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av" ContentType="audio/x-wav"/>
  <Default Extension="gif" ContentType="image/gif"/>
  <Default Extension="xlsx" ContentType="application/vnd.openxmlformats-officedocument.spreadsheetml.sheet"/>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3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3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4"/>
    <p:sldMasterId id="2147483752" r:id="rId5"/>
    <p:sldMasterId id="2147483848" r:id="rId6"/>
    <p:sldMasterId id="2147483895" r:id="rId7"/>
    <p:sldMasterId id="2147483660" r:id="rId8"/>
    <p:sldMasterId id="2147483711" r:id="rId9"/>
    <p:sldMasterId id="2147483745" r:id="rId10"/>
  </p:sldMasterIdLst>
  <p:notesMasterIdLst>
    <p:notesMasterId r:id="rId54"/>
  </p:notesMasterIdLst>
  <p:handoutMasterIdLst>
    <p:handoutMasterId r:id="rId55"/>
  </p:handoutMasterIdLst>
  <p:sldIdLst>
    <p:sldId id="257" r:id="rId11"/>
    <p:sldId id="333" r:id="rId12"/>
    <p:sldId id="334" r:id="rId13"/>
    <p:sldId id="260" r:id="rId14"/>
    <p:sldId id="267" r:id="rId15"/>
    <p:sldId id="268" r:id="rId16"/>
    <p:sldId id="269" r:id="rId17"/>
    <p:sldId id="270" r:id="rId18"/>
    <p:sldId id="256" r:id="rId19"/>
    <p:sldId id="340" r:id="rId20"/>
    <p:sldId id="341" r:id="rId21"/>
    <p:sldId id="342" r:id="rId22"/>
    <p:sldId id="343" r:id="rId23"/>
    <p:sldId id="344" r:id="rId24"/>
    <p:sldId id="319" r:id="rId25"/>
    <p:sldId id="262" r:id="rId26"/>
    <p:sldId id="353" r:id="rId27"/>
    <p:sldId id="329" r:id="rId28"/>
    <p:sldId id="346" r:id="rId29"/>
    <p:sldId id="347" r:id="rId30"/>
    <p:sldId id="348" r:id="rId31"/>
    <p:sldId id="349" r:id="rId32"/>
    <p:sldId id="350" r:id="rId33"/>
    <p:sldId id="351" r:id="rId34"/>
    <p:sldId id="335" r:id="rId35"/>
    <p:sldId id="336" r:id="rId36"/>
    <p:sldId id="338" r:id="rId37"/>
    <p:sldId id="339" r:id="rId38"/>
    <p:sldId id="337" r:id="rId39"/>
    <p:sldId id="352" r:id="rId40"/>
    <p:sldId id="264" r:id="rId41"/>
    <p:sldId id="322" r:id="rId42"/>
    <p:sldId id="331" r:id="rId43"/>
    <p:sldId id="311" r:id="rId44"/>
    <p:sldId id="332" r:id="rId45"/>
    <p:sldId id="314" r:id="rId46"/>
    <p:sldId id="313" r:id="rId47"/>
    <p:sldId id="316" r:id="rId48"/>
    <p:sldId id="315" r:id="rId49"/>
    <p:sldId id="324" r:id="rId50"/>
    <p:sldId id="325" r:id="rId51"/>
    <p:sldId id="307" r:id="rId52"/>
    <p:sldId id="326" r:id="rId53"/>
  </p:sldIdLst>
  <p:sldSz cx="12192000" cy="6858000"/>
  <p:notesSz cx="69469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8328FC-2FA4-4EF3-91F3-950FEA7A6541}">
          <p14:sldIdLst>
            <p14:sldId id="257"/>
            <p14:sldId id="333"/>
            <p14:sldId id="334"/>
            <p14:sldId id="260"/>
            <p14:sldId id="267"/>
            <p14:sldId id="268"/>
            <p14:sldId id="269"/>
            <p14:sldId id="270"/>
            <p14:sldId id="256"/>
            <p14:sldId id="340"/>
            <p14:sldId id="341"/>
            <p14:sldId id="342"/>
            <p14:sldId id="343"/>
            <p14:sldId id="344"/>
            <p14:sldId id="319"/>
            <p14:sldId id="262"/>
            <p14:sldId id="353"/>
            <p14:sldId id="329"/>
            <p14:sldId id="346"/>
            <p14:sldId id="347"/>
            <p14:sldId id="348"/>
            <p14:sldId id="349"/>
            <p14:sldId id="350"/>
            <p14:sldId id="351"/>
            <p14:sldId id="335"/>
            <p14:sldId id="336"/>
            <p14:sldId id="338"/>
            <p14:sldId id="339"/>
            <p14:sldId id="337"/>
            <p14:sldId id="352"/>
            <p14:sldId id="264"/>
            <p14:sldId id="322"/>
            <p14:sldId id="331"/>
            <p14:sldId id="311"/>
            <p14:sldId id="332"/>
            <p14:sldId id="314"/>
            <p14:sldId id="313"/>
            <p14:sldId id="316"/>
            <p14:sldId id="315"/>
            <p14:sldId id="324"/>
            <p14:sldId id="325"/>
            <p14:sldId id="307"/>
            <p14:sldId id="326"/>
          </p14:sldIdLst>
        </p14:section>
        <p14:section name="Untitled Section" id="{BCE4BF22-3F1C-451C-8FFC-8630981657C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Xuliang" initials="MX" lastIdx="1" clrIdx="0">
    <p:extLst>
      <p:ext uri="{19B8F6BF-5375-455C-9EA6-DF929625EA0E}">
        <p15:presenceInfo xmlns:p15="http://schemas.microsoft.com/office/powerpoint/2012/main" userId="S-1-5-21-1614895754-823518204-725345543-23201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7409C9-5FD4-4318-8C20-343CB7DEBFD2}" v="811" dt="2019-05-20T22:47:10.171"/>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69802" autoAdjust="0"/>
  </p:normalViewPr>
  <p:slideViewPr>
    <p:cSldViewPr snapToGrid="0" showGuides="1">
      <p:cViewPr varScale="1">
        <p:scale>
          <a:sx n="87" d="100"/>
          <a:sy n="87" d="100"/>
        </p:scale>
        <p:origin x="1819" y="3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2" d="100"/>
          <a:sy n="82" d="100"/>
        </p:scale>
        <p:origin x="3930"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1.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WA_LTV: Short-term</a:t>
            </a:r>
            <a:r>
              <a:rPr lang="en-US" baseline="0" dirty="0"/>
              <a:t> Error Comparison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ESR 1-Month Error</c:v>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'LTV_update results'!$A$29:$A$40</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results'!$F$29:$F$40</c:f>
              <c:numCache>
                <c:formatCode>0.00%</c:formatCode>
                <c:ptCount val="12"/>
                <c:pt idx="0">
                  <c:v>8.3999999999999995E-3</c:v>
                </c:pt>
                <c:pt idx="1">
                  <c:v>4.7000000000000002E-3</c:v>
                </c:pt>
                <c:pt idx="2">
                  <c:v>6.1000000000000004E-3</c:v>
                </c:pt>
                <c:pt idx="3">
                  <c:v>1.06E-2</c:v>
                </c:pt>
                <c:pt idx="4">
                  <c:v>1.0999999999999999E-2</c:v>
                </c:pt>
                <c:pt idx="5">
                  <c:v>9.2999999999999992E-3</c:v>
                </c:pt>
                <c:pt idx="6">
                  <c:v>7.7000000000000002E-3</c:v>
                </c:pt>
                <c:pt idx="7">
                  <c:v>4.4000000000000003E-3</c:v>
                </c:pt>
                <c:pt idx="8">
                  <c:v>7.6E-3</c:v>
                </c:pt>
                <c:pt idx="9">
                  <c:v>5.8999999999999999E-3</c:v>
                </c:pt>
                <c:pt idx="10">
                  <c:v>8.3000000000000001E-3</c:v>
                </c:pt>
                <c:pt idx="11">
                  <c:v>8.6E-3</c:v>
                </c:pt>
              </c:numCache>
            </c:numRef>
          </c:val>
          <c:smooth val="0"/>
          <c:extLst>
            <c:ext xmlns:c16="http://schemas.microsoft.com/office/drawing/2014/chart" uri="{C3380CC4-5D6E-409C-BE32-E72D297353CC}">
              <c16:uniqueId val="{00000000-03A6-422A-8574-2F942A6A78F3}"/>
            </c:ext>
          </c:extLst>
        </c:ser>
        <c:ser>
          <c:idx val="1"/>
          <c:order val="1"/>
          <c:tx>
            <c:v>ESR 2-Month Error</c:v>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'LTV_update results'!$A$29:$A$40</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results'!$G$29:$G$40</c:f>
              <c:numCache>
                <c:formatCode>0.00%</c:formatCode>
                <c:ptCount val="12"/>
                <c:pt idx="0">
                  <c:v>1.5599999999999999E-2</c:v>
                </c:pt>
                <c:pt idx="1">
                  <c:v>9.5999999999999992E-3</c:v>
                </c:pt>
                <c:pt idx="2">
                  <c:v>8.6E-3</c:v>
                </c:pt>
                <c:pt idx="3">
                  <c:v>1.66E-2</c:v>
                </c:pt>
                <c:pt idx="4">
                  <c:v>1.9E-2</c:v>
                </c:pt>
                <c:pt idx="5">
                  <c:v>1.6899999999999998E-2</c:v>
                </c:pt>
                <c:pt idx="6">
                  <c:v>1.04E-2</c:v>
                </c:pt>
                <c:pt idx="7">
                  <c:v>8.0999999999999996E-3</c:v>
                </c:pt>
                <c:pt idx="8">
                  <c:v>8.2000000000000007E-3</c:v>
                </c:pt>
                <c:pt idx="9">
                  <c:v>8.9999999999999993E-3</c:v>
                </c:pt>
                <c:pt idx="10">
                  <c:v>1.04E-2</c:v>
                </c:pt>
                <c:pt idx="11">
                  <c:v>1.2999999999999999E-2</c:v>
                </c:pt>
              </c:numCache>
            </c:numRef>
          </c:val>
          <c:smooth val="0"/>
          <c:extLst>
            <c:ext xmlns:c16="http://schemas.microsoft.com/office/drawing/2014/chart" uri="{C3380CC4-5D6E-409C-BE32-E72D297353CC}">
              <c16:uniqueId val="{00000001-03A6-422A-8574-2F942A6A78F3}"/>
            </c:ext>
          </c:extLst>
        </c:ser>
        <c:ser>
          <c:idx val="2"/>
          <c:order val="2"/>
          <c:tx>
            <c:v>ESR 3-Month Error</c:v>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'LTV_update results'!$A$29:$A$40</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results'!$H$29:$H$40</c:f>
              <c:numCache>
                <c:formatCode>0.00%</c:formatCode>
                <c:ptCount val="12"/>
                <c:pt idx="0">
                  <c:v>1.41E-2</c:v>
                </c:pt>
                <c:pt idx="1">
                  <c:v>1.54E-2</c:v>
                </c:pt>
                <c:pt idx="2">
                  <c:v>1.3100000000000001E-2</c:v>
                </c:pt>
                <c:pt idx="3">
                  <c:v>2.0299999999999999E-2</c:v>
                </c:pt>
                <c:pt idx="4">
                  <c:v>2.6599999999999999E-2</c:v>
                </c:pt>
                <c:pt idx="5">
                  <c:v>2.5499999999999998E-2</c:v>
                </c:pt>
                <c:pt idx="6">
                  <c:v>2.0299999999999999E-2</c:v>
                </c:pt>
                <c:pt idx="7">
                  <c:v>8.2000000000000007E-3</c:v>
                </c:pt>
                <c:pt idx="8">
                  <c:v>1.12E-2</c:v>
                </c:pt>
                <c:pt idx="9">
                  <c:v>8.0000000000000002E-3</c:v>
                </c:pt>
                <c:pt idx="10">
                  <c:v>1.26E-2</c:v>
                </c:pt>
                <c:pt idx="11">
                  <c:v>1.37E-2</c:v>
                </c:pt>
              </c:numCache>
            </c:numRef>
          </c:val>
          <c:smooth val="0"/>
          <c:extLst>
            <c:ext xmlns:c16="http://schemas.microsoft.com/office/drawing/2014/chart" uri="{C3380CC4-5D6E-409C-BE32-E72D297353CC}">
              <c16:uniqueId val="{00000002-03A6-422A-8574-2F942A6A78F3}"/>
            </c:ext>
          </c:extLst>
        </c:ser>
        <c:ser>
          <c:idx val="3"/>
          <c:order val="3"/>
          <c:tx>
            <c:v>EM 1-Month Error</c:v>
          </c:tx>
          <c:spPr>
            <a:ln w="28575" cap="rnd">
              <a:solidFill>
                <a:schemeClr val="accent1"/>
              </a:solidFill>
              <a:prstDash val="sysDash"/>
              <a:round/>
            </a:ln>
            <a:effectLst/>
          </c:spPr>
          <c:marker>
            <c:symbol val="circle"/>
            <c:size val="5"/>
            <c:spPr>
              <a:solidFill>
                <a:schemeClr val="accent1"/>
              </a:solidFill>
              <a:ln w="9525">
                <a:solidFill>
                  <a:schemeClr val="accent1"/>
                </a:solidFill>
              </a:ln>
              <a:effectLst/>
            </c:spPr>
          </c:marker>
          <c:cat>
            <c:numRef>
              <c:f>'LTV_update results'!$A$29:$A$40</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results'!$I$29:$I$40</c:f>
              <c:numCache>
                <c:formatCode>0.00%</c:formatCode>
                <c:ptCount val="12"/>
                <c:pt idx="0">
                  <c:v>1.7940000000005174E-4</c:v>
                </c:pt>
                <c:pt idx="1">
                  <c:v>-3.8198999999999872E-3</c:v>
                </c:pt>
                <c:pt idx="2">
                  <c:v>-2.6219000000000658E-3</c:v>
                </c:pt>
                <c:pt idx="3">
                  <c:v>6.0632999999999937E-3</c:v>
                </c:pt>
                <c:pt idx="4">
                  <c:v>6.0436000000000378E-3</c:v>
                </c:pt>
                <c:pt idx="5">
                  <c:v>3.7101999999999968E-3</c:v>
                </c:pt>
                <c:pt idx="6">
                  <c:v>8.7150000000002503E-4</c:v>
                </c:pt>
                <c:pt idx="7">
                  <c:v>-2.7667000000000108E-3</c:v>
                </c:pt>
                <c:pt idx="8">
                  <c:v>7.4889999999994128E-4</c:v>
                </c:pt>
                <c:pt idx="9">
                  <c:v>-1.6820000000000723E-3</c:v>
                </c:pt>
                <c:pt idx="10">
                  <c:v>1.3895999999999908E-3</c:v>
                </c:pt>
                <c:pt idx="11">
                  <c:v>1.3108000000000564E-3</c:v>
                </c:pt>
              </c:numCache>
            </c:numRef>
          </c:val>
          <c:smooth val="0"/>
          <c:extLst>
            <c:ext xmlns:c16="http://schemas.microsoft.com/office/drawing/2014/chart" uri="{C3380CC4-5D6E-409C-BE32-E72D297353CC}">
              <c16:uniqueId val="{00000003-03A6-422A-8574-2F942A6A78F3}"/>
            </c:ext>
          </c:extLst>
        </c:ser>
        <c:ser>
          <c:idx val="4"/>
          <c:order val="4"/>
          <c:tx>
            <c:v>EM 2-Month Error</c:v>
          </c:tx>
          <c:spPr>
            <a:ln w="28575" cap="rnd">
              <a:solidFill>
                <a:schemeClr val="accent2"/>
              </a:solidFill>
              <a:prstDash val="sysDash"/>
              <a:round/>
            </a:ln>
            <a:effectLst/>
          </c:spPr>
          <c:marker>
            <c:symbol val="circle"/>
            <c:size val="5"/>
            <c:spPr>
              <a:solidFill>
                <a:schemeClr val="accent2"/>
              </a:solidFill>
              <a:ln w="9525">
                <a:solidFill>
                  <a:schemeClr val="accent2"/>
                </a:solidFill>
              </a:ln>
              <a:effectLst/>
            </c:spPr>
          </c:marker>
          <c:cat>
            <c:numRef>
              <c:f>'LTV_update results'!$A$29:$A$40</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results'!$J$29:$J$40</c:f>
              <c:numCache>
                <c:formatCode>0.00%</c:formatCode>
                <c:ptCount val="12"/>
                <c:pt idx="0">
                  <c:v>1.6015999999999808E-3</c:v>
                </c:pt>
                <c:pt idx="1">
                  <c:v>8.7979999999998615E-4</c:v>
                </c:pt>
                <c:pt idx="2">
                  <c:v>-5.890000000000617E-4</c:v>
                </c:pt>
                <c:pt idx="3">
                  <c:v>2.7754999999999308E-3</c:v>
                </c:pt>
                <c:pt idx="4">
                  <c:v>5.7600999999999347E-3</c:v>
                </c:pt>
                <c:pt idx="5">
                  <c:v>1.357899999999912E-3</c:v>
                </c:pt>
                <c:pt idx="6">
                  <c:v>4.5360000000005396E-4</c:v>
                </c:pt>
                <c:pt idx="7">
                  <c:v>-1.2279999999997848E-4</c:v>
                </c:pt>
                <c:pt idx="8">
                  <c:v>-5.5470000000001907E-4</c:v>
                </c:pt>
                <c:pt idx="9">
                  <c:v>2.8833999999999804E-3</c:v>
                </c:pt>
                <c:pt idx="10">
                  <c:v>-8.6199999999925225E-5</c:v>
                </c:pt>
                <c:pt idx="11">
                  <c:v>2.2238999999998343E-3</c:v>
                </c:pt>
              </c:numCache>
            </c:numRef>
          </c:val>
          <c:smooth val="0"/>
          <c:extLst>
            <c:ext xmlns:c16="http://schemas.microsoft.com/office/drawing/2014/chart" uri="{C3380CC4-5D6E-409C-BE32-E72D297353CC}">
              <c16:uniqueId val="{00000004-03A6-422A-8574-2F942A6A78F3}"/>
            </c:ext>
          </c:extLst>
        </c:ser>
        <c:ser>
          <c:idx val="5"/>
          <c:order val="5"/>
          <c:tx>
            <c:v>EM 3-Month Error</c:v>
          </c:tx>
          <c:spPr>
            <a:ln w="28575" cap="rnd">
              <a:solidFill>
                <a:schemeClr val="accent3"/>
              </a:solidFill>
              <a:prstDash val="sysDash"/>
              <a:round/>
            </a:ln>
            <a:effectLst/>
          </c:spPr>
          <c:marker>
            <c:symbol val="circle"/>
            <c:size val="5"/>
            <c:spPr>
              <a:solidFill>
                <a:schemeClr val="accent3"/>
              </a:solidFill>
              <a:ln w="9525">
                <a:solidFill>
                  <a:schemeClr val="accent3"/>
                </a:solidFill>
              </a:ln>
              <a:effectLst/>
            </c:spPr>
          </c:marker>
          <c:cat>
            <c:numRef>
              <c:f>'LTV_update results'!$A$29:$A$40</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results'!$K$29:$K$40</c:f>
              <c:numCache>
                <c:formatCode>0.00%</c:formatCode>
                <c:ptCount val="12"/>
                <c:pt idx="0">
                  <c:v>5.5099999999996818E-4</c:v>
                </c:pt>
                <c:pt idx="1">
                  <c:v>2.0839999999999748E-3</c:v>
                </c:pt>
                <c:pt idx="2">
                  <c:v>7.006000000001622E-4</c:v>
                </c:pt>
                <c:pt idx="3">
                  <c:v>-4.3948999999999794E-3</c:v>
                </c:pt>
                <c:pt idx="4">
                  <c:v>-1.6876999999999587E-3</c:v>
                </c:pt>
                <c:pt idx="5">
                  <c:v>5.2087000000000661E-3</c:v>
                </c:pt>
                <c:pt idx="6">
                  <c:v>3.7399999999965239E-5</c:v>
                </c:pt>
                <c:pt idx="7">
                  <c:v>-7.7680000000002192E-4</c:v>
                </c:pt>
                <c:pt idx="8">
                  <c:v>-1.433099999999965E-3</c:v>
                </c:pt>
                <c:pt idx="9">
                  <c:v>-3.113699999999886E-3</c:v>
                </c:pt>
                <c:pt idx="10">
                  <c:v>3.1145999999999674E-3</c:v>
                </c:pt>
                <c:pt idx="11">
                  <c:v>-9.8069999999983448E-4</c:v>
                </c:pt>
              </c:numCache>
            </c:numRef>
          </c:val>
          <c:smooth val="0"/>
          <c:extLst>
            <c:ext xmlns:c16="http://schemas.microsoft.com/office/drawing/2014/chart" uri="{C3380CC4-5D6E-409C-BE32-E72D297353CC}">
              <c16:uniqueId val="{00000005-03A6-422A-8574-2F942A6A78F3}"/>
            </c:ext>
          </c:extLst>
        </c:ser>
        <c:dLbls>
          <c:showLegendKey val="0"/>
          <c:showVal val="0"/>
          <c:showCatName val="0"/>
          <c:showSerName val="0"/>
          <c:showPercent val="0"/>
          <c:showBubbleSize val="0"/>
        </c:dLbls>
        <c:marker val="1"/>
        <c:smooth val="0"/>
        <c:axId val="1917934528"/>
        <c:axId val="2043557744"/>
      </c:lineChart>
      <c:dateAx>
        <c:axId val="1917934528"/>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3557744"/>
        <c:crosses val="autoZero"/>
        <c:auto val="1"/>
        <c:lblOffset val="100"/>
        <c:baseTimeUnit val="months"/>
      </c:dateAx>
      <c:valAx>
        <c:axId val="20435577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7934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Actual vs Predicted</a:t>
            </a:r>
            <a:r>
              <a:rPr lang="en-US" baseline="0" dirty="0"/>
              <a:t> WA_LTV</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EM 1-Month Pred</c:v>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'LTV_update results'!$A$3:$A$14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results'!$C$3:$C$14</c:f>
              <c:numCache>
                <c:formatCode>0.00%</c:formatCode>
                <c:ptCount val="12"/>
                <c:pt idx="0">
                  <c:v>0.75640590000000008</c:v>
                </c:pt>
                <c:pt idx="1">
                  <c:v>0.75731340000000003</c:v>
                </c:pt>
                <c:pt idx="2">
                  <c:v>0.75413560000000002</c:v>
                </c:pt>
                <c:pt idx="3">
                  <c:v>0.75487280000000001</c:v>
                </c:pt>
                <c:pt idx="4">
                  <c:v>0.76624740000000002</c:v>
                </c:pt>
                <c:pt idx="5">
                  <c:v>0.77550380000000008</c:v>
                </c:pt>
                <c:pt idx="6">
                  <c:v>0.7818120999999999</c:v>
                </c:pt>
                <c:pt idx="7">
                  <c:v>0.78385890000000003</c:v>
                </c:pt>
                <c:pt idx="8">
                  <c:v>0.78137889999999999</c:v>
                </c:pt>
                <c:pt idx="9">
                  <c:v>0.78301889999999996</c:v>
                </c:pt>
                <c:pt idx="10">
                  <c:v>0.7803407</c:v>
                </c:pt>
                <c:pt idx="11">
                  <c:v>0.78203880000000003</c:v>
                </c:pt>
              </c:numCache>
            </c:numRef>
          </c:val>
          <c:smooth val="0"/>
          <c:extLst>
            <c:ext xmlns:c16="http://schemas.microsoft.com/office/drawing/2014/chart" uri="{C3380CC4-5D6E-409C-BE32-E72D297353CC}">
              <c16:uniqueId val="{00000000-57E6-48B2-91AE-A52011ED17EC}"/>
            </c:ext>
          </c:extLst>
        </c:ser>
        <c:ser>
          <c:idx val="1"/>
          <c:order val="1"/>
          <c:tx>
            <c:v>EM 2-Month Pred</c:v>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'LTV_update results'!$A$3:$A$14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results'!$D$3:$D$14</c:f>
              <c:numCache>
                <c:formatCode>0.00%</c:formatCode>
                <c:ptCount val="12"/>
                <c:pt idx="0">
                  <c:v>0.75437019999999999</c:v>
                </c:pt>
                <c:pt idx="1">
                  <c:v>0.75683549999999999</c:v>
                </c:pt>
                <c:pt idx="2">
                  <c:v>0.75577250000000007</c:v>
                </c:pt>
                <c:pt idx="3">
                  <c:v>0.7527703</c:v>
                </c:pt>
                <c:pt idx="4">
                  <c:v>0.76063400000000003</c:v>
                </c:pt>
                <c:pt idx="5">
                  <c:v>0.77598600000000006</c:v>
                </c:pt>
                <c:pt idx="6">
                  <c:v>0.78335750000000004</c:v>
                </c:pt>
                <c:pt idx="7">
                  <c:v>0.78608959999999994</c:v>
                </c:pt>
                <c:pt idx="8">
                  <c:v>0.78371409999999997</c:v>
                </c:pt>
                <c:pt idx="9">
                  <c:v>0.78103660000000008</c:v>
                </c:pt>
                <c:pt idx="10">
                  <c:v>0.78204779999999996</c:v>
                </c:pt>
                <c:pt idx="11">
                  <c:v>0.77994799999999997</c:v>
                </c:pt>
              </c:numCache>
            </c:numRef>
          </c:val>
          <c:smooth val="0"/>
          <c:extLst>
            <c:ext xmlns:c16="http://schemas.microsoft.com/office/drawing/2014/chart" uri="{C3380CC4-5D6E-409C-BE32-E72D297353CC}">
              <c16:uniqueId val="{00000001-57E6-48B2-91AE-A52011ED17EC}"/>
            </c:ext>
          </c:extLst>
        </c:ser>
        <c:ser>
          <c:idx val="2"/>
          <c:order val="2"/>
          <c:tx>
            <c:v>EM 3-Month Pred</c:v>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'LTV_update results'!$A$3:$A$14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results'!$E$3:$E$14</c:f>
              <c:numCache>
                <c:formatCode>0.00%</c:formatCode>
                <c:ptCount val="12"/>
                <c:pt idx="0">
                  <c:v>0.7534904</c:v>
                </c:pt>
                <c:pt idx="1">
                  <c:v>0.75463329999999995</c:v>
                </c:pt>
                <c:pt idx="2">
                  <c:v>0.75506410000000002</c:v>
                </c:pt>
                <c:pt idx="3">
                  <c:v>0.75587919999999997</c:v>
                </c:pt>
                <c:pt idx="4">
                  <c:v>0.76013130000000007</c:v>
                </c:pt>
                <c:pt idx="5">
                  <c:v>0.76951639999999999</c:v>
                </c:pt>
                <c:pt idx="6">
                  <c:v>0.78424959999999999</c:v>
                </c:pt>
                <c:pt idx="7">
                  <c:v>0.7880028</c:v>
                </c:pt>
                <c:pt idx="8">
                  <c:v>0.78622170000000002</c:v>
                </c:pt>
                <c:pt idx="9">
                  <c:v>0.78473399999999993</c:v>
                </c:pt>
                <c:pt idx="10">
                  <c:v>0.77921980000000002</c:v>
                </c:pt>
                <c:pt idx="11">
                  <c:v>0.78272569999999997</c:v>
                </c:pt>
              </c:numCache>
            </c:numRef>
          </c:val>
          <c:smooth val="0"/>
          <c:extLst>
            <c:ext xmlns:c16="http://schemas.microsoft.com/office/drawing/2014/chart" uri="{C3380CC4-5D6E-409C-BE32-E72D297353CC}">
              <c16:uniqueId val="{00000002-57E6-48B2-91AE-A52011ED17EC}"/>
            </c:ext>
          </c:extLst>
        </c:ser>
        <c:ser>
          <c:idx val="3"/>
          <c:order val="3"/>
          <c:tx>
            <c:v>Actual</c:v>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'LTV_update results'!$B$3:$B$14</c:f>
              <c:numCache>
                <c:formatCode>0.00%</c:formatCode>
                <c:ptCount val="12"/>
                <c:pt idx="0">
                  <c:v>0.75600000000000001</c:v>
                </c:pt>
                <c:pt idx="1">
                  <c:v>0.75329999999999997</c:v>
                </c:pt>
                <c:pt idx="2">
                  <c:v>0.75349999999999995</c:v>
                </c:pt>
                <c:pt idx="3">
                  <c:v>0.76349999999999996</c:v>
                </c:pt>
                <c:pt idx="4">
                  <c:v>0.77280000000000004</c:v>
                </c:pt>
                <c:pt idx="5">
                  <c:v>0.77949999999999997</c:v>
                </c:pt>
                <c:pt idx="6">
                  <c:v>0.7823</c:v>
                </c:pt>
                <c:pt idx="7">
                  <c:v>0.78049999999999997</c:v>
                </c:pt>
                <c:pt idx="8">
                  <c:v>0.78169999999999995</c:v>
                </c:pt>
                <c:pt idx="9">
                  <c:v>0.77959999999999996</c:v>
                </c:pt>
                <c:pt idx="10">
                  <c:v>0.78090000000000004</c:v>
                </c:pt>
                <c:pt idx="11">
                  <c:v>0.78149999999999997</c:v>
                </c:pt>
              </c:numCache>
            </c:numRef>
          </c:val>
          <c:smooth val="0"/>
          <c:extLst>
            <c:ext xmlns:c16="http://schemas.microsoft.com/office/drawing/2014/chart" uri="{C3380CC4-5D6E-409C-BE32-E72D297353CC}">
              <c16:uniqueId val="{00000003-57E6-48B2-91AE-A52011ED17EC}"/>
            </c:ext>
          </c:extLst>
        </c:ser>
        <c:dLbls>
          <c:showLegendKey val="0"/>
          <c:showVal val="0"/>
          <c:showCatName val="0"/>
          <c:showSerName val="0"/>
          <c:showPercent val="0"/>
          <c:showBubbleSize val="0"/>
        </c:dLbls>
        <c:marker val="1"/>
        <c:smooth val="0"/>
        <c:axId val="709795008"/>
        <c:axId val="733377376"/>
      </c:lineChart>
      <c:dateAx>
        <c:axId val="709795008"/>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377376"/>
        <c:crosses val="autoZero"/>
        <c:auto val="1"/>
        <c:lblOffset val="100"/>
        <c:baseTimeUnit val="months"/>
      </c:dateAx>
      <c:valAx>
        <c:axId val="73337737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795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FICO Actaul vs Predicted Values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FICO_update_result!$C$2</c:f>
              <c:strCache>
                <c:ptCount val="1"/>
                <c:pt idx="0">
                  <c:v>1-Month </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FICO_update_result!$A$3:$A$14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FICO_update_result!$C$3:$C$14</c:f>
              <c:numCache>
                <c:formatCode>General</c:formatCode>
                <c:ptCount val="12"/>
                <c:pt idx="0">
                  <c:v>744.00699999999995</c:v>
                </c:pt>
                <c:pt idx="1">
                  <c:v>742.71320000000003</c:v>
                </c:pt>
                <c:pt idx="2">
                  <c:v>743.34289999999999</c:v>
                </c:pt>
                <c:pt idx="3">
                  <c:v>742.11440000000005</c:v>
                </c:pt>
                <c:pt idx="4">
                  <c:v>742.29150000000004</c:v>
                </c:pt>
                <c:pt idx="5">
                  <c:v>742.11090000000002</c:v>
                </c:pt>
                <c:pt idx="6">
                  <c:v>744.2568</c:v>
                </c:pt>
                <c:pt idx="7">
                  <c:v>744.56050000000005</c:v>
                </c:pt>
                <c:pt idx="8">
                  <c:v>743.86120000000005</c:v>
                </c:pt>
                <c:pt idx="9">
                  <c:v>741.47439999999995</c:v>
                </c:pt>
                <c:pt idx="10">
                  <c:v>742.59320000000002</c:v>
                </c:pt>
                <c:pt idx="11">
                  <c:v>741.14009999999996</c:v>
                </c:pt>
              </c:numCache>
            </c:numRef>
          </c:val>
          <c:smooth val="0"/>
          <c:extLst>
            <c:ext xmlns:c16="http://schemas.microsoft.com/office/drawing/2014/chart" uri="{C3380CC4-5D6E-409C-BE32-E72D297353CC}">
              <c16:uniqueId val="{00000000-E76B-4D30-A738-EB5DFE2E9C6F}"/>
            </c:ext>
          </c:extLst>
        </c:ser>
        <c:ser>
          <c:idx val="1"/>
          <c:order val="1"/>
          <c:tx>
            <c:strRef>
              <c:f>FICO_update_result!$D$2</c:f>
              <c:strCache>
                <c:ptCount val="1"/>
                <c:pt idx="0">
                  <c:v>2-Month </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FICO_update_result!$A$3:$A$14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FICO_update_result!$D$3:$D$14</c:f>
              <c:numCache>
                <c:formatCode>General</c:formatCode>
                <c:ptCount val="12"/>
                <c:pt idx="0">
                  <c:v>743.75969999999995</c:v>
                </c:pt>
                <c:pt idx="1">
                  <c:v>743.94640000000004</c:v>
                </c:pt>
                <c:pt idx="2">
                  <c:v>742.90589999999997</c:v>
                </c:pt>
                <c:pt idx="3">
                  <c:v>743.13840000000005</c:v>
                </c:pt>
                <c:pt idx="4">
                  <c:v>741.93389999999999</c:v>
                </c:pt>
                <c:pt idx="5">
                  <c:v>742.24099999999999</c:v>
                </c:pt>
                <c:pt idx="6">
                  <c:v>743.1635</c:v>
                </c:pt>
                <c:pt idx="7">
                  <c:v>745.19709999999998</c:v>
                </c:pt>
                <c:pt idx="8">
                  <c:v>744.37090000000001</c:v>
                </c:pt>
                <c:pt idx="9">
                  <c:v>742.26289999999995</c:v>
                </c:pt>
                <c:pt idx="10">
                  <c:v>740.86810000000003</c:v>
                </c:pt>
                <c:pt idx="11">
                  <c:v>741.86469999999997</c:v>
                </c:pt>
              </c:numCache>
            </c:numRef>
          </c:val>
          <c:smooth val="0"/>
          <c:extLst>
            <c:ext xmlns:c16="http://schemas.microsoft.com/office/drawing/2014/chart" uri="{C3380CC4-5D6E-409C-BE32-E72D297353CC}">
              <c16:uniqueId val="{00000001-E76B-4D30-A738-EB5DFE2E9C6F}"/>
            </c:ext>
          </c:extLst>
        </c:ser>
        <c:ser>
          <c:idx val="2"/>
          <c:order val="2"/>
          <c:tx>
            <c:strRef>
              <c:f>FICO_update_result!$E$2</c:f>
              <c:strCache>
                <c:ptCount val="1"/>
                <c:pt idx="0">
                  <c:v>3-Month </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FICO_update_result!$A$3:$A$14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FICO_update_result!$E$3:$E$14</c:f>
              <c:numCache>
                <c:formatCode>General</c:formatCode>
                <c:ptCount val="12"/>
                <c:pt idx="0">
                  <c:v>742.77499999999998</c:v>
                </c:pt>
                <c:pt idx="1">
                  <c:v>742.9144</c:v>
                </c:pt>
                <c:pt idx="2">
                  <c:v>743.86389999999994</c:v>
                </c:pt>
                <c:pt idx="3">
                  <c:v>741.91409999999996</c:v>
                </c:pt>
                <c:pt idx="4">
                  <c:v>742.77369999999996</c:v>
                </c:pt>
                <c:pt idx="5">
                  <c:v>741.54949999999997</c:v>
                </c:pt>
                <c:pt idx="6">
                  <c:v>743.35469999999998</c:v>
                </c:pt>
                <c:pt idx="7">
                  <c:v>743.78779999999995</c:v>
                </c:pt>
                <c:pt idx="8">
                  <c:v>745.17200000000003</c:v>
                </c:pt>
                <c:pt idx="9">
                  <c:v>743.02859999999998</c:v>
                </c:pt>
                <c:pt idx="10">
                  <c:v>742.54079999999999</c:v>
                </c:pt>
                <c:pt idx="11">
                  <c:v>740.15750000000003</c:v>
                </c:pt>
              </c:numCache>
            </c:numRef>
          </c:val>
          <c:smooth val="0"/>
          <c:extLst>
            <c:ext xmlns:c16="http://schemas.microsoft.com/office/drawing/2014/chart" uri="{C3380CC4-5D6E-409C-BE32-E72D297353CC}">
              <c16:uniqueId val="{00000002-E76B-4D30-A738-EB5DFE2E9C6F}"/>
            </c:ext>
          </c:extLst>
        </c:ser>
        <c:ser>
          <c:idx val="3"/>
          <c:order val="3"/>
          <c:tx>
            <c:v>Actual FICO</c:v>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FICO_update_result!$B$3:$B$14</c:f>
              <c:numCache>
                <c:formatCode>General</c:formatCode>
                <c:ptCount val="12"/>
                <c:pt idx="0">
                  <c:v>743.23</c:v>
                </c:pt>
                <c:pt idx="1">
                  <c:v>743.52</c:v>
                </c:pt>
                <c:pt idx="2">
                  <c:v>742.64</c:v>
                </c:pt>
                <c:pt idx="3">
                  <c:v>742.5</c:v>
                </c:pt>
                <c:pt idx="4">
                  <c:v>742.33</c:v>
                </c:pt>
                <c:pt idx="5">
                  <c:v>743.89</c:v>
                </c:pt>
                <c:pt idx="6">
                  <c:v>744.44</c:v>
                </c:pt>
                <c:pt idx="7">
                  <c:v>744.02</c:v>
                </c:pt>
                <c:pt idx="8">
                  <c:v>742.1</c:v>
                </c:pt>
                <c:pt idx="9">
                  <c:v>742.45</c:v>
                </c:pt>
                <c:pt idx="10">
                  <c:v>741.39</c:v>
                </c:pt>
                <c:pt idx="11">
                  <c:v>741.93</c:v>
                </c:pt>
              </c:numCache>
            </c:numRef>
          </c:val>
          <c:smooth val="0"/>
          <c:extLst>
            <c:ext xmlns:c16="http://schemas.microsoft.com/office/drawing/2014/chart" uri="{C3380CC4-5D6E-409C-BE32-E72D297353CC}">
              <c16:uniqueId val="{00000003-E76B-4D30-A738-EB5DFE2E9C6F}"/>
            </c:ext>
          </c:extLst>
        </c:ser>
        <c:dLbls>
          <c:showLegendKey val="0"/>
          <c:showVal val="0"/>
          <c:showCatName val="0"/>
          <c:showSerName val="0"/>
          <c:showPercent val="0"/>
          <c:showBubbleSize val="0"/>
        </c:dLbls>
        <c:marker val="1"/>
        <c:smooth val="0"/>
        <c:axId val="41509872"/>
        <c:axId val="2038134704"/>
      </c:lineChart>
      <c:dateAx>
        <c:axId val="41509872"/>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8134704"/>
        <c:crosses val="autoZero"/>
        <c:auto val="1"/>
        <c:lblOffset val="100"/>
        <c:baseTimeUnit val="months"/>
      </c:dateAx>
      <c:valAx>
        <c:axId val="2038134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509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WA_FICO: Short-term Error Comparison</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2"/>
          <c:tx>
            <c:v>ESR 3-Month Error</c:v>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'[Chart in Microsoft PowerPoint]FICO_update_result'!$A$20:$A$31</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'[Chart in Microsoft PowerPoint]FICO_update_result'!$H$20:$H$31</c:f>
              <c:numCache>
                <c:formatCode>General</c:formatCode>
                <c:ptCount val="12"/>
                <c:pt idx="0">
                  <c:v>-2.5299999999999998</c:v>
                </c:pt>
                <c:pt idx="1">
                  <c:v>0.7</c:v>
                </c:pt>
                <c:pt idx="2">
                  <c:v>-1.41</c:v>
                </c:pt>
                <c:pt idx="3">
                  <c:v>-0.98</c:v>
                </c:pt>
                <c:pt idx="4">
                  <c:v>-1.34</c:v>
                </c:pt>
                <c:pt idx="5">
                  <c:v>1.17</c:v>
                </c:pt>
                <c:pt idx="6">
                  <c:v>1.81</c:v>
                </c:pt>
                <c:pt idx="7">
                  <c:v>1.02</c:v>
                </c:pt>
                <c:pt idx="8">
                  <c:v>-0.89</c:v>
                </c:pt>
                <c:pt idx="9">
                  <c:v>-1.24</c:v>
                </c:pt>
                <c:pt idx="10">
                  <c:v>-1.35</c:v>
                </c:pt>
                <c:pt idx="11">
                  <c:v>0.55000000000000004</c:v>
                </c:pt>
              </c:numCache>
            </c:numRef>
          </c:val>
          <c:smooth val="0"/>
          <c:extLst>
            <c:ext xmlns:c16="http://schemas.microsoft.com/office/drawing/2014/chart" uri="{C3380CC4-5D6E-409C-BE32-E72D297353CC}">
              <c16:uniqueId val="{00000000-E6A8-48AB-92A2-7A5750FEADEE}"/>
            </c:ext>
          </c:extLst>
        </c:ser>
        <c:ser>
          <c:idx val="5"/>
          <c:order val="5"/>
          <c:tx>
            <c:v>EM 3-Month Error</c:v>
          </c:tx>
          <c:spPr>
            <a:ln w="28575" cap="rnd">
              <a:solidFill>
                <a:schemeClr val="accent3"/>
              </a:solidFill>
              <a:prstDash val="sysDash"/>
              <a:round/>
            </a:ln>
            <a:effectLst/>
          </c:spPr>
          <c:marker>
            <c:symbol val="circle"/>
            <c:size val="5"/>
            <c:spPr>
              <a:solidFill>
                <a:schemeClr val="accent3"/>
              </a:solidFill>
              <a:ln w="9525">
                <a:solidFill>
                  <a:schemeClr val="accent3"/>
                </a:solidFill>
              </a:ln>
              <a:effectLst/>
            </c:spPr>
          </c:marker>
          <c:cat>
            <c:numRef>
              <c:f>'[Chart in Microsoft PowerPoint]FICO_update_result'!$A$20:$A$31</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'[Chart in Microsoft PowerPoint]FICO_update_result'!$K$20:$K$31</c:f>
              <c:numCache>
                <c:formatCode>General</c:formatCode>
                <c:ptCount val="12"/>
                <c:pt idx="0">
                  <c:v>0.98469999999997526</c:v>
                </c:pt>
                <c:pt idx="1">
                  <c:v>1.0320000000000391</c:v>
                </c:pt>
                <c:pt idx="2">
                  <c:v>-0.95799999999996999</c:v>
                </c:pt>
                <c:pt idx="3">
                  <c:v>1.2243000000000848</c:v>
                </c:pt>
                <c:pt idx="4">
                  <c:v>-0.83979999999996835</c:v>
                </c:pt>
                <c:pt idx="5">
                  <c:v>0.6915000000000191</c:v>
                </c:pt>
                <c:pt idx="6">
                  <c:v>-0.19119999999998072</c:v>
                </c:pt>
                <c:pt idx="7">
                  <c:v>1.4093000000000302</c:v>
                </c:pt>
                <c:pt idx="8">
                  <c:v>-0.80110000000001946</c:v>
                </c:pt>
                <c:pt idx="9">
                  <c:v>-0.76570000000003802</c:v>
                </c:pt>
                <c:pt idx="10">
                  <c:v>-1.6726999999999634</c:v>
                </c:pt>
                <c:pt idx="11">
                  <c:v>1.7071999999999434</c:v>
                </c:pt>
              </c:numCache>
            </c:numRef>
          </c:val>
          <c:smooth val="0"/>
          <c:extLst>
            <c:ext xmlns:c16="http://schemas.microsoft.com/office/drawing/2014/chart" uri="{C3380CC4-5D6E-409C-BE32-E72D297353CC}">
              <c16:uniqueId val="{00000001-E6A8-48AB-92A2-7A5750FEADEE}"/>
            </c:ext>
          </c:extLst>
        </c:ser>
        <c:dLbls>
          <c:showLegendKey val="0"/>
          <c:showVal val="0"/>
          <c:showCatName val="0"/>
          <c:showSerName val="0"/>
          <c:showPercent val="0"/>
          <c:showBubbleSize val="0"/>
        </c:dLbls>
        <c:marker val="1"/>
        <c:smooth val="0"/>
        <c:axId val="1903016880"/>
        <c:axId val="1857567216"/>
        <c:extLst>
          <c:ext xmlns:c15="http://schemas.microsoft.com/office/drawing/2012/chart" uri="{02D57815-91ED-43cb-92C2-25804820EDAC}">
            <c15:filteredLineSeries>
              <c15:ser>
                <c:idx val="0"/>
                <c:order val="0"/>
                <c:tx>
                  <c:strRef>
                    <c:extLst>
                      <c:ext uri="{02D57815-91ED-43cb-92C2-25804820EDAC}">
                        <c15:formulaRef>
                          <c15:sqref>'[Chart in Microsoft PowerPoint]FICO_update_result'!$F$19</c15:sqref>
                        </c15:formulaRef>
                      </c:ext>
                    </c:extLst>
                    <c:strCache>
                      <c:ptCount val="1"/>
                      <c:pt idx="0">
                        <c:v>1-Month Error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'[Chart in Microsoft PowerPoint]FICO_update_result'!$A$20:$A$31</c15:sqref>
                        </c15:formulaRef>
                      </c:ext>
                    </c:extLst>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extLst>
                      <c:ext uri="{02D57815-91ED-43cb-92C2-25804820EDAC}">
                        <c15:formulaRef>
                          <c15:sqref>'[Chart in Microsoft PowerPoint]FICO_update_result'!$F$20:$F$31</c15:sqref>
                        </c15:formulaRef>
                      </c:ext>
                    </c:extLst>
                    <c:numCache>
                      <c:formatCode>General</c:formatCode>
                      <c:ptCount val="12"/>
                      <c:pt idx="0">
                        <c:v>-1.05</c:v>
                      </c:pt>
                      <c:pt idx="1">
                        <c:v>-0.17</c:v>
                      </c:pt>
                      <c:pt idx="2">
                        <c:v>-1.1399999999999999</c:v>
                      </c:pt>
                      <c:pt idx="3">
                        <c:v>-0.62</c:v>
                      </c:pt>
                      <c:pt idx="4">
                        <c:v>-0.45</c:v>
                      </c:pt>
                      <c:pt idx="5">
                        <c:v>1.1200000000000001</c:v>
                      </c:pt>
                      <c:pt idx="6">
                        <c:v>0.67</c:v>
                      </c:pt>
                      <c:pt idx="7">
                        <c:v>-0.28999999999999998</c:v>
                      </c:pt>
                      <c:pt idx="8">
                        <c:v>-1.57</c:v>
                      </c:pt>
                      <c:pt idx="9">
                        <c:v>0.45</c:v>
                      </c:pt>
                      <c:pt idx="10">
                        <c:v>-1.07</c:v>
                      </c:pt>
                      <c:pt idx="11">
                        <c:v>0.88</c:v>
                      </c:pt>
                    </c:numCache>
                  </c:numRef>
                </c:val>
                <c:smooth val="0"/>
                <c:extLst>
                  <c:ext xmlns:c16="http://schemas.microsoft.com/office/drawing/2014/chart" uri="{C3380CC4-5D6E-409C-BE32-E72D297353CC}">
                    <c16:uniqueId val="{00000002-E6A8-48AB-92A2-7A5750FEADEE}"/>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'[Chart in Microsoft PowerPoint]FICO_update_result'!$G$19</c15:sqref>
                        </c15:formulaRef>
                      </c:ext>
                    </c:extLst>
                    <c:strCache>
                      <c:ptCount val="1"/>
                      <c:pt idx="0">
                        <c:v>2-Month Error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extLst xmlns:c15="http://schemas.microsoft.com/office/drawing/2012/chart">
                      <c:ext xmlns:c15="http://schemas.microsoft.com/office/drawing/2012/chart" uri="{02D57815-91ED-43cb-92C2-25804820EDAC}">
                        <c15:formulaRef>
                          <c15:sqref>'[Chart in Microsoft PowerPoint]FICO_update_result'!$A$20:$A$31</c15:sqref>
                        </c15:formulaRef>
                      </c:ext>
                    </c:extLst>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extLst xmlns:c15="http://schemas.microsoft.com/office/drawing/2012/chart">
                      <c:ext xmlns:c15="http://schemas.microsoft.com/office/drawing/2012/chart" uri="{02D57815-91ED-43cb-92C2-25804820EDAC}">
                        <c15:formulaRef>
                          <c15:sqref>'[Chart in Microsoft PowerPoint]FICO_update_result'!$G$20:$G$31</c15:sqref>
                        </c15:formulaRef>
                      </c:ext>
                    </c:extLst>
                    <c:numCache>
                      <c:formatCode>General</c:formatCode>
                      <c:ptCount val="12"/>
                      <c:pt idx="0">
                        <c:v>0.19</c:v>
                      </c:pt>
                      <c:pt idx="1">
                        <c:v>-0.54</c:v>
                      </c:pt>
                      <c:pt idx="2">
                        <c:v>-0.95</c:v>
                      </c:pt>
                      <c:pt idx="3">
                        <c:v>-1.24</c:v>
                      </c:pt>
                      <c:pt idx="4">
                        <c:v>-0.53</c:v>
                      </c:pt>
                      <c:pt idx="5">
                        <c:v>1.24</c:v>
                      </c:pt>
                      <c:pt idx="6">
                        <c:v>1.53</c:v>
                      </c:pt>
                      <c:pt idx="7">
                        <c:v>0.77</c:v>
                      </c:pt>
                      <c:pt idx="8">
                        <c:v>-1.76</c:v>
                      </c:pt>
                      <c:pt idx="9">
                        <c:v>-0.61</c:v>
                      </c:pt>
                      <c:pt idx="10">
                        <c:v>-0.11</c:v>
                      </c:pt>
                      <c:pt idx="11">
                        <c:v>-0.06</c:v>
                      </c:pt>
                    </c:numCache>
                  </c:numRef>
                </c:val>
                <c:smooth val="0"/>
                <c:extLst xmlns:c15="http://schemas.microsoft.com/office/drawing/2012/chart">
                  <c:ext xmlns:c16="http://schemas.microsoft.com/office/drawing/2014/chart" uri="{C3380CC4-5D6E-409C-BE32-E72D297353CC}">
                    <c16:uniqueId val="{00000003-E6A8-48AB-92A2-7A5750FEADEE}"/>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'[Chart in Microsoft PowerPoint]FICO_update_result'!$I$19</c15:sqref>
                        </c15:formulaRef>
                      </c:ext>
                    </c:extLst>
                    <c:strCache>
                      <c:ptCount val="1"/>
                      <c:pt idx="0">
                        <c:v>R-1-Month Error</c:v>
                      </c:pt>
                    </c:strCache>
                  </c:strRef>
                </c:tx>
                <c:spPr>
                  <a:ln w="28575" cap="rnd">
                    <a:solidFill>
                      <a:schemeClr val="accent1"/>
                    </a:solidFill>
                    <a:prstDash val="sysDash"/>
                    <a:round/>
                  </a:ln>
                  <a:effectLst/>
                </c:spPr>
                <c:marker>
                  <c:symbol val="circle"/>
                  <c:size val="5"/>
                  <c:spPr>
                    <a:solidFill>
                      <a:schemeClr val="accent1"/>
                    </a:solidFill>
                    <a:ln w="9525">
                      <a:solidFill>
                        <a:schemeClr val="accent1"/>
                      </a:solidFill>
                    </a:ln>
                    <a:effectLst/>
                  </c:spPr>
                </c:marker>
                <c:cat>
                  <c:numRef>
                    <c:extLst xmlns:c15="http://schemas.microsoft.com/office/drawing/2012/chart">
                      <c:ext xmlns:c15="http://schemas.microsoft.com/office/drawing/2012/chart" uri="{02D57815-91ED-43cb-92C2-25804820EDAC}">
                        <c15:formulaRef>
                          <c15:sqref>'[Chart in Microsoft PowerPoint]FICO_update_result'!$A$20:$A$31</c15:sqref>
                        </c15:formulaRef>
                      </c:ext>
                    </c:extLst>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extLst xmlns:c15="http://schemas.microsoft.com/office/drawing/2012/chart">
                      <c:ext xmlns:c15="http://schemas.microsoft.com/office/drawing/2012/chart" uri="{02D57815-91ED-43cb-92C2-25804820EDAC}">
                        <c15:formulaRef>
                          <c15:sqref>'[Chart in Microsoft PowerPoint]FICO_update_result'!$I$20:$I$31</c15:sqref>
                        </c15:formulaRef>
                      </c:ext>
                    </c:extLst>
                    <c:numCache>
                      <c:formatCode>General</c:formatCode>
                      <c:ptCount val="12"/>
                      <c:pt idx="0">
                        <c:v>-0.77699999999992997</c:v>
                      </c:pt>
                      <c:pt idx="1">
                        <c:v>0.80679999999995289</c:v>
                      </c:pt>
                      <c:pt idx="2">
                        <c:v>-0.70289999999999964</c:v>
                      </c:pt>
                      <c:pt idx="3">
                        <c:v>0.38559999999995398</c:v>
                      </c:pt>
                      <c:pt idx="4">
                        <c:v>3.8499999999999091E-2</c:v>
                      </c:pt>
                      <c:pt idx="5">
                        <c:v>1.7790999999999713</c:v>
                      </c:pt>
                      <c:pt idx="6">
                        <c:v>0.18320000000005621</c:v>
                      </c:pt>
                      <c:pt idx="7">
                        <c:v>-0.54050000000006548</c:v>
                      </c:pt>
                      <c:pt idx="8">
                        <c:v>-1.7612000000000307</c:v>
                      </c:pt>
                      <c:pt idx="9">
                        <c:v>0.9756000000000995</c:v>
                      </c:pt>
                      <c:pt idx="10">
                        <c:v>-1.203200000000038</c:v>
                      </c:pt>
                      <c:pt idx="11">
                        <c:v>0.78989999999998872</c:v>
                      </c:pt>
                    </c:numCache>
                  </c:numRef>
                </c:val>
                <c:smooth val="0"/>
                <c:extLst xmlns:c15="http://schemas.microsoft.com/office/drawing/2012/chart">
                  <c:ext xmlns:c16="http://schemas.microsoft.com/office/drawing/2014/chart" uri="{C3380CC4-5D6E-409C-BE32-E72D297353CC}">
                    <c16:uniqueId val="{00000004-E6A8-48AB-92A2-7A5750FEADEE}"/>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'[Chart in Microsoft PowerPoint]FICO_update_result'!$J$19</c15:sqref>
                        </c15:formulaRef>
                      </c:ext>
                    </c:extLst>
                    <c:strCache>
                      <c:ptCount val="1"/>
                      <c:pt idx="0">
                        <c:v>R-2-Month Error</c:v>
                      </c:pt>
                    </c:strCache>
                  </c:strRef>
                </c:tx>
                <c:spPr>
                  <a:ln w="28575" cap="rnd">
                    <a:solidFill>
                      <a:schemeClr val="accent2"/>
                    </a:solidFill>
                    <a:prstDash val="sysDash"/>
                    <a:round/>
                  </a:ln>
                  <a:effectLst/>
                </c:spPr>
                <c:marker>
                  <c:symbol val="circle"/>
                  <c:size val="5"/>
                  <c:spPr>
                    <a:solidFill>
                      <a:schemeClr val="accent2"/>
                    </a:solidFill>
                    <a:ln w="9525">
                      <a:solidFill>
                        <a:schemeClr val="accent2"/>
                      </a:solidFill>
                    </a:ln>
                    <a:effectLst/>
                  </c:spPr>
                </c:marker>
                <c:cat>
                  <c:numRef>
                    <c:extLst xmlns:c15="http://schemas.microsoft.com/office/drawing/2012/chart">
                      <c:ext xmlns:c15="http://schemas.microsoft.com/office/drawing/2012/chart" uri="{02D57815-91ED-43cb-92C2-25804820EDAC}">
                        <c15:formulaRef>
                          <c15:sqref>'[Chart in Microsoft PowerPoint]FICO_update_result'!$A$20:$A$31</c15:sqref>
                        </c15:formulaRef>
                      </c:ext>
                    </c:extLst>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extLst xmlns:c15="http://schemas.microsoft.com/office/drawing/2012/chart">
                      <c:ext xmlns:c15="http://schemas.microsoft.com/office/drawing/2012/chart" uri="{02D57815-91ED-43cb-92C2-25804820EDAC}">
                        <c15:formulaRef>
                          <c15:sqref>'[Chart in Microsoft PowerPoint]FICO_update_result'!$J$20:$J$31</c15:sqref>
                        </c15:formulaRef>
                      </c:ext>
                    </c:extLst>
                    <c:numCache>
                      <c:formatCode>General</c:formatCode>
                      <c:ptCount val="12"/>
                      <c:pt idx="0">
                        <c:v>0.24729999999999563</c:v>
                      </c:pt>
                      <c:pt idx="1">
                        <c:v>-1.2332000000000107</c:v>
                      </c:pt>
                      <c:pt idx="2">
                        <c:v>0.43700000000001182</c:v>
                      </c:pt>
                      <c:pt idx="3">
                        <c:v>-1.0240000000000009</c:v>
                      </c:pt>
                      <c:pt idx="4">
                        <c:v>0.35760000000004766</c:v>
                      </c:pt>
                      <c:pt idx="5">
                        <c:v>-0.13009999999997035</c:v>
                      </c:pt>
                      <c:pt idx="6">
                        <c:v>1.0932999999999993</c:v>
                      </c:pt>
                      <c:pt idx="7">
                        <c:v>-0.63659999999993033</c:v>
                      </c:pt>
                      <c:pt idx="8">
                        <c:v>-0.50969999999995252</c:v>
                      </c:pt>
                      <c:pt idx="9">
                        <c:v>-0.78849999999999909</c:v>
                      </c:pt>
                      <c:pt idx="10">
                        <c:v>1.7250999999999976</c:v>
                      </c:pt>
                      <c:pt idx="11">
                        <c:v>-0.72460000000000946</c:v>
                      </c:pt>
                    </c:numCache>
                  </c:numRef>
                </c:val>
                <c:smooth val="0"/>
                <c:extLst xmlns:c15="http://schemas.microsoft.com/office/drawing/2012/chart">
                  <c:ext xmlns:c16="http://schemas.microsoft.com/office/drawing/2014/chart" uri="{C3380CC4-5D6E-409C-BE32-E72D297353CC}">
                    <c16:uniqueId val="{00000005-E6A8-48AB-92A2-7A5750FEADEE}"/>
                  </c:ext>
                </c:extLst>
              </c15:ser>
            </c15:filteredLineSeries>
          </c:ext>
        </c:extLst>
      </c:lineChart>
      <c:dateAx>
        <c:axId val="1903016880"/>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7567216"/>
        <c:crosses val="autoZero"/>
        <c:auto val="1"/>
        <c:lblOffset val="100"/>
        <c:baseTimeUnit val="months"/>
      </c:dateAx>
      <c:valAx>
        <c:axId val="1857567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3016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Prediction Error-2018</a:t>
            </a:r>
            <a:r>
              <a:rPr lang="en-US" baseline="0" dirty="0"/>
              <a:t> Monthly </a:t>
            </a:r>
            <a:r>
              <a:rPr lang="en-US" dirty="0"/>
              <a:t>WA_LTV</a:t>
            </a:r>
          </a:p>
        </c:rich>
      </c:tx>
      <c:layout>
        <c:manualLayout>
          <c:xMode val="edge"/>
          <c:yMode val="edge"/>
          <c:x val="0.25738699356436795"/>
          <c:y val="3.871585307486182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'LTV_update results'!$F$2</c:f>
              <c:strCache>
                <c:ptCount val="1"/>
                <c:pt idx="0">
                  <c:v>1-Month Error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'LTV_update results'!$A$3:$A$14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results'!$F$3:$F$14</c:f>
              <c:numCache>
                <c:formatCode>0.00%</c:formatCode>
                <c:ptCount val="12"/>
                <c:pt idx="0">
                  <c:v>1.7940000000005174E-4</c:v>
                </c:pt>
                <c:pt idx="1">
                  <c:v>-3.8198999999999872E-3</c:v>
                </c:pt>
                <c:pt idx="2">
                  <c:v>-2.6219000000000658E-3</c:v>
                </c:pt>
                <c:pt idx="3">
                  <c:v>6.0632999999999937E-3</c:v>
                </c:pt>
                <c:pt idx="4">
                  <c:v>6.0436000000000378E-3</c:v>
                </c:pt>
                <c:pt idx="5">
                  <c:v>3.7101999999999968E-3</c:v>
                </c:pt>
                <c:pt idx="6">
                  <c:v>8.7150000000002503E-4</c:v>
                </c:pt>
                <c:pt idx="7">
                  <c:v>-2.7667000000000108E-3</c:v>
                </c:pt>
                <c:pt idx="8">
                  <c:v>7.4889999999994128E-4</c:v>
                </c:pt>
                <c:pt idx="9">
                  <c:v>-1.6820000000000723E-3</c:v>
                </c:pt>
                <c:pt idx="10">
                  <c:v>1.3895999999999908E-3</c:v>
                </c:pt>
                <c:pt idx="11">
                  <c:v>1.3108000000000564E-3</c:v>
                </c:pt>
              </c:numCache>
            </c:numRef>
          </c:val>
          <c:smooth val="0"/>
          <c:extLst>
            <c:ext xmlns:c16="http://schemas.microsoft.com/office/drawing/2014/chart" uri="{C3380CC4-5D6E-409C-BE32-E72D297353CC}">
              <c16:uniqueId val="{00000000-2C0C-4EB8-9153-EE0B4D84D0FE}"/>
            </c:ext>
          </c:extLst>
        </c:ser>
        <c:ser>
          <c:idx val="1"/>
          <c:order val="1"/>
          <c:tx>
            <c:strRef>
              <c:f>'LTV_update results'!$G$2</c:f>
              <c:strCache>
                <c:ptCount val="1"/>
                <c:pt idx="0">
                  <c:v>2-Month Error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'LTV_update results'!$A$3:$A$14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results'!$G$3:$G$14</c:f>
              <c:numCache>
                <c:formatCode>0.00%</c:formatCode>
                <c:ptCount val="12"/>
                <c:pt idx="0">
                  <c:v>1.6015999999999808E-3</c:v>
                </c:pt>
                <c:pt idx="1">
                  <c:v>8.7979999999998615E-4</c:v>
                </c:pt>
                <c:pt idx="2">
                  <c:v>-5.890000000000617E-4</c:v>
                </c:pt>
                <c:pt idx="3">
                  <c:v>2.7754999999999308E-3</c:v>
                </c:pt>
                <c:pt idx="4">
                  <c:v>5.7600999999999347E-3</c:v>
                </c:pt>
                <c:pt idx="5">
                  <c:v>1.357899999999912E-3</c:v>
                </c:pt>
                <c:pt idx="6">
                  <c:v>4.5360000000005396E-4</c:v>
                </c:pt>
                <c:pt idx="7">
                  <c:v>-1.2279999999997848E-4</c:v>
                </c:pt>
                <c:pt idx="8">
                  <c:v>-5.5470000000001907E-4</c:v>
                </c:pt>
                <c:pt idx="9">
                  <c:v>2.8833999999999804E-3</c:v>
                </c:pt>
                <c:pt idx="10">
                  <c:v>-8.6199999999925225E-5</c:v>
                </c:pt>
                <c:pt idx="11">
                  <c:v>2.2238999999998343E-3</c:v>
                </c:pt>
              </c:numCache>
            </c:numRef>
          </c:val>
          <c:smooth val="0"/>
          <c:extLst>
            <c:ext xmlns:c16="http://schemas.microsoft.com/office/drawing/2014/chart" uri="{C3380CC4-5D6E-409C-BE32-E72D297353CC}">
              <c16:uniqueId val="{00000001-2C0C-4EB8-9153-EE0B4D84D0FE}"/>
            </c:ext>
          </c:extLst>
        </c:ser>
        <c:ser>
          <c:idx val="2"/>
          <c:order val="2"/>
          <c:tx>
            <c:strRef>
              <c:f>'LTV_update results'!$H$2</c:f>
              <c:strCache>
                <c:ptCount val="1"/>
                <c:pt idx="0">
                  <c:v>3-Month Error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'LTV_update results'!$A$3:$A$14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results'!$H$3:$H$14</c:f>
              <c:numCache>
                <c:formatCode>0.00%</c:formatCode>
                <c:ptCount val="12"/>
                <c:pt idx="0">
                  <c:v>5.5099999999996818E-4</c:v>
                </c:pt>
                <c:pt idx="1">
                  <c:v>2.0839999999999748E-3</c:v>
                </c:pt>
                <c:pt idx="2">
                  <c:v>7.006000000001622E-4</c:v>
                </c:pt>
                <c:pt idx="3">
                  <c:v>-4.3948999999999794E-3</c:v>
                </c:pt>
                <c:pt idx="4">
                  <c:v>-1.6876999999999587E-3</c:v>
                </c:pt>
                <c:pt idx="5">
                  <c:v>5.2087000000000661E-3</c:v>
                </c:pt>
                <c:pt idx="6">
                  <c:v>3.7399999999965239E-5</c:v>
                </c:pt>
                <c:pt idx="7">
                  <c:v>-7.7680000000002192E-4</c:v>
                </c:pt>
                <c:pt idx="8">
                  <c:v>-1.433099999999965E-3</c:v>
                </c:pt>
                <c:pt idx="9">
                  <c:v>-3.113699999999886E-3</c:v>
                </c:pt>
                <c:pt idx="10">
                  <c:v>3.1145999999999674E-3</c:v>
                </c:pt>
                <c:pt idx="11">
                  <c:v>-9.8069999999983448E-4</c:v>
                </c:pt>
              </c:numCache>
            </c:numRef>
          </c:val>
          <c:smooth val="0"/>
          <c:extLst>
            <c:ext xmlns:c16="http://schemas.microsoft.com/office/drawing/2014/chart" uri="{C3380CC4-5D6E-409C-BE32-E72D297353CC}">
              <c16:uniqueId val="{00000002-2C0C-4EB8-9153-EE0B4D84D0FE}"/>
            </c:ext>
          </c:extLst>
        </c:ser>
        <c:ser>
          <c:idx val="3"/>
          <c:order val="3"/>
          <c:tx>
            <c:strRef>
              <c:f>'LTV_update results'!$I$2</c:f>
              <c:strCache>
                <c:ptCount val="1"/>
                <c:pt idx="0">
                  <c:v>6-Month Error</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'LTV_update results'!$A$3:$A$14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results'!$I$3:$I$14</c:f>
              <c:numCache>
                <c:formatCode>0.00%</c:formatCode>
                <c:ptCount val="12"/>
                <c:pt idx="0">
                  <c:v>-3.7190999999999752E-3</c:v>
                </c:pt>
                <c:pt idx="1">
                  <c:v>-3.493700000000044E-3</c:v>
                </c:pt>
                <c:pt idx="2">
                  <c:v>-2.4851999999999652E-3</c:v>
                </c:pt>
                <c:pt idx="3">
                  <c:v>9.7364999999999258E-3</c:v>
                </c:pt>
                <c:pt idx="4">
                  <c:v>9.8863000000000145E-3</c:v>
                </c:pt>
                <c:pt idx="5">
                  <c:v>6.6877000000000741E-3</c:v>
                </c:pt>
                <c:pt idx="6">
                  <c:v>4.3277000000000454E-3</c:v>
                </c:pt>
                <c:pt idx="7">
                  <c:v>4.599599999999926E-3</c:v>
                </c:pt>
                <c:pt idx="8">
                  <c:v>5.6091999999998698E-3</c:v>
                </c:pt>
                <c:pt idx="9">
                  <c:v>-6.3138000000000361E-3</c:v>
                </c:pt>
                <c:pt idx="10">
                  <c:v>-4.0213000000000054E-3</c:v>
                </c:pt>
                <c:pt idx="11">
                  <c:v>-3.3018000000000214E-3</c:v>
                </c:pt>
              </c:numCache>
            </c:numRef>
          </c:val>
          <c:smooth val="0"/>
          <c:extLst>
            <c:ext xmlns:c16="http://schemas.microsoft.com/office/drawing/2014/chart" uri="{C3380CC4-5D6E-409C-BE32-E72D297353CC}">
              <c16:uniqueId val="{00000003-2C0C-4EB8-9153-EE0B4D84D0FE}"/>
            </c:ext>
          </c:extLst>
        </c:ser>
        <c:ser>
          <c:idx val="4"/>
          <c:order val="4"/>
          <c:tx>
            <c:strRef>
              <c:f>'LTV_update results'!$J$2</c:f>
              <c:strCache>
                <c:ptCount val="1"/>
                <c:pt idx="0">
                  <c:v>12-Month Error</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'LTV_update results'!$A$3:$A$14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'LTV_update results'!$J$3:$J$14</c:f>
              <c:numCache>
                <c:formatCode>0.00%</c:formatCode>
                <c:ptCount val="12"/>
                <c:pt idx="0">
                  <c:v>-2.1459999999999813E-3</c:v>
                </c:pt>
                <c:pt idx="1">
                  <c:v>-4.4440000000012247E-4</c:v>
                </c:pt>
                <c:pt idx="2">
                  <c:v>-9.8089000000000093E-3</c:v>
                </c:pt>
                <c:pt idx="3">
                  <c:v>-6.3309000000001392E-3</c:v>
                </c:pt>
                <c:pt idx="4">
                  <c:v>8.0270000000004504E-4</c:v>
                </c:pt>
                <c:pt idx="5">
                  <c:v>9.6510000000005203E-4</c:v>
                </c:pt>
                <c:pt idx="6">
                  <c:v>1.1369999999999436E-4</c:v>
                </c:pt>
                <c:pt idx="7">
                  <c:v>-1.2470000000008863E-4</c:v>
                </c:pt>
                <c:pt idx="8">
                  <c:v>1.9504999999998551E-3</c:v>
                </c:pt>
                <c:pt idx="9">
                  <c:v>2.4234999999999118E-3</c:v>
                </c:pt>
                <c:pt idx="10">
                  <c:v>5.1071000000000311E-3</c:v>
                </c:pt>
                <c:pt idx="11">
                  <c:v>2.4217999999999185E-3</c:v>
                </c:pt>
              </c:numCache>
            </c:numRef>
          </c:val>
          <c:smooth val="0"/>
          <c:extLst>
            <c:ext xmlns:c16="http://schemas.microsoft.com/office/drawing/2014/chart" uri="{C3380CC4-5D6E-409C-BE32-E72D297353CC}">
              <c16:uniqueId val="{00000004-2C0C-4EB8-9153-EE0B4D84D0FE}"/>
            </c:ext>
          </c:extLst>
        </c:ser>
        <c:dLbls>
          <c:showLegendKey val="0"/>
          <c:showVal val="0"/>
          <c:showCatName val="0"/>
          <c:showSerName val="0"/>
          <c:showPercent val="0"/>
          <c:showBubbleSize val="0"/>
        </c:dLbls>
        <c:marker val="1"/>
        <c:smooth val="0"/>
        <c:axId val="701536608"/>
        <c:axId val="316221472"/>
      </c:lineChart>
      <c:dateAx>
        <c:axId val="701536608"/>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21472"/>
        <c:crosses val="autoZero"/>
        <c:auto val="1"/>
        <c:lblOffset val="100"/>
        <c:baseTimeUnit val="months"/>
      </c:dateAx>
      <c:valAx>
        <c:axId val="31622147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1536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Prediction Error-2018 Monthly WA_FICO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FICO_update_result!$F$2</c:f>
              <c:strCache>
                <c:ptCount val="1"/>
                <c:pt idx="0">
                  <c:v>1-Month Error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FICO_update_result!$A$3:$A$14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FICO_update_result!$F$3:$F$14</c:f>
              <c:numCache>
                <c:formatCode>General</c:formatCode>
                <c:ptCount val="12"/>
                <c:pt idx="0">
                  <c:v>-0.77699999999992997</c:v>
                </c:pt>
                <c:pt idx="1">
                  <c:v>0.80679999999995289</c:v>
                </c:pt>
                <c:pt idx="2">
                  <c:v>-0.70289999999999964</c:v>
                </c:pt>
                <c:pt idx="3">
                  <c:v>0.38559999999995398</c:v>
                </c:pt>
                <c:pt idx="4">
                  <c:v>3.8499999999999091E-2</c:v>
                </c:pt>
                <c:pt idx="5">
                  <c:v>1.7790999999999713</c:v>
                </c:pt>
                <c:pt idx="6">
                  <c:v>0.18320000000005621</c:v>
                </c:pt>
                <c:pt idx="7">
                  <c:v>-0.54050000000006548</c:v>
                </c:pt>
                <c:pt idx="8">
                  <c:v>-1.7612000000000307</c:v>
                </c:pt>
                <c:pt idx="9">
                  <c:v>0.9756000000000995</c:v>
                </c:pt>
                <c:pt idx="10">
                  <c:v>-1.203200000000038</c:v>
                </c:pt>
                <c:pt idx="11">
                  <c:v>0.78989999999998872</c:v>
                </c:pt>
              </c:numCache>
            </c:numRef>
          </c:val>
          <c:smooth val="0"/>
          <c:extLst>
            <c:ext xmlns:c16="http://schemas.microsoft.com/office/drawing/2014/chart" uri="{C3380CC4-5D6E-409C-BE32-E72D297353CC}">
              <c16:uniqueId val="{00000000-B18C-4D21-BFE9-5947C24A96B1}"/>
            </c:ext>
          </c:extLst>
        </c:ser>
        <c:ser>
          <c:idx val="1"/>
          <c:order val="1"/>
          <c:tx>
            <c:strRef>
              <c:f>FICO_update_result!$G$2</c:f>
              <c:strCache>
                <c:ptCount val="1"/>
                <c:pt idx="0">
                  <c:v>2-Month Error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FICO_update_result!$A$3:$A$14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FICO_update_result!$G$3:$G$14</c:f>
              <c:numCache>
                <c:formatCode>General</c:formatCode>
                <c:ptCount val="12"/>
                <c:pt idx="0">
                  <c:v>0.24729999999999563</c:v>
                </c:pt>
                <c:pt idx="1">
                  <c:v>-1.2332000000000107</c:v>
                </c:pt>
                <c:pt idx="2">
                  <c:v>0.43700000000001182</c:v>
                </c:pt>
                <c:pt idx="3">
                  <c:v>-1.0240000000000009</c:v>
                </c:pt>
                <c:pt idx="4">
                  <c:v>0.35760000000004766</c:v>
                </c:pt>
                <c:pt idx="5">
                  <c:v>-0.13009999999997035</c:v>
                </c:pt>
                <c:pt idx="6">
                  <c:v>1.0932999999999993</c:v>
                </c:pt>
                <c:pt idx="7">
                  <c:v>-0.63659999999993033</c:v>
                </c:pt>
                <c:pt idx="8">
                  <c:v>-0.50969999999995252</c:v>
                </c:pt>
                <c:pt idx="9">
                  <c:v>-0.78849999999999909</c:v>
                </c:pt>
                <c:pt idx="10">
                  <c:v>1.7250999999999976</c:v>
                </c:pt>
                <c:pt idx="11">
                  <c:v>-0.72460000000000946</c:v>
                </c:pt>
              </c:numCache>
            </c:numRef>
          </c:val>
          <c:smooth val="0"/>
          <c:extLst>
            <c:ext xmlns:c16="http://schemas.microsoft.com/office/drawing/2014/chart" uri="{C3380CC4-5D6E-409C-BE32-E72D297353CC}">
              <c16:uniqueId val="{00000001-B18C-4D21-BFE9-5947C24A96B1}"/>
            </c:ext>
          </c:extLst>
        </c:ser>
        <c:ser>
          <c:idx val="2"/>
          <c:order val="2"/>
          <c:tx>
            <c:strRef>
              <c:f>FICO_update_result!$H$2</c:f>
              <c:strCache>
                <c:ptCount val="1"/>
                <c:pt idx="0">
                  <c:v>3-Month Error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FICO_update_result!$A$3:$A$14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FICO_update_result!$H$3:$H$14</c:f>
              <c:numCache>
                <c:formatCode>General</c:formatCode>
                <c:ptCount val="12"/>
                <c:pt idx="0">
                  <c:v>0.98469999999997526</c:v>
                </c:pt>
                <c:pt idx="1">
                  <c:v>1.0320000000000391</c:v>
                </c:pt>
                <c:pt idx="2">
                  <c:v>-0.95799999999996999</c:v>
                </c:pt>
                <c:pt idx="3">
                  <c:v>1.2243000000000848</c:v>
                </c:pt>
                <c:pt idx="4">
                  <c:v>-0.83979999999996835</c:v>
                </c:pt>
                <c:pt idx="5">
                  <c:v>0.6915000000000191</c:v>
                </c:pt>
                <c:pt idx="6">
                  <c:v>-0.19119999999998072</c:v>
                </c:pt>
                <c:pt idx="7">
                  <c:v>1.4093000000000302</c:v>
                </c:pt>
                <c:pt idx="8">
                  <c:v>-0.80110000000001946</c:v>
                </c:pt>
                <c:pt idx="9">
                  <c:v>-0.76570000000003802</c:v>
                </c:pt>
                <c:pt idx="10">
                  <c:v>-1.6726999999999634</c:v>
                </c:pt>
                <c:pt idx="11">
                  <c:v>1.7071999999999434</c:v>
                </c:pt>
              </c:numCache>
            </c:numRef>
          </c:val>
          <c:smooth val="0"/>
          <c:extLst>
            <c:ext xmlns:c16="http://schemas.microsoft.com/office/drawing/2014/chart" uri="{C3380CC4-5D6E-409C-BE32-E72D297353CC}">
              <c16:uniqueId val="{00000002-B18C-4D21-BFE9-5947C24A96B1}"/>
            </c:ext>
          </c:extLst>
        </c:ser>
        <c:ser>
          <c:idx val="3"/>
          <c:order val="3"/>
          <c:tx>
            <c:strRef>
              <c:f>FICO_update_result!$J$2</c:f>
              <c:strCache>
                <c:ptCount val="1"/>
                <c:pt idx="0">
                  <c:v>6-Month Error</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FICO_update_result!$A$3:$A$14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FICO_update_result!$J$3:$J$14</c:f>
              <c:numCache>
                <c:formatCode>General</c:formatCode>
                <c:ptCount val="12"/>
                <c:pt idx="0">
                  <c:v>-1.2880999999999858</c:v>
                </c:pt>
                <c:pt idx="1">
                  <c:v>0.54549999999994725</c:v>
                </c:pt>
                <c:pt idx="2">
                  <c:v>1.1982000000000426</c:v>
                </c:pt>
                <c:pt idx="3">
                  <c:v>1.1158000000000357</c:v>
                </c:pt>
                <c:pt idx="4">
                  <c:v>0.17570000000000618</c:v>
                </c:pt>
                <c:pt idx="5">
                  <c:v>1.1290000000000191</c:v>
                </c:pt>
                <c:pt idx="6">
                  <c:v>1.6113000000000284</c:v>
                </c:pt>
                <c:pt idx="7">
                  <c:v>-0.42629999999996926</c:v>
                </c:pt>
                <c:pt idx="8">
                  <c:v>-0.8529999999999518</c:v>
                </c:pt>
                <c:pt idx="9">
                  <c:v>0.52370000000007622</c:v>
                </c:pt>
                <c:pt idx="10">
                  <c:v>-0.87990000000002055</c:v>
                </c:pt>
                <c:pt idx="11">
                  <c:v>-1.1565000000000509</c:v>
                </c:pt>
              </c:numCache>
            </c:numRef>
          </c:val>
          <c:smooth val="0"/>
          <c:extLst>
            <c:ext xmlns:c16="http://schemas.microsoft.com/office/drawing/2014/chart" uri="{C3380CC4-5D6E-409C-BE32-E72D297353CC}">
              <c16:uniqueId val="{00000003-B18C-4D21-BFE9-5947C24A96B1}"/>
            </c:ext>
          </c:extLst>
        </c:ser>
        <c:ser>
          <c:idx val="4"/>
          <c:order val="4"/>
          <c:tx>
            <c:strRef>
              <c:f>FICO_update_result!$L$2</c:f>
              <c:strCache>
                <c:ptCount val="1"/>
                <c:pt idx="0">
                  <c:v>12-Month Error </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FICO_update_result!$A$3:$A$14</c:f>
              <c:numCache>
                <c:formatCode>d\-mmm</c:formatCode>
                <c:ptCount val="12"/>
                <c:pt idx="0">
                  <c:v>43483</c:v>
                </c:pt>
                <c:pt idx="1">
                  <c:v>43514</c:v>
                </c:pt>
                <c:pt idx="2">
                  <c:v>43542</c:v>
                </c:pt>
                <c:pt idx="3">
                  <c:v>43573</c:v>
                </c:pt>
                <c:pt idx="4">
                  <c:v>43603</c:v>
                </c:pt>
                <c:pt idx="5">
                  <c:v>43634</c:v>
                </c:pt>
                <c:pt idx="6">
                  <c:v>43664</c:v>
                </c:pt>
                <c:pt idx="7">
                  <c:v>43695</c:v>
                </c:pt>
                <c:pt idx="8">
                  <c:v>43726</c:v>
                </c:pt>
                <c:pt idx="9">
                  <c:v>43756</c:v>
                </c:pt>
                <c:pt idx="10">
                  <c:v>43787</c:v>
                </c:pt>
                <c:pt idx="11">
                  <c:v>43817</c:v>
                </c:pt>
              </c:numCache>
            </c:numRef>
          </c:cat>
          <c:val>
            <c:numRef>
              <c:f>FICO_update_result!$L$3:$L$14</c:f>
              <c:numCache>
                <c:formatCode>General</c:formatCode>
                <c:ptCount val="12"/>
                <c:pt idx="0">
                  <c:v>2.7141000000000304</c:v>
                </c:pt>
                <c:pt idx="1">
                  <c:v>2.3219000000000278</c:v>
                </c:pt>
                <c:pt idx="2">
                  <c:v>0.20349999999996271</c:v>
                </c:pt>
                <c:pt idx="3">
                  <c:v>-0.602800000000002</c:v>
                </c:pt>
                <c:pt idx="4">
                  <c:v>-1.3354999999999109</c:v>
                </c:pt>
                <c:pt idx="5">
                  <c:v>1.0108999999999924</c:v>
                </c:pt>
                <c:pt idx="6">
                  <c:v>-0.37149999999996908</c:v>
                </c:pt>
                <c:pt idx="7">
                  <c:v>-0.26220000000000709</c:v>
                </c:pt>
                <c:pt idx="8">
                  <c:v>0.14400000000000546</c:v>
                </c:pt>
                <c:pt idx="9">
                  <c:v>1.3727000000000089</c:v>
                </c:pt>
                <c:pt idx="10">
                  <c:v>-0.83969999999999345</c:v>
                </c:pt>
                <c:pt idx="11">
                  <c:v>4.9800000000004729E-2</c:v>
                </c:pt>
              </c:numCache>
            </c:numRef>
          </c:val>
          <c:smooth val="0"/>
          <c:extLst>
            <c:ext xmlns:c16="http://schemas.microsoft.com/office/drawing/2014/chart" uri="{C3380CC4-5D6E-409C-BE32-E72D297353CC}">
              <c16:uniqueId val="{00000004-B18C-4D21-BFE9-5947C24A96B1}"/>
            </c:ext>
          </c:extLst>
        </c:ser>
        <c:dLbls>
          <c:showLegendKey val="0"/>
          <c:showVal val="0"/>
          <c:showCatName val="0"/>
          <c:showSerName val="0"/>
          <c:showPercent val="0"/>
          <c:showBubbleSize val="0"/>
        </c:dLbls>
        <c:marker val="1"/>
        <c:smooth val="0"/>
        <c:axId val="148572432"/>
        <c:axId val="2029206960"/>
      </c:lineChart>
      <c:dateAx>
        <c:axId val="148572432"/>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9206960"/>
        <c:crosses val="autoZero"/>
        <c:auto val="1"/>
        <c:lblOffset val="100"/>
        <c:baseTimeUnit val="months"/>
      </c:dateAx>
      <c:valAx>
        <c:axId val="2029206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572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WA_FICO ensemble models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LTV_FICO_Stab!$A$21</c:f>
              <c:strCache>
                <c:ptCount val="1"/>
                <c:pt idx="0">
                  <c:v>2010-2013</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LTV_FICO_Stab!$B$20:$F$20</c:f>
              <c:strCache>
                <c:ptCount val="5"/>
                <c:pt idx="0">
                  <c:v>1-month pred mse</c:v>
                </c:pt>
                <c:pt idx="1">
                  <c:v>2-month pred mse</c:v>
                </c:pt>
                <c:pt idx="2">
                  <c:v>3-month pred mse</c:v>
                </c:pt>
                <c:pt idx="3">
                  <c:v>6-month pred mse</c:v>
                </c:pt>
                <c:pt idx="4">
                  <c:v>12-month pred mse</c:v>
                </c:pt>
              </c:strCache>
            </c:strRef>
          </c:cat>
          <c:val>
            <c:numRef>
              <c:f>LTV_FICO_Stab!$B$21:$F$21</c:f>
              <c:numCache>
                <c:formatCode>General</c:formatCode>
                <c:ptCount val="5"/>
                <c:pt idx="0">
                  <c:v>1.0785439999999999</c:v>
                </c:pt>
                <c:pt idx="1">
                  <c:v>2.5748169999999999</c:v>
                </c:pt>
                <c:pt idx="2">
                  <c:v>2.7255530000000001</c:v>
                </c:pt>
                <c:pt idx="3">
                  <c:v>2.2555260000000001</c:v>
                </c:pt>
                <c:pt idx="4">
                  <c:v>3.6566149999999999</c:v>
                </c:pt>
              </c:numCache>
            </c:numRef>
          </c:val>
          <c:smooth val="0"/>
          <c:extLst>
            <c:ext xmlns:c16="http://schemas.microsoft.com/office/drawing/2014/chart" uri="{C3380CC4-5D6E-409C-BE32-E72D297353CC}">
              <c16:uniqueId val="{00000000-3ADC-4DE8-9626-35825211FDD5}"/>
            </c:ext>
          </c:extLst>
        </c:ser>
        <c:ser>
          <c:idx val="1"/>
          <c:order val="1"/>
          <c:tx>
            <c:strRef>
              <c:f>LTV_FICO_Stab!$A$22</c:f>
              <c:strCache>
                <c:ptCount val="1"/>
                <c:pt idx="0">
                  <c:v>2010-2014</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LTV_FICO_Stab!$B$20:$F$20</c:f>
              <c:strCache>
                <c:ptCount val="5"/>
                <c:pt idx="0">
                  <c:v>1-month pred mse</c:v>
                </c:pt>
                <c:pt idx="1">
                  <c:v>2-month pred mse</c:v>
                </c:pt>
                <c:pt idx="2">
                  <c:v>3-month pred mse</c:v>
                </c:pt>
                <c:pt idx="3">
                  <c:v>6-month pred mse</c:v>
                </c:pt>
                <c:pt idx="4">
                  <c:v>12-month pred mse</c:v>
                </c:pt>
              </c:strCache>
            </c:strRef>
          </c:cat>
          <c:val>
            <c:numRef>
              <c:f>LTV_FICO_Stab!$B$22:$F$22</c:f>
              <c:numCache>
                <c:formatCode>General</c:formatCode>
                <c:ptCount val="5"/>
                <c:pt idx="0">
                  <c:v>0.97441800000000001</c:v>
                </c:pt>
                <c:pt idx="1">
                  <c:v>1.146234</c:v>
                </c:pt>
                <c:pt idx="2">
                  <c:v>1.9815130000000001</c:v>
                </c:pt>
                <c:pt idx="3">
                  <c:v>1.040923</c:v>
                </c:pt>
                <c:pt idx="4">
                  <c:v>1.458782</c:v>
                </c:pt>
              </c:numCache>
            </c:numRef>
          </c:val>
          <c:smooth val="0"/>
          <c:extLst>
            <c:ext xmlns:c16="http://schemas.microsoft.com/office/drawing/2014/chart" uri="{C3380CC4-5D6E-409C-BE32-E72D297353CC}">
              <c16:uniqueId val="{00000001-3ADC-4DE8-9626-35825211FDD5}"/>
            </c:ext>
          </c:extLst>
        </c:ser>
        <c:ser>
          <c:idx val="2"/>
          <c:order val="2"/>
          <c:tx>
            <c:strRef>
              <c:f>LTV_FICO_Stab!$A$23</c:f>
              <c:strCache>
                <c:ptCount val="1"/>
                <c:pt idx="0">
                  <c:v>2010-2015</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LTV_FICO_Stab!$B$20:$F$20</c:f>
              <c:strCache>
                <c:ptCount val="5"/>
                <c:pt idx="0">
                  <c:v>1-month pred mse</c:v>
                </c:pt>
                <c:pt idx="1">
                  <c:v>2-month pred mse</c:v>
                </c:pt>
                <c:pt idx="2">
                  <c:v>3-month pred mse</c:v>
                </c:pt>
                <c:pt idx="3">
                  <c:v>6-month pred mse</c:v>
                </c:pt>
                <c:pt idx="4">
                  <c:v>12-month pred mse</c:v>
                </c:pt>
              </c:strCache>
            </c:strRef>
          </c:cat>
          <c:val>
            <c:numRef>
              <c:f>LTV_FICO_Stab!$B$23:$F$23</c:f>
              <c:numCache>
                <c:formatCode>General</c:formatCode>
                <c:ptCount val="5"/>
                <c:pt idx="0">
                  <c:v>0.96491490000000002</c:v>
                </c:pt>
                <c:pt idx="1">
                  <c:v>1.02051</c:v>
                </c:pt>
                <c:pt idx="2">
                  <c:v>1.9726109999999999</c:v>
                </c:pt>
                <c:pt idx="3">
                  <c:v>0.98482099999999995</c:v>
                </c:pt>
                <c:pt idx="4">
                  <c:v>1.565615</c:v>
                </c:pt>
              </c:numCache>
            </c:numRef>
          </c:val>
          <c:smooth val="0"/>
          <c:extLst>
            <c:ext xmlns:c16="http://schemas.microsoft.com/office/drawing/2014/chart" uri="{C3380CC4-5D6E-409C-BE32-E72D297353CC}">
              <c16:uniqueId val="{00000002-3ADC-4DE8-9626-35825211FDD5}"/>
            </c:ext>
          </c:extLst>
        </c:ser>
        <c:ser>
          <c:idx val="3"/>
          <c:order val="3"/>
          <c:tx>
            <c:strRef>
              <c:f>LTV_FICO_Stab!$A$24</c:f>
              <c:strCache>
                <c:ptCount val="1"/>
                <c:pt idx="0">
                  <c:v>2010-2016</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LTV_FICO_Stab!$B$20:$F$20</c:f>
              <c:strCache>
                <c:ptCount val="5"/>
                <c:pt idx="0">
                  <c:v>1-month pred mse</c:v>
                </c:pt>
                <c:pt idx="1">
                  <c:v>2-month pred mse</c:v>
                </c:pt>
                <c:pt idx="2">
                  <c:v>3-month pred mse</c:v>
                </c:pt>
                <c:pt idx="3">
                  <c:v>6-month pred mse</c:v>
                </c:pt>
                <c:pt idx="4">
                  <c:v>12-month pred mse</c:v>
                </c:pt>
              </c:strCache>
            </c:strRef>
          </c:cat>
          <c:val>
            <c:numRef>
              <c:f>LTV_FICO_Stab!$B$24:$F$24</c:f>
              <c:numCache>
                <c:formatCode>General</c:formatCode>
                <c:ptCount val="5"/>
                <c:pt idx="0">
                  <c:v>0.99888149999999998</c:v>
                </c:pt>
                <c:pt idx="1">
                  <c:v>1.009638</c:v>
                </c:pt>
                <c:pt idx="2">
                  <c:v>1.9713510000000001</c:v>
                </c:pt>
                <c:pt idx="3">
                  <c:v>0.9817747</c:v>
                </c:pt>
                <c:pt idx="4">
                  <c:v>1.4568300000000001</c:v>
                </c:pt>
              </c:numCache>
            </c:numRef>
          </c:val>
          <c:smooth val="0"/>
          <c:extLst>
            <c:ext xmlns:c16="http://schemas.microsoft.com/office/drawing/2014/chart" uri="{C3380CC4-5D6E-409C-BE32-E72D297353CC}">
              <c16:uniqueId val="{00000003-3ADC-4DE8-9626-35825211FDD5}"/>
            </c:ext>
          </c:extLst>
        </c:ser>
        <c:ser>
          <c:idx val="4"/>
          <c:order val="4"/>
          <c:tx>
            <c:strRef>
              <c:f>LTV_FICO_Stab!$A$25</c:f>
              <c:strCache>
                <c:ptCount val="1"/>
                <c:pt idx="0">
                  <c:v>2010-2017</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LTV_FICO_Stab!$B$20:$F$20</c:f>
              <c:strCache>
                <c:ptCount val="5"/>
                <c:pt idx="0">
                  <c:v>1-month pred mse</c:v>
                </c:pt>
                <c:pt idx="1">
                  <c:v>2-month pred mse</c:v>
                </c:pt>
                <c:pt idx="2">
                  <c:v>3-month pred mse</c:v>
                </c:pt>
                <c:pt idx="3">
                  <c:v>6-month pred mse</c:v>
                </c:pt>
                <c:pt idx="4">
                  <c:v>12-month pred mse</c:v>
                </c:pt>
              </c:strCache>
            </c:strRef>
          </c:cat>
          <c:val>
            <c:numRef>
              <c:f>LTV_FICO_Stab!$B$25:$F$25</c:f>
              <c:numCache>
                <c:formatCode>General</c:formatCode>
                <c:ptCount val="5"/>
                <c:pt idx="0">
                  <c:v>1.0225420000000001</c:v>
                </c:pt>
                <c:pt idx="1">
                  <c:v>1.0047159999999999</c:v>
                </c:pt>
                <c:pt idx="2">
                  <c:v>1.972764</c:v>
                </c:pt>
                <c:pt idx="3">
                  <c:v>0.99182800000000004</c:v>
                </c:pt>
                <c:pt idx="4">
                  <c:v>1.610622</c:v>
                </c:pt>
              </c:numCache>
            </c:numRef>
          </c:val>
          <c:smooth val="0"/>
          <c:extLst>
            <c:ext xmlns:c16="http://schemas.microsoft.com/office/drawing/2014/chart" uri="{C3380CC4-5D6E-409C-BE32-E72D297353CC}">
              <c16:uniqueId val="{00000004-3ADC-4DE8-9626-35825211FDD5}"/>
            </c:ext>
          </c:extLst>
        </c:ser>
        <c:dLbls>
          <c:showLegendKey val="0"/>
          <c:showVal val="0"/>
          <c:showCatName val="0"/>
          <c:showSerName val="0"/>
          <c:showPercent val="0"/>
          <c:showBubbleSize val="0"/>
        </c:dLbls>
        <c:marker val="1"/>
        <c:smooth val="0"/>
        <c:axId val="1903019280"/>
        <c:axId val="2038362560"/>
      </c:lineChart>
      <c:catAx>
        <c:axId val="1903019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X-month Forward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8362560"/>
        <c:crosses val="autoZero"/>
        <c:auto val="1"/>
        <c:lblAlgn val="ctr"/>
        <c:lblOffset val="100"/>
        <c:noMultiLvlLbl val="0"/>
      </c:catAx>
      <c:valAx>
        <c:axId val="2038362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MSE</a:t>
                </a:r>
                <a:r>
                  <a:rPr lang="en-US" baseline="0" dirty="0"/>
                  <a:t> of Testing Data</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3019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WA_LTV ensemble models</a:t>
            </a:r>
          </a:p>
        </c:rich>
      </c:tx>
      <c:layout>
        <c:manualLayout>
          <c:xMode val="edge"/>
          <c:yMode val="edge"/>
          <c:x val="0.30628582345837957"/>
          <c:y val="6.7283734448583309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LTV_FICO_Stab!$A$2</c:f>
              <c:strCache>
                <c:ptCount val="1"/>
                <c:pt idx="0">
                  <c:v>2010-2013</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LTV_FICO_Stab!$B$1:$F$1</c:f>
              <c:strCache>
                <c:ptCount val="5"/>
                <c:pt idx="0">
                  <c:v>1-month pred mse</c:v>
                </c:pt>
                <c:pt idx="1">
                  <c:v>2-month pred mse</c:v>
                </c:pt>
                <c:pt idx="2">
                  <c:v>3-month pred mse</c:v>
                </c:pt>
                <c:pt idx="3">
                  <c:v>6-month pred mse</c:v>
                </c:pt>
                <c:pt idx="4">
                  <c:v>12-month pred mse</c:v>
                </c:pt>
              </c:strCache>
            </c:strRef>
          </c:cat>
          <c:val>
            <c:numRef>
              <c:f>LTV_FICO_Stab!$B$2:$F$2</c:f>
              <c:numCache>
                <c:formatCode>General</c:formatCode>
                <c:ptCount val="5"/>
                <c:pt idx="0">
                  <c:v>0.16433300000000001</c:v>
                </c:pt>
                <c:pt idx="1">
                  <c:v>0.26332939999999999</c:v>
                </c:pt>
                <c:pt idx="2">
                  <c:v>0.20986879999999999</c:v>
                </c:pt>
                <c:pt idx="3">
                  <c:v>0.49316130000000002</c:v>
                </c:pt>
                <c:pt idx="4">
                  <c:v>0.9981295</c:v>
                </c:pt>
              </c:numCache>
            </c:numRef>
          </c:val>
          <c:smooth val="0"/>
          <c:extLst>
            <c:ext xmlns:c16="http://schemas.microsoft.com/office/drawing/2014/chart" uri="{C3380CC4-5D6E-409C-BE32-E72D297353CC}">
              <c16:uniqueId val="{00000000-0A06-43A8-9879-CC89ABE2121D}"/>
            </c:ext>
          </c:extLst>
        </c:ser>
        <c:ser>
          <c:idx val="1"/>
          <c:order val="1"/>
          <c:tx>
            <c:strRef>
              <c:f>LTV_FICO_Stab!$A$3</c:f>
              <c:strCache>
                <c:ptCount val="1"/>
                <c:pt idx="0">
                  <c:v>2010-2014</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LTV_FICO_Stab!$B$1:$F$1</c:f>
              <c:strCache>
                <c:ptCount val="5"/>
                <c:pt idx="0">
                  <c:v>1-month pred mse</c:v>
                </c:pt>
                <c:pt idx="1">
                  <c:v>2-month pred mse</c:v>
                </c:pt>
                <c:pt idx="2">
                  <c:v>3-month pred mse</c:v>
                </c:pt>
                <c:pt idx="3">
                  <c:v>6-month pred mse</c:v>
                </c:pt>
                <c:pt idx="4">
                  <c:v>12-month pred mse</c:v>
                </c:pt>
              </c:strCache>
            </c:strRef>
          </c:cat>
          <c:val>
            <c:numRef>
              <c:f>LTV_FICO_Stab!$B$3:$F$3</c:f>
              <c:numCache>
                <c:formatCode>General</c:formatCode>
                <c:ptCount val="5"/>
                <c:pt idx="0">
                  <c:v>9.0207700000000002E-2</c:v>
                </c:pt>
                <c:pt idx="1">
                  <c:v>0.22823840000000001</c:v>
                </c:pt>
                <c:pt idx="2">
                  <c:v>0.22832359999999999</c:v>
                </c:pt>
                <c:pt idx="3">
                  <c:v>0.34539730000000002</c:v>
                </c:pt>
                <c:pt idx="4">
                  <c:v>0.18325559999999999</c:v>
                </c:pt>
              </c:numCache>
            </c:numRef>
          </c:val>
          <c:smooth val="0"/>
          <c:extLst>
            <c:ext xmlns:c16="http://schemas.microsoft.com/office/drawing/2014/chart" uri="{C3380CC4-5D6E-409C-BE32-E72D297353CC}">
              <c16:uniqueId val="{00000001-0A06-43A8-9879-CC89ABE2121D}"/>
            </c:ext>
          </c:extLst>
        </c:ser>
        <c:ser>
          <c:idx val="2"/>
          <c:order val="2"/>
          <c:tx>
            <c:strRef>
              <c:f>LTV_FICO_Stab!$A$4</c:f>
              <c:strCache>
                <c:ptCount val="1"/>
                <c:pt idx="0">
                  <c:v>2010-2015</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LTV_FICO_Stab!$B$1:$F$1</c:f>
              <c:strCache>
                <c:ptCount val="5"/>
                <c:pt idx="0">
                  <c:v>1-month pred mse</c:v>
                </c:pt>
                <c:pt idx="1">
                  <c:v>2-month pred mse</c:v>
                </c:pt>
                <c:pt idx="2">
                  <c:v>3-month pred mse</c:v>
                </c:pt>
                <c:pt idx="3">
                  <c:v>6-month pred mse</c:v>
                </c:pt>
                <c:pt idx="4">
                  <c:v>12-month pred mse</c:v>
                </c:pt>
              </c:strCache>
            </c:strRef>
          </c:cat>
          <c:val>
            <c:numRef>
              <c:f>LTV_FICO_Stab!$B$4:$F$4</c:f>
              <c:numCache>
                <c:formatCode>General</c:formatCode>
                <c:ptCount val="5"/>
                <c:pt idx="0">
                  <c:v>0.104099</c:v>
                </c:pt>
                <c:pt idx="1">
                  <c:v>0.24393960000000001</c:v>
                </c:pt>
                <c:pt idx="2">
                  <c:v>0.2404337</c:v>
                </c:pt>
                <c:pt idx="3">
                  <c:v>0.34039000000000003</c:v>
                </c:pt>
                <c:pt idx="4">
                  <c:v>0.15061630000000001</c:v>
                </c:pt>
              </c:numCache>
            </c:numRef>
          </c:val>
          <c:smooth val="0"/>
          <c:extLst>
            <c:ext xmlns:c16="http://schemas.microsoft.com/office/drawing/2014/chart" uri="{C3380CC4-5D6E-409C-BE32-E72D297353CC}">
              <c16:uniqueId val="{00000002-0A06-43A8-9879-CC89ABE2121D}"/>
            </c:ext>
          </c:extLst>
        </c:ser>
        <c:ser>
          <c:idx val="3"/>
          <c:order val="3"/>
          <c:tx>
            <c:strRef>
              <c:f>LTV_FICO_Stab!$A$5</c:f>
              <c:strCache>
                <c:ptCount val="1"/>
                <c:pt idx="0">
                  <c:v>2010-2016</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LTV_FICO_Stab!$B$1:$F$1</c:f>
              <c:strCache>
                <c:ptCount val="5"/>
                <c:pt idx="0">
                  <c:v>1-month pred mse</c:v>
                </c:pt>
                <c:pt idx="1">
                  <c:v>2-month pred mse</c:v>
                </c:pt>
                <c:pt idx="2">
                  <c:v>3-month pred mse</c:v>
                </c:pt>
                <c:pt idx="3">
                  <c:v>6-month pred mse</c:v>
                </c:pt>
                <c:pt idx="4">
                  <c:v>12-month pred mse</c:v>
                </c:pt>
              </c:strCache>
            </c:strRef>
          </c:cat>
          <c:val>
            <c:numRef>
              <c:f>LTV_FICO_Stab!$B$5:$F$5</c:f>
              <c:numCache>
                <c:formatCode>General</c:formatCode>
                <c:ptCount val="5"/>
                <c:pt idx="0">
                  <c:v>0.1128678</c:v>
                </c:pt>
                <c:pt idx="1">
                  <c:v>0.27296150000000002</c:v>
                </c:pt>
                <c:pt idx="2">
                  <c:v>0.28414400000000001</c:v>
                </c:pt>
                <c:pt idx="3">
                  <c:v>0.39098500000000003</c:v>
                </c:pt>
                <c:pt idx="4">
                  <c:v>0.15954370000000001</c:v>
                </c:pt>
              </c:numCache>
            </c:numRef>
          </c:val>
          <c:smooth val="0"/>
          <c:extLst>
            <c:ext xmlns:c16="http://schemas.microsoft.com/office/drawing/2014/chart" uri="{C3380CC4-5D6E-409C-BE32-E72D297353CC}">
              <c16:uniqueId val="{00000003-0A06-43A8-9879-CC89ABE2121D}"/>
            </c:ext>
          </c:extLst>
        </c:ser>
        <c:ser>
          <c:idx val="4"/>
          <c:order val="4"/>
          <c:tx>
            <c:strRef>
              <c:f>LTV_FICO_Stab!$A$6</c:f>
              <c:strCache>
                <c:ptCount val="1"/>
                <c:pt idx="0">
                  <c:v>2010-2017</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LTV_FICO_Stab!$B$1:$F$1</c:f>
              <c:strCache>
                <c:ptCount val="5"/>
                <c:pt idx="0">
                  <c:v>1-month pred mse</c:v>
                </c:pt>
                <c:pt idx="1">
                  <c:v>2-month pred mse</c:v>
                </c:pt>
                <c:pt idx="2">
                  <c:v>3-month pred mse</c:v>
                </c:pt>
                <c:pt idx="3">
                  <c:v>6-month pred mse</c:v>
                </c:pt>
                <c:pt idx="4">
                  <c:v>12-month pred mse</c:v>
                </c:pt>
              </c:strCache>
            </c:strRef>
          </c:cat>
          <c:val>
            <c:numRef>
              <c:f>LTV_FICO_Stab!$B$6:$F$6</c:f>
              <c:numCache>
                <c:formatCode>General</c:formatCode>
                <c:ptCount val="5"/>
                <c:pt idx="0">
                  <c:v>9.745405E-2</c:v>
                </c:pt>
                <c:pt idx="1">
                  <c:v>0.2304042</c:v>
                </c:pt>
                <c:pt idx="2">
                  <c:v>0.24688959999999999</c:v>
                </c:pt>
                <c:pt idx="3">
                  <c:v>0.3460009</c:v>
                </c:pt>
                <c:pt idx="4">
                  <c:v>0.15025749999999999</c:v>
                </c:pt>
              </c:numCache>
            </c:numRef>
          </c:val>
          <c:smooth val="0"/>
          <c:extLst>
            <c:ext xmlns:c16="http://schemas.microsoft.com/office/drawing/2014/chart" uri="{C3380CC4-5D6E-409C-BE32-E72D297353CC}">
              <c16:uniqueId val="{00000004-0A06-43A8-9879-CC89ABE2121D}"/>
            </c:ext>
          </c:extLst>
        </c:ser>
        <c:dLbls>
          <c:showLegendKey val="0"/>
          <c:showVal val="0"/>
          <c:showCatName val="0"/>
          <c:showSerName val="0"/>
          <c:showPercent val="0"/>
          <c:showBubbleSize val="0"/>
        </c:dLbls>
        <c:marker val="1"/>
        <c:smooth val="0"/>
        <c:axId val="208866320"/>
        <c:axId val="1910348048"/>
      </c:lineChart>
      <c:catAx>
        <c:axId val="2088663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X-month Forward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0348048"/>
        <c:crosses val="autoZero"/>
        <c:auto val="1"/>
        <c:lblAlgn val="ctr"/>
        <c:lblOffset val="100"/>
        <c:noMultiLvlLbl val="0"/>
      </c:catAx>
      <c:valAx>
        <c:axId val="1910348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MSE of Testing Data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866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81F653-9296-4AA8-A5FF-096F7334923B}"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0916AEF-DA91-4DA4-92B3-E9F4C0AEA163}">
      <dgm:prSet phldrT="[Text]"/>
      <dgm:spPr/>
      <dgm:t>
        <a:bodyPr/>
        <a:lstStyle/>
        <a:p>
          <a:r>
            <a:rPr lang="en-US" dirty="0"/>
            <a:t>Risk Control</a:t>
          </a:r>
        </a:p>
      </dgm:t>
    </dgm:pt>
    <dgm:pt modelId="{6D78BBD9-1AC1-4494-BE77-A44636B928FB}" type="parTrans" cxnId="{ED8F72AF-0525-441C-A1F6-765A5046F0EC}">
      <dgm:prSet/>
      <dgm:spPr/>
      <dgm:t>
        <a:bodyPr/>
        <a:lstStyle/>
        <a:p>
          <a:endParaRPr lang="en-US"/>
        </a:p>
      </dgm:t>
    </dgm:pt>
    <dgm:pt modelId="{2EE24590-D555-4562-91D0-62DA89BEB507}" type="sibTrans" cxnId="{ED8F72AF-0525-441C-A1F6-765A5046F0EC}">
      <dgm:prSet/>
      <dgm:spPr/>
      <dgm:t>
        <a:bodyPr/>
        <a:lstStyle/>
        <a:p>
          <a:endParaRPr lang="en-US"/>
        </a:p>
      </dgm:t>
    </dgm:pt>
    <dgm:pt modelId="{BE8D8E12-5716-41FA-9B0B-F1F5CE519871}">
      <dgm:prSet phldrT="[Text]" custT="1"/>
      <dgm:spPr/>
      <dgm:t>
        <a:bodyPr/>
        <a:lstStyle/>
        <a:p>
          <a:r>
            <a:rPr lang="en-US" sz="1800" dirty="0"/>
            <a:t>ERM uses Profile Forecast for their 90-day outlook which tracks potential limits breaches</a:t>
          </a:r>
        </a:p>
      </dgm:t>
    </dgm:pt>
    <dgm:pt modelId="{881B56F9-0F01-492E-BF60-BEBE46FF0006}" type="parTrans" cxnId="{C701DC67-723C-4A22-8F5A-8DAF0CD9B11A}">
      <dgm:prSet/>
      <dgm:spPr/>
      <dgm:t>
        <a:bodyPr/>
        <a:lstStyle/>
        <a:p>
          <a:endParaRPr lang="en-US"/>
        </a:p>
      </dgm:t>
    </dgm:pt>
    <dgm:pt modelId="{5D2DD6A1-DC28-48EB-B951-996EF7B36940}" type="sibTrans" cxnId="{C701DC67-723C-4A22-8F5A-8DAF0CD9B11A}">
      <dgm:prSet/>
      <dgm:spPr/>
      <dgm:t>
        <a:bodyPr/>
        <a:lstStyle/>
        <a:p>
          <a:endParaRPr lang="en-US"/>
        </a:p>
      </dgm:t>
    </dgm:pt>
    <dgm:pt modelId="{5DF1536D-F885-4610-BA99-3111583D880C}">
      <dgm:prSet phldrT="[Text]"/>
      <dgm:spPr/>
      <dgm:t>
        <a:bodyPr/>
        <a:lstStyle/>
        <a:p>
          <a:r>
            <a:rPr lang="en-US" dirty="0"/>
            <a:t>Indicator of Policy Change</a:t>
          </a:r>
        </a:p>
      </dgm:t>
    </dgm:pt>
    <dgm:pt modelId="{710F3278-9600-4AFF-87BF-2E171E66DB23}" type="parTrans" cxnId="{24408BC2-746A-45AE-A448-2D47614DF7FA}">
      <dgm:prSet/>
      <dgm:spPr/>
      <dgm:t>
        <a:bodyPr/>
        <a:lstStyle/>
        <a:p>
          <a:endParaRPr lang="en-US"/>
        </a:p>
      </dgm:t>
    </dgm:pt>
    <dgm:pt modelId="{B10965BD-59E7-49E1-B105-DDAF2E115E4F}" type="sibTrans" cxnId="{24408BC2-746A-45AE-A448-2D47614DF7FA}">
      <dgm:prSet/>
      <dgm:spPr/>
      <dgm:t>
        <a:bodyPr/>
        <a:lstStyle/>
        <a:p>
          <a:endParaRPr lang="en-US"/>
        </a:p>
      </dgm:t>
    </dgm:pt>
    <dgm:pt modelId="{8F558C58-8DB2-46D9-855A-8FBB51DCA5A2}">
      <dgm:prSet phldrT="[Text]" custT="1"/>
      <dgm:spPr/>
      <dgm:t>
        <a:bodyPr/>
        <a:lstStyle/>
        <a:p>
          <a:pPr>
            <a:buFont typeface="Arial" panose="020B0604020202020204" pitchFamily="34" charset="0"/>
            <a:buChar char="•"/>
          </a:pPr>
          <a:r>
            <a:rPr lang="en-US" sz="1800" dirty="0"/>
            <a:t>ESR uses Profile Forecast as a way to understand the implications of policy changes</a:t>
          </a:r>
        </a:p>
      </dgm:t>
    </dgm:pt>
    <dgm:pt modelId="{B26DDEB1-D274-4298-8F7B-5FCB51931C6B}" type="parTrans" cxnId="{7C1DAA27-878E-404C-9545-0B85549C6560}">
      <dgm:prSet/>
      <dgm:spPr/>
      <dgm:t>
        <a:bodyPr/>
        <a:lstStyle/>
        <a:p>
          <a:endParaRPr lang="en-US"/>
        </a:p>
      </dgm:t>
    </dgm:pt>
    <dgm:pt modelId="{7DF53473-99FA-46F9-9A5C-61287B3A14C1}" type="sibTrans" cxnId="{7C1DAA27-878E-404C-9545-0B85549C6560}">
      <dgm:prSet/>
      <dgm:spPr/>
      <dgm:t>
        <a:bodyPr/>
        <a:lstStyle/>
        <a:p>
          <a:endParaRPr lang="en-US"/>
        </a:p>
      </dgm:t>
    </dgm:pt>
    <dgm:pt modelId="{7203FC46-E8DE-4259-8D37-8930F3EC818C}">
      <dgm:prSet phldrT="[Text]"/>
      <dgm:spPr/>
      <dgm:t>
        <a:bodyPr/>
        <a:lstStyle/>
        <a:p>
          <a:r>
            <a:rPr lang="en-US" dirty="0"/>
            <a:t>Housing Goals</a:t>
          </a:r>
        </a:p>
      </dgm:t>
    </dgm:pt>
    <dgm:pt modelId="{7FE18A94-6581-4BDF-9258-2720A5DC4D8C}" type="parTrans" cxnId="{68B36CC6-D3C0-472E-B1A6-FC9996B0E7D5}">
      <dgm:prSet/>
      <dgm:spPr/>
      <dgm:t>
        <a:bodyPr/>
        <a:lstStyle/>
        <a:p>
          <a:endParaRPr lang="en-US"/>
        </a:p>
      </dgm:t>
    </dgm:pt>
    <dgm:pt modelId="{8CDD2A7C-EDE1-48A2-ABCF-A489DB3553E0}" type="sibTrans" cxnId="{68B36CC6-D3C0-472E-B1A6-FC9996B0E7D5}">
      <dgm:prSet/>
      <dgm:spPr/>
      <dgm:t>
        <a:bodyPr/>
        <a:lstStyle/>
        <a:p>
          <a:endParaRPr lang="en-US"/>
        </a:p>
      </dgm:t>
    </dgm:pt>
    <dgm:pt modelId="{1C9D5A7C-85DC-4A07-8FAE-C45C68EBCA17}">
      <dgm:prSet phldrT="[Text]" custT="1"/>
      <dgm:spPr/>
      <dgm:t>
        <a:bodyPr/>
        <a:lstStyle/>
        <a:p>
          <a:r>
            <a:rPr lang="en-US" sz="1800" dirty="0"/>
            <a:t>Profile Forecast will inform the future view of Housing Goals</a:t>
          </a:r>
        </a:p>
      </dgm:t>
    </dgm:pt>
    <dgm:pt modelId="{81211638-B504-469E-AC3F-F74E88CC3050}" type="parTrans" cxnId="{B65E7930-5DF9-4E50-BAFE-F7AA9C2D4A6D}">
      <dgm:prSet/>
      <dgm:spPr/>
      <dgm:t>
        <a:bodyPr/>
        <a:lstStyle/>
        <a:p>
          <a:endParaRPr lang="en-US"/>
        </a:p>
      </dgm:t>
    </dgm:pt>
    <dgm:pt modelId="{CDD0E61E-67C7-475C-A701-319CA49CFB07}" type="sibTrans" cxnId="{B65E7930-5DF9-4E50-BAFE-F7AA9C2D4A6D}">
      <dgm:prSet/>
      <dgm:spPr/>
      <dgm:t>
        <a:bodyPr/>
        <a:lstStyle/>
        <a:p>
          <a:endParaRPr lang="en-US"/>
        </a:p>
      </dgm:t>
    </dgm:pt>
    <dgm:pt modelId="{A9FD89A8-F8EB-4303-BB27-11DD63B5773F}">
      <dgm:prSet/>
      <dgm:spPr/>
      <dgm:t>
        <a:bodyPr/>
        <a:lstStyle/>
        <a:p>
          <a:r>
            <a:rPr lang="en-US" dirty="0"/>
            <a:t>Lender Service</a:t>
          </a:r>
        </a:p>
      </dgm:t>
    </dgm:pt>
    <dgm:pt modelId="{05178EA3-0AA3-40B8-83D2-34BD39040015}" type="parTrans" cxnId="{02D96392-05E2-4BB5-AED3-C339BFEEFF5E}">
      <dgm:prSet/>
      <dgm:spPr/>
      <dgm:t>
        <a:bodyPr/>
        <a:lstStyle/>
        <a:p>
          <a:endParaRPr lang="en-US"/>
        </a:p>
      </dgm:t>
    </dgm:pt>
    <dgm:pt modelId="{6BD5DCFF-A7AD-4583-B252-67D78859DB5B}" type="sibTrans" cxnId="{02D96392-05E2-4BB5-AED3-C339BFEEFF5E}">
      <dgm:prSet/>
      <dgm:spPr/>
      <dgm:t>
        <a:bodyPr/>
        <a:lstStyle/>
        <a:p>
          <a:endParaRPr lang="en-US"/>
        </a:p>
      </dgm:t>
    </dgm:pt>
    <dgm:pt modelId="{7C091A66-EED4-46CF-A9E9-8DB0B977641D}">
      <dgm:prSet/>
      <dgm:spPr/>
      <dgm:t>
        <a:bodyPr/>
        <a:lstStyle/>
        <a:p>
          <a:r>
            <a:rPr lang="en-US" dirty="0"/>
            <a:t>Credit Risk Transfer</a:t>
          </a:r>
        </a:p>
      </dgm:t>
    </dgm:pt>
    <dgm:pt modelId="{9E52F682-79E9-47E1-8325-C2A14A5AA79F}" type="parTrans" cxnId="{618740BB-8385-48CD-9C01-F95BC44600DE}">
      <dgm:prSet/>
      <dgm:spPr/>
      <dgm:t>
        <a:bodyPr/>
        <a:lstStyle/>
        <a:p>
          <a:endParaRPr lang="en-US"/>
        </a:p>
      </dgm:t>
    </dgm:pt>
    <dgm:pt modelId="{865AF509-4E2E-49C4-8296-E05BBD7092DF}" type="sibTrans" cxnId="{618740BB-8385-48CD-9C01-F95BC44600DE}">
      <dgm:prSet/>
      <dgm:spPr/>
      <dgm:t>
        <a:bodyPr/>
        <a:lstStyle/>
        <a:p>
          <a:endParaRPr lang="en-US"/>
        </a:p>
      </dgm:t>
    </dgm:pt>
    <dgm:pt modelId="{2C99477B-E8C3-40CC-A646-57015DD64F89}">
      <dgm:prSet/>
      <dgm:spPr/>
      <dgm:t>
        <a:bodyPr/>
        <a:lstStyle/>
        <a:p>
          <a:r>
            <a:rPr lang="en-US" dirty="0"/>
            <a:t>Profile Forecast could capture the moving trend of loans characteristics from lender/servicer perspective. We could provide guideline to prevent some borrowers’ risky behaviors.</a:t>
          </a:r>
        </a:p>
      </dgm:t>
    </dgm:pt>
    <dgm:pt modelId="{782067B2-B713-4F34-93F9-38618CF72273}" type="parTrans" cxnId="{11770605-C768-42F8-A3B2-9A122DF7BC20}">
      <dgm:prSet/>
      <dgm:spPr/>
      <dgm:t>
        <a:bodyPr/>
        <a:lstStyle/>
        <a:p>
          <a:endParaRPr lang="en-US"/>
        </a:p>
      </dgm:t>
    </dgm:pt>
    <dgm:pt modelId="{6BB766E1-25E8-4317-B8B0-C1E6A9FDE4A4}" type="sibTrans" cxnId="{11770605-C768-42F8-A3B2-9A122DF7BC20}">
      <dgm:prSet/>
      <dgm:spPr/>
      <dgm:t>
        <a:bodyPr/>
        <a:lstStyle/>
        <a:p>
          <a:endParaRPr lang="en-US"/>
        </a:p>
      </dgm:t>
    </dgm:pt>
    <dgm:pt modelId="{9B5B7699-0043-40D4-8E40-8C4059602748}">
      <dgm:prSet/>
      <dgm:spPr/>
      <dgm:t>
        <a:bodyPr/>
        <a:lstStyle/>
        <a:p>
          <a:r>
            <a:rPr lang="en-US" dirty="0"/>
            <a:t>Profile Forecast will help prepare upcoming CRT deals through both sizing and pricing procedures.</a:t>
          </a:r>
        </a:p>
      </dgm:t>
    </dgm:pt>
    <dgm:pt modelId="{3AFBF765-1C95-4909-B152-EACDBA272970}" type="parTrans" cxnId="{EFE07A55-8787-4C51-83AF-AF132CF9F25D}">
      <dgm:prSet/>
      <dgm:spPr/>
      <dgm:t>
        <a:bodyPr/>
        <a:lstStyle/>
        <a:p>
          <a:endParaRPr lang="en-US"/>
        </a:p>
      </dgm:t>
    </dgm:pt>
    <dgm:pt modelId="{6BCFAB9D-60BB-4F29-8345-AC7364A0E17E}" type="sibTrans" cxnId="{EFE07A55-8787-4C51-83AF-AF132CF9F25D}">
      <dgm:prSet/>
      <dgm:spPr/>
      <dgm:t>
        <a:bodyPr/>
        <a:lstStyle/>
        <a:p>
          <a:endParaRPr lang="en-US"/>
        </a:p>
      </dgm:t>
    </dgm:pt>
    <dgm:pt modelId="{CBF1A8EB-AE47-44B8-9372-346D706CD891}" type="pres">
      <dgm:prSet presAssocID="{2081F653-9296-4AA8-A5FF-096F7334923B}" presName="Name0" presStyleCnt="0">
        <dgm:presLayoutVars>
          <dgm:chMax/>
          <dgm:chPref val="3"/>
          <dgm:dir/>
          <dgm:animOne val="branch"/>
          <dgm:animLvl val="lvl"/>
        </dgm:presLayoutVars>
      </dgm:prSet>
      <dgm:spPr/>
    </dgm:pt>
    <dgm:pt modelId="{8BB24E9F-A9D3-4D0B-827E-FC21119AC6C8}" type="pres">
      <dgm:prSet presAssocID="{C0916AEF-DA91-4DA4-92B3-E9F4C0AEA163}" presName="composite" presStyleCnt="0"/>
      <dgm:spPr/>
    </dgm:pt>
    <dgm:pt modelId="{9B95BEE2-F4A4-4B0B-8264-EBB7BE8354EA}" type="pres">
      <dgm:prSet presAssocID="{C0916AEF-DA91-4DA4-92B3-E9F4C0AEA163}" presName="FirstChild" presStyleLbl="revTx" presStyleIdx="0" presStyleCnt="5">
        <dgm:presLayoutVars>
          <dgm:chMax val="0"/>
          <dgm:chPref val="0"/>
          <dgm:bulletEnabled val="1"/>
        </dgm:presLayoutVars>
      </dgm:prSet>
      <dgm:spPr/>
    </dgm:pt>
    <dgm:pt modelId="{B5085352-424A-43D7-80BF-27905366E69F}" type="pres">
      <dgm:prSet presAssocID="{C0916AEF-DA91-4DA4-92B3-E9F4C0AEA163}" presName="Parent" presStyleLbl="alignNode1" presStyleIdx="0" presStyleCnt="5" custScaleY="75966">
        <dgm:presLayoutVars>
          <dgm:chMax val="3"/>
          <dgm:chPref val="3"/>
          <dgm:bulletEnabled val="1"/>
        </dgm:presLayoutVars>
      </dgm:prSet>
      <dgm:spPr/>
    </dgm:pt>
    <dgm:pt modelId="{83A387A1-AF3E-45B3-B0E9-31EBFCF09C0B}" type="pres">
      <dgm:prSet presAssocID="{C0916AEF-DA91-4DA4-92B3-E9F4C0AEA163}" presName="Accent" presStyleLbl="parChTrans1D1" presStyleIdx="0" presStyleCnt="5"/>
      <dgm:spPr/>
    </dgm:pt>
    <dgm:pt modelId="{3C72257C-383E-46DF-8417-D22EAB8C5C0D}" type="pres">
      <dgm:prSet presAssocID="{2EE24590-D555-4562-91D0-62DA89BEB507}" presName="sibTrans" presStyleCnt="0"/>
      <dgm:spPr/>
    </dgm:pt>
    <dgm:pt modelId="{62BA3805-A203-4EC8-B2F9-38D7F8679539}" type="pres">
      <dgm:prSet presAssocID="{5DF1536D-F885-4610-BA99-3111583D880C}" presName="composite" presStyleCnt="0"/>
      <dgm:spPr/>
    </dgm:pt>
    <dgm:pt modelId="{28FE6A1E-AB85-427E-B4B5-7FBB8B1DE5ED}" type="pres">
      <dgm:prSet presAssocID="{5DF1536D-F885-4610-BA99-3111583D880C}" presName="FirstChild" presStyleLbl="revTx" presStyleIdx="1" presStyleCnt="5" custScaleX="99421">
        <dgm:presLayoutVars>
          <dgm:chMax val="0"/>
          <dgm:chPref val="0"/>
          <dgm:bulletEnabled val="1"/>
        </dgm:presLayoutVars>
      </dgm:prSet>
      <dgm:spPr/>
    </dgm:pt>
    <dgm:pt modelId="{AED59E0A-2BE2-4B8A-A098-644DD01E6030}" type="pres">
      <dgm:prSet presAssocID="{5DF1536D-F885-4610-BA99-3111583D880C}" presName="Parent" presStyleLbl="alignNode1" presStyleIdx="1" presStyleCnt="5" custScaleY="78419">
        <dgm:presLayoutVars>
          <dgm:chMax val="3"/>
          <dgm:chPref val="3"/>
          <dgm:bulletEnabled val="1"/>
        </dgm:presLayoutVars>
      </dgm:prSet>
      <dgm:spPr/>
    </dgm:pt>
    <dgm:pt modelId="{CAC9B372-0440-4483-B8E3-515384E675C6}" type="pres">
      <dgm:prSet presAssocID="{5DF1536D-F885-4610-BA99-3111583D880C}" presName="Accent" presStyleLbl="parChTrans1D1" presStyleIdx="1" presStyleCnt="5"/>
      <dgm:spPr/>
    </dgm:pt>
    <dgm:pt modelId="{92758B1E-2EE6-4469-83EA-AB2190B4CE29}" type="pres">
      <dgm:prSet presAssocID="{B10965BD-59E7-49E1-B105-DDAF2E115E4F}" presName="sibTrans" presStyleCnt="0"/>
      <dgm:spPr/>
    </dgm:pt>
    <dgm:pt modelId="{D2246FC7-B102-4F8B-A573-D5DDF685AF51}" type="pres">
      <dgm:prSet presAssocID="{7203FC46-E8DE-4259-8D37-8930F3EC818C}" presName="composite" presStyleCnt="0"/>
      <dgm:spPr/>
    </dgm:pt>
    <dgm:pt modelId="{F62A6C6C-268C-42CD-9CC5-4158735F408B}" type="pres">
      <dgm:prSet presAssocID="{7203FC46-E8DE-4259-8D37-8930F3EC818C}" presName="FirstChild" presStyleLbl="revTx" presStyleIdx="2" presStyleCnt="5">
        <dgm:presLayoutVars>
          <dgm:chMax val="0"/>
          <dgm:chPref val="0"/>
          <dgm:bulletEnabled val="1"/>
        </dgm:presLayoutVars>
      </dgm:prSet>
      <dgm:spPr/>
    </dgm:pt>
    <dgm:pt modelId="{B4704D9D-B8E9-4AE0-99CE-A289B322ED08}" type="pres">
      <dgm:prSet presAssocID="{7203FC46-E8DE-4259-8D37-8930F3EC818C}" presName="Parent" presStyleLbl="alignNode1" presStyleIdx="2" presStyleCnt="5" custScaleY="77527">
        <dgm:presLayoutVars>
          <dgm:chMax val="3"/>
          <dgm:chPref val="3"/>
          <dgm:bulletEnabled val="1"/>
        </dgm:presLayoutVars>
      </dgm:prSet>
      <dgm:spPr/>
    </dgm:pt>
    <dgm:pt modelId="{B8EFB4EF-D958-49F6-B3BD-00E830E9A9BA}" type="pres">
      <dgm:prSet presAssocID="{7203FC46-E8DE-4259-8D37-8930F3EC818C}" presName="Accent" presStyleLbl="parChTrans1D1" presStyleIdx="2" presStyleCnt="5"/>
      <dgm:spPr/>
    </dgm:pt>
    <dgm:pt modelId="{D5523C02-313C-413E-86EB-8A4A4AC803BF}" type="pres">
      <dgm:prSet presAssocID="{8CDD2A7C-EDE1-48A2-ABCF-A489DB3553E0}" presName="sibTrans" presStyleCnt="0"/>
      <dgm:spPr/>
    </dgm:pt>
    <dgm:pt modelId="{9EE05BB4-3A29-417F-9FEF-4A45066D4506}" type="pres">
      <dgm:prSet presAssocID="{A9FD89A8-F8EB-4303-BB27-11DD63B5773F}" presName="composite" presStyleCnt="0"/>
      <dgm:spPr/>
    </dgm:pt>
    <dgm:pt modelId="{047C61B3-1B50-492B-B277-E73418A3F171}" type="pres">
      <dgm:prSet presAssocID="{A9FD89A8-F8EB-4303-BB27-11DD63B5773F}" presName="FirstChild" presStyleLbl="revTx" presStyleIdx="3" presStyleCnt="5">
        <dgm:presLayoutVars>
          <dgm:chMax val="0"/>
          <dgm:chPref val="0"/>
          <dgm:bulletEnabled val="1"/>
        </dgm:presLayoutVars>
      </dgm:prSet>
      <dgm:spPr/>
    </dgm:pt>
    <dgm:pt modelId="{320F5F73-ED18-4BD0-8438-B365F2F9CD75}" type="pres">
      <dgm:prSet presAssocID="{A9FD89A8-F8EB-4303-BB27-11DD63B5773F}" presName="Parent" presStyleLbl="alignNode1" presStyleIdx="3" presStyleCnt="5" custScaleY="73289">
        <dgm:presLayoutVars>
          <dgm:chMax val="3"/>
          <dgm:chPref val="3"/>
          <dgm:bulletEnabled val="1"/>
        </dgm:presLayoutVars>
      </dgm:prSet>
      <dgm:spPr/>
    </dgm:pt>
    <dgm:pt modelId="{B5BC5804-7BAA-43F1-B7BA-8D1FFA3008C8}" type="pres">
      <dgm:prSet presAssocID="{A9FD89A8-F8EB-4303-BB27-11DD63B5773F}" presName="Accent" presStyleLbl="parChTrans1D1" presStyleIdx="3" presStyleCnt="5"/>
      <dgm:spPr/>
    </dgm:pt>
    <dgm:pt modelId="{10EA174B-F77E-4486-BE84-0379349FD04E}" type="pres">
      <dgm:prSet presAssocID="{6BD5DCFF-A7AD-4583-B252-67D78859DB5B}" presName="sibTrans" presStyleCnt="0"/>
      <dgm:spPr/>
    </dgm:pt>
    <dgm:pt modelId="{F3203F82-25BD-47AB-A4F0-5E48F70C97BF}" type="pres">
      <dgm:prSet presAssocID="{7C091A66-EED4-46CF-A9E9-8DB0B977641D}" presName="composite" presStyleCnt="0"/>
      <dgm:spPr/>
    </dgm:pt>
    <dgm:pt modelId="{F0BE6A5E-B6EA-4B3F-99E4-9B2F7A0C9832}" type="pres">
      <dgm:prSet presAssocID="{7C091A66-EED4-46CF-A9E9-8DB0B977641D}" presName="FirstChild" presStyleLbl="revTx" presStyleIdx="4" presStyleCnt="5">
        <dgm:presLayoutVars>
          <dgm:chMax val="0"/>
          <dgm:chPref val="0"/>
          <dgm:bulletEnabled val="1"/>
        </dgm:presLayoutVars>
      </dgm:prSet>
      <dgm:spPr/>
    </dgm:pt>
    <dgm:pt modelId="{5C10CD64-13B9-419D-BC87-D42733916972}" type="pres">
      <dgm:prSet presAssocID="{7C091A66-EED4-46CF-A9E9-8DB0B977641D}" presName="Parent" presStyleLbl="alignNode1" presStyleIdx="4" presStyleCnt="5" custScaleY="80941">
        <dgm:presLayoutVars>
          <dgm:chMax val="3"/>
          <dgm:chPref val="3"/>
          <dgm:bulletEnabled val="1"/>
        </dgm:presLayoutVars>
      </dgm:prSet>
      <dgm:spPr/>
    </dgm:pt>
    <dgm:pt modelId="{EABB5AAB-4B5F-4A10-B03A-1452BA5A50EA}" type="pres">
      <dgm:prSet presAssocID="{7C091A66-EED4-46CF-A9E9-8DB0B977641D}" presName="Accent" presStyleLbl="parChTrans1D1" presStyleIdx="4" presStyleCnt="5"/>
      <dgm:spPr/>
    </dgm:pt>
  </dgm:ptLst>
  <dgm:cxnLst>
    <dgm:cxn modelId="{11770605-C768-42F8-A3B2-9A122DF7BC20}" srcId="{A9FD89A8-F8EB-4303-BB27-11DD63B5773F}" destId="{2C99477B-E8C3-40CC-A646-57015DD64F89}" srcOrd="0" destOrd="0" parTransId="{782067B2-B713-4F34-93F9-38618CF72273}" sibTransId="{6BB766E1-25E8-4317-B8B0-C1E6A9FDE4A4}"/>
    <dgm:cxn modelId="{BF7E3B11-1549-46BF-AAE3-C7D82FD5B804}" type="presOf" srcId="{8F558C58-8DB2-46D9-855A-8FBB51DCA5A2}" destId="{28FE6A1E-AB85-427E-B4B5-7FBB8B1DE5ED}" srcOrd="0" destOrd="0" presId="urn:microsoft.com/office/officeart/2011/layout/TabList"/>
    <dgm:cxn modelId="{7C1DAA27-878E-404C-9545-0B85549C6560}" srcId="{5DF1536D-F885-4610-BA99-3111583D880C}" destId="{8F558C58-8DB2-46D9-855A-8FBB51DCA5A2}" srcOrd="0" destOrd="0" parTransId="{B26DDEB1-D274-4298-8F7B-5FCB51931C6B}" sibTransId="{7DF53473-99FA-46F9-9A5C-61287B3A14C1}"/>
    <dgm:cxn modelId="{B65E7930-5DF9-4E50-BAFE-F7AA9C2D4A6D}" srcId="{7203FC46-E8DE-4259-8D37-8930F3EC818C}" destId="{1C9D5A7C-85DC-4A07-8FAE-C45C68EBCA17}" srcOrd="0" destOrd="0" parTransId="{81211638-B504-469E-AC3F-F74E88CC3050}" sibTransId="{CDD0E61E-67C7-475C-A701-319CA49CFB07}"/>
    <dgm:cxn modelId="{190AC75E-E23F-4E76-B91A-54ABA103CC21}" type="presOf" srcId="{7C091A66-EED4-46CF-A9E9-8DB0B977641D}" destId="{5C10CD64-13B9-419D-BC87-D42733916972}" srcOrd="0" destOrd="0" presId="urn:microsoft.com/office/officeart/2011/layout/TabList"/>
    <dgm:cxn modelId="{8A87A965-EA4C-4DB5-BC23-5CA22F3080EA}" type="presOf" srcId="{9B5B7699-0043-40D4-8E40-8C4059602748}" destId="{F0BE6A5E-B6EA-4B3F-99E4-9B2F7A0C9832}" srcOrd="0" destOrd="0" presId="urn:microsoft.com/office/officeart/2011/layout/TabList"/>
    <dgm:cxn modelId="{C701DC67-723C-4A22-8F5A-8DAF0CD9B11A}" srcId="{C0916AEF-DA91-4DA4-92B3-E9F4C0AEA163}" destId="{BE8D8E12-5716-41FA-9B0B-F1F5CE519871}" srcOrd="0" destOrd="0" parTransId="{881B56F9-0F01-492E-BF60-BEBE46FF0006}" sibTransId="{5D2DD6A1-DC28-48EB-B951-996EF7B36940}"/>
    <dgm:cxn modelId="{E338034E-1A56-4438-A5B9-190E1A4284B7}" type="presOf" srcId="{7203FC46-E8DE-4259-8D37-8930F3EC818C}" destId="{B4704D9D-B8E9-4AE0-99CE-A289B322ED08}" srcOrd="0" destOrd="0" presId="urn:microsoft.com/office/officeart/2011/layout/TabList"/>
    <dgm:cxn modelId="{B5933653-17DE-432D-AD4D-26AB9D819732}" type="presOf" srcId="{2081F653-9296-4AA8-A5FF-096F7334923B}" destId="{CBF1A8EB-AE47-44B8-9372-346D706CD891}" srcOrd="0" destOrd="0" presId="urn:microsoft.com/office/officeart/2011/layout/TabList"/>
    <dgm:cxn modelId="{EFE07A55-8787-4C51-83AF-AF132CF9F25D}" srcId="{7C091A66-EED4-46CF-A9E9-8DB0B977641D}" destId="{9B5B7699-0043-40D4-8E40-8C4059602748}" srcOrd="0" destOrd="0" parTransId="{3AFBF765-1C95-4909-B152-EACDBA272970}" sibTransId="{6BCFAB9D-60BB-4F29-8345-AC7364A0E17E}"/>
    <dgm:cxn modelId="{0EBA727C-3C2D-492B-9AE1-A2F7ADB1D312}" type="presOf" srcId="{5DF1536D-F885-4610-BA99-3111583D880C}" destId="{AED59E0A-2BE2-4B8A-A098-644DD01E6030}" srcOrd="0" destOrd="0" presId="urn:microsoft.com/office/officeart/2011/layout/TabList"/>
    <dgm:cxn modelId="{79DD6782-E53C-481E-AF6D-A6D08833485D}" type="presOf" srcId="{2C99477B-E8C3-40CC-A646-57015DD64F89}" destId="{047C61B3-1B50-492B-B277-E73418A3F171}" srcOrd="0" destOrd="0" presId="urn:microsoft.com/office/officeart/2011/layout/TabList"/>
    <dgm:cxn modelId="{02D96392-05E2-4BB5-AED3-C339BFEEFF5E}" srcId="{2081F653-9296-4AA8-A5FF-096F7334923B}" destId="{A9FD89A8-F8EB-4303-BB27-11DD63B5773F}" srcOrd="3" destOrd="0" parTransId="{05178EA3-0AA3-40B8-83D2-34BD39040015}" sibTransId="{6BD5DCFF-A7AD-4583-B252-67D78859DB5B}"/>
    <dgm:cxn modelId="{EA77D7A2-468E-4426-8436-3E78629541D3}" type="presOf" srcId="{BE8D8E12-5716-41FA-9B0B-F1F5CE519871}" destId="{9B95BEE2-F4A4-4B0B-8264-EBB7BE8354EA}" srcOrd="0" destOrd="0" presId="urn:microsoft.com/office/officeart/2011/layout/TabList"/>
    <dgm:cxn modelId="{ED8F72AF-0525-441C-A1F6-765A5046F0EC}" srcId="{2081F653-9296-4AA8-A5FF-096F7334923B}" destId="{C0916AEF-DA91-4DA4-92B3-E9F4C0AEA163}" srcOrd="0" destOrd="0" parTransId="{6D78BBD9-1AC1-4494-BE77-A44636B928FB}" sibTransId="{2EE24590-D555-4562-91D0-62DA89BEB507}"/>
    <dgm:cxn modelId="{604DA9B1-4819-4129-8A71-00B7D8059FFF}" type="presOf" srcId="{A9FD89A8-F8EB-4303-BB27-11DD63B5773F}" destId="{320F5F73-ED18-4BD0-8438-B365F2F9CD75}" srcOrd="0" destOrd="0" presId="urn:microsoft.com/office/officeart/2011/layout/TabList"/>
    <dgm:cxn modelId="{618740BB-8385-48CD-9C01-F95BC44600DE}" srcId="{2081F653-9296-4AA8-A5FF-096F7334923B}" destId="{7C091A66-EED4-46CF-A9E9-8DB0B977641D}" srcOrd="4" destOrd="0" parTransId="{9E52F682-79E9-47E1-8325-C2A14A5AA79F}" sibTransId="{865AF509-4E2E-49C4-8296-E05BBD7092DF}"/>
    <dgm:cxn modelId="{F5A608C1-5AD9-4CD0-8407-02E13D7FF40B}" type="presOf" srcId="{1C9D5A7C-85DC-4A07-8FAE-C45C68EBCA17}" destId="{F62A6C6C-268C-42CD-9CC5-4158735F408B}" srcOrd="0" destOrd="0" presId="urn:microsoft.com/office/officeart/2011/layout/TabList"/>
    <dgm:cxn modelId="{24408BC2-746A-45AE-A448-2D47614DF7FA}" srcId="{2081F653-9296-4AA8-A5FF-096F7334923B}" destId="{5DF1536D-F885-4610-BA99-3111583D880C}" srcOrd="1" destOrd="0" parTransId="{710F3278-9600-4AFF-87BF-2E171E66DB23}" sibTransId="{B10965BD-59E7-49E1-B105-DDAF2E115E4F}"/>
    <dgm:cxn modelId="{68B36CC6-D3C0-472E-B1A6-FC9996B0E7D5}" srcId="{2081F653-9296-4AA8-A5FF-096F7334923B}" destId="{7203FC46-E8DE-4259-8D37-8930F3EC818C}" srcOrd="2" destOrd="0" parTransId="{7FE18A94-6581-4BDF-9258-2720A5DC4D8C}" sibTransId="{8CDD2A7C-EDE1-48A2-ABCF-A489DB3553E0}"/>
    <dgm:cxn modelId="{18080FEC-8FC4-432A-9229-493D2A4C8443}" type="presOf" srcId="{C0916AEF-DA91-4DA4-92B3-E9F4C0AEA163}" destId="{B5085352-424A-43D7-80BF-27905366E69F}" srcOrd="0" destOrd="0" presId="urn:microsoft.com/office/officeart/2011/layout/TabList"/>
    <dgm:cxn modelId="{0704184B-6077-4B9A-8901-D6656CF566DE}" type="presParOf" srcId="{CBF1A8EB-AE47-44B8-9372-346D706CD891}" destId="{8BB24E9F-A9D3-4D0B-827E-FC21119AC6C8}" srcOrd="0" destOrd="0" presId="urn:microsoft.com/office/officeart/2011/layout/TabList"/>
    <dgm:cxn modelId="{42E7A180-2CBA-4F07-BE83-DF1A291F4A46}" type="presParOf" srcId="{8BB24E9F-A9D3-4D0B-827E-FC21119AC6C8}" destId="{9B95BEE2-F4A4-4B0B-8264-EBB7BE8354EA}" srcOrd="0" destOrd="0" presId="urn:microsoft.com/office/officeart/2011/layout/TabList"/>
    <dgm:cxn modelId="{49129D87-D205-4D1B-84CA-05C5C6FB7A4A}" type="presParOf" srcId="{8BB24E9F-A9D3-4D0B-827E-FC21119AC6C8}" destId="{B5085352-424A-43D7-80BF-27905366E69F}" srcOrd="1" destOrd="0" presId="urn:microsoft.com/office/officeart/2011/layout/TabList"/>
    <dgm:cxn modelId="{AF26823E-85D1-4426-8896-EC0D38240081}" type="presParOf" srcId="{8BB24E9F-A9D3-4D0B-827E-FC21119AC6C8}" destId="{83A387A1-AF3E-45B3-B0E9-31EBFCF09C0B}" srcOrd="2" destOrd="0" presId="urn:microsoft.com/office/officeart/2011/layout/TabList"/>
    <dgm:cxn modelId="{EC7797DB-65A9-4074-BC42-F7CA696A462C}" type="presParOf" srcId="{CBF1A8EB-AE47-44B8-9372-346D706CD891}" destId="{3C72257C-383E-46DF-8417-D22EAB8C5C0D}" srcOrd="1" destOrd="0" presId="urn:microsoft.com/office/officeart/2011/layout/TabList"/>
    <dgm:cxn modelId="{EF782717-9AF1-4A51-A85B-CDDE0CDC7E77}" type="presParOf" srcId="{CBF1A8EB-AE47-44B8-9372-346D706CD891}" destId="{62BA3805-A203-4EC8-B2F9-38D7F8679539}" srcOrd="2" destOrd="0" presId="urn:microsoft.com/office/officeart/2011/layout/TabList"/>
    <dgm:cxn modelId="{0BC51634-2BE6-44A0-A5D2-206179C021A3}" type="presParOf" srcId="{62BA3805-A203-4EC8-B2F9-38D7F8679539}" destId="{28FE6A1E-AB85-427E-B4B5-7FBB8B1DE5ED}" srcOrd="0" destOrd="0" presId="urn:microsoft.com/office/officeart/2011/layout/TabList"/>
    <dgm:cxn modelId="{D8892E48-D395-4630-8FE8-2FA817A6BAE4}" type="presParOf" srcId="{62BA3805-A203-4EC8-B2F9-38D7F8679539}" destId="{AED59E0A-2BE2-4B8A-A098-644DD01E6030}" srcOrd="1" destOrd="0" presId="urn:microsoft.com/office/officeart/2011/layout/TabList"/>
    <dgm:cxn modelId="{68FF4432-1CC3-44C3-B390-B7CBB54CB138}" type="presParOf" srcId="{62BA3805-A203-4EC8-B2F9-38D7F8679539}" destId="{CAC9B372-0440-4483-B8E3-515384E675C6}" srcOrd="2" destOrd="0" presId="urn:microsoft.com/office/officeart/2011/layout/TabList"/>
    <dgm:cxn modelId="{B4F8C88F-3F61-420A-8C0B-825D6BB1D946}" type="presParOf" srcId="{CBF1A8EB-AE47-44B8-9372-346D706CD891}" destId="{92758B1E-2EE6-4469-83EA-AB2190B4CE29}" srcOrd="3" destOrd="0" presId="urn:microsoft.com/office/officeart/2011/layout/TabList"/>
    <dgm:cxn modelId="{C67604AE-7A9F-43B3-B76B-F2B981F4B3C4}" type="presParOf" srcId="{CBF1A8EB-AE47-44B8-9372-346D706CD891}" destId="{D2246FC7-B102-4F8B-A573-D5DDF685AF51}" srcOrd="4" destOrd="0" presId="urn:microsoft.com/office/officeart/2011/layout/TabList"/>
    <dgm:cxn modelId="{BB35B7F6-2CC3-4CDF-A1DE-90B4F1CF05FD}" type="presParOf" srcId="{D2246FC7-B102-4F8B-A573-D5DDF685AF51}" destId="{F62A6C6C-268C-42CD-9CC5-4158735F408B}" srcOrd="0" destOrd="0" presId="urn:microsoft.com/office/officeart/2011/layout/TabList"/>
    <dgm:cxn modelId="{8458E74D-DB2C-4E7F-9489-FD25589D6956}" type="presParOf" srcId="{D2246FC7-B102-4F8B-A573-D5DDF685AF51}" destId="{B4704D9D-B8E9-4AE0-99CE-A289B322ED08}" srcOrd="1" destOrd="0" presId="urn:microsoft.com/office/officeart/2011/layout/TabList"/>
    <dgm:cxn modelId="{EBE100FB-894C-4E38-BFE0-11A6683401AF}" type="presParOf" srcId="{D2246FC7-B102-4F8B-A573-D5DDF685AF51}" destId="{B8EFB4EF-D958-49F6-B3BD-00E830E9A9BA}" srcOrd="2" destOrd="0" presId="urn:microsoft.com/office/officeart/2011/layout/TabList"/>
    <dgm:cxn modelId="{BA9ABA72-3E47-4C03-A6A0-2866A05F42C5}" type="presParOf" srcId="{CBF1A8EB-AE47-44B8-9372-346D706CD891}" destId="{D5523C02-313C-413E-86EB-8A4A4AC803BF}" srcOrd="5" destOrd="0" presId="urn:microsoft.com/office/officeart/2011/layout/TabList"/>
    <dgm:cxn modelId="{E1B18946-CBD3-4EA4-A410-B7FBEC917D5A}" type="presParOf" srcId="{CBF1A8EB-AE47-44B8-9372-346D706CD891}" destId="{9EE05BB4-3A29-417F-9FEF-4A45066D4506}" srcOrd="6" destOrd="0" presId="urn:microsoft.com/office/officeart/2011/layout/TabList"/>
    <dgm:cxn modelId="{B4172D09-4826-4563-851C-DC8CE593E790}" type="presParOf" srcId="{9EE05BB4-3A29-417F-9FEF-4A45066D4506}" destId="{047C61B3-1B50-492B-B277-E73418A3F171}" srcOrd="0" destOrd="0" presId="urn:microsoft.com/office/officeart/2011/layout/TabList"/>
    <dgm:cxn modelId="{F26CAD40-3265-48C3-8FDA-2D06203BED5F}" type="presParOf" srcId="{9EE05BB4-3A29-417F-9FEF-4A45066D4506}" destId="{320F5F73-ED18-4BD0-8438-B365F2F9CD75}" srcOrd="1" destOrd="0" presId="urn:microsoft.com/office/officeart/2011/layout/TabList"/>
    <dgm:cxn modelId="{0A2A1288-3333-474B-AAC5-27B8A4F97BCA}" type="presParOf" srcId="{9EE05BB4-3A29-417F-9FEF-4A45066D4506}" destId="{B5BC5804-7BAA-43F1-B7BA-8D1FFA3008C8}" srcOrd="2" destOrd="0" presId="urn:microsoft.com/office/officeart/2011/layout/TabList"/>
    <dgm:cxn modelId="{FFF332AD-1D12-4257-954E-D1E7515A61C2}" type="presParOf" srcId="{CBF1A8EB-AE47-44B8-9372-346D706CD891}" destId="{10EA174B-F77E-4486-BE84-0379349FD04E}" srcOrd="7" destOrd="0" presId="urn:microsoft.com/office/officeart/2011/layout/TabList"/>
    <dgm:cxn modelId="{33ADDA6E-2CE0-4A84-AD6C-91704B93C607}" type="presParOf" srcId="{CBF1A8EB-AE47-44B8-9372-346D706CD891}" destId="{F3203F82-25BD-47AB-A4F0-5E48F70C97BF}" srcOrd="8" destOrd="0" presId="urn:microsoft.com/office/officeart/2011/layout/TabList"/>
    <dgm:cxn modelId="{7E836CAA-4EA6-419F-A9B7-9BDF678C0585}" type="presParOf" srcId="{F3203F82-25BD-47AB-A4F0-5E48F70C97BF}" destId="{F0BE6A5E-B6EA-4B3F-99E4-9B2F7A0C9832}" srcOrd="0" destOrd="0" presId="urn:microsoft.com/office/officeart/2011/layout/TabList"/>
    <dgm:cxn modelId="{21515DD2-0B10-4111-95E5-64550C3C640B}" type="presParOf" srcId="{F3203F82-25BD-47AB-A4F0-5E48F70C97BF}" destId="{5C10CD64-13B9-419D-BC87-D42733916972}" srcOrd="1" destOrd="0" presId="urn:microsoft.com/office/officeart/2011/layout/TabList"/>
    <dgm:cxn modelId="{EE1C4686-D471-4A2A-A502-01E753A98B77}" type="presParOf" srcId="{F3203F82-25BD-47AB-A4F0-5E48F70C97BF}" destId="{EABB5AAB-4B5F-4A10-B03A-1452BA5A50EA}"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B75A00-9D9A-4416-A4F9-F2086D54513B}" type="doc">
      <dgm:prSet loTypeId="urn:diagrams.loki3.com/VaryingWidthList" loCatId="list" qsTypeId="urn:microsoft.com/office/officeart/2005/8/quickstyle/simple1" qsCatId="simple" csTypeId="urn:microsoft.com/office/officeart/2005/8/colors/accent1_2" csCatId="accent1" phldr="1"/>
      <dgm:spPr/>
    </dgm:pt>
    <dgm:pt modelId="{51D3AD66-4A2A-4661-BCA6-199D535F9355}" type="pres">
      <dgm:prSet presAssocID="{26B75A00-9D9A-4416-A4F9-F2086D54513B}" presName="Name0" presStyleCnt="0">
        <dgm:presLayoutVars>
          <dgm:resizeHandles/>
        </dgm:presLayoutVars>
      </dgm:prSet>
      <dgm:spPr/>
    </dgm:pt>
  </dgm:ptLst>
  <dgm:cxnLst>
    <dgm:cxn modelId="{69090A27-382C-4760-9E09-4694C5194858}" type="presOf" srcId="{26B75A00-9D9A-4416-A4F9-F2086D54513B}" destId="{51D3AD66-4A2A-4661-BCA6-199D535F9355}"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F96B20-15BD-4935-ADBD-2CA2F4F2C6B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F0A9A5F-288B-4F20-97A6-00BCBBB7AC94}">
      <dgm:prSet phldrT="[Text]" custT="1"/>
      <dgm:spPr/>
      <dgm:t>
        <a:bodyPr/>
        <a:lstStyle/>
        <a:p>
          <a:r>
            <a:rPr lang="en-US" sz="3200" dirty="0"/>
            <a:t>Weighted Average Loan Attributes</a:t>
          </a:r>
        </a:p>
      </dgm:t>
    </dgm:pt>
    <dgm:pt modelId="{92BFC13E-7113-4ABB-8F27-2464B0593EE3}" type="parTrans" cxnId="{7D2B8221-5450-41E1-AF1B-42C5DC13A6A4}">
      <dgm:prSet/>
      <dgm:spPr/>
      <dgm:t>
        <a:bodyPr/>
        <a:lstStyle/>
        <a:p>
          <a:endParaRPr lang="en-US"/>
        </a:p>
      </dgm:t>
    </dgm:pt>
    <dgm:pt modelId="{0BDE3014-67AB-40FB-88F5-65A02A8F2029}" type="sibTrans" cxnId="{7D2B8221-5450-41E1-AF1B-42C5DC13A6A4}">
      <dgm:prSet/>
      <dgm:spPr/>
      <dgm:t>
        <a:bodyPr/>
        <a:lstStyle/>
        <a:p>
          <a:endParaRPr lang="en-US"/>
        </a:p>
      </dgm:t>
    </dgm:pt>
    <dgm:pt modelId="{77C0E544-B978-4AF0-9C9F-E8CF53C29AD0}">
      <dgm:prSet phldrT="[Text]" custT="1"/>
      <dgm:spPr/>
      <dgm:t>
        <a:bodyPr/>
        <a:lstStyle/>
        <a:p>
          <a:r>
            <a:rPr lang="en-US" sz="3200" dirty="0"/>
            <a:t>% of Target Population</a:t>
          </a:r>
        </a:p>
      </dgm:t>
    </dgm:pt>
    <dgm:pt modelId="{08D55A65-E69C-49FA-95A5-C491881C61E1}" type="parTrans" cxnId="{CF4C6493-6D4C-4ECC-8C72-C90D17794986}">
      <dgm:prSet/>
      <dgm:spPr/>
      <dgm:t>
        <a:bodyPr/>
        <a:lstStyle/>
        <a:p>
          <a:endParaRPr lang="en-US"/>
        </a:p>
      </dgm:t>
    </dgm:pt>
    <dgm:pt modelId="{3975F1E7-D896-4531-84A5-B07EC59C0A43}" type="sibTrans" cxnId="{CF4C6493-6D4C-4ECC-8C72-C90D17794986}">
      <dgm:prSet/>
      <dgm:spPr/>
      <dgm:t>
        <a:bodyPr/>
        <a:lstStyle/>
        <a:p>
          <a:endParaRPr lang="en-US"/>
        </a:p>
      </dgm:t>
    </dgm:pt>
    <dgm:pt modelId="{ACB1E6BF-D5AA-48C1-BA3E-58023D2502B4}">
      <dgm:prSet phldrT="[Text]" custT="1"/>
      <dgm:spPr/>
      <dgm:t>
        <a:bodyPr/>
        <a:lstStyle/>
        <a:p>
          <a:r>
            <a:rPr lang="en-US" sz="3200" dirty="0"/>
            <a:t>Model Calculated Fields</a:t>
          </a:r>
        </a:p>
      </dgm:t>
    </dgm:pt>
    <dgm:pt modelId="{8ADD0C55-3E13-46C6-973A-180F7C307861}" type="parTrans" cxnId="{CE441A58-8AA8-4D09-A817-F2694930871A}">
      <dgm:prSet/>
      <dgm:spPr/>
      <dgm:t>
        <a:bodyPr/>
        <a:lstStyle/>
        <a:p>
          <a:endParaRPr lang="en-US"/>
        </a:p>
      </dgm:t>
    </dgm:pt>
    <dgm:pt modelId="{AF61D65D-66EB-49B9-84C6-3DF3A169C120}" type="sibTrans" cxnId="{CE441A58-8AA8-4D09-A817-F2694930871A}">
      <dgm:prSet/>
      <dgm:spPr/>
      <dgm:t>
        <a:bodyPr/>
        <a:lstStyle/>
        <a:p>
          <a:endParaRPr lang="en-US"/>
        </a:p>
      </dgm:t>
    </dgm:pt>
    <dgm:pt modelId="{1D675A1C-6C2C-4065-8A51-6C5B5EBBF358}">
      <dgm:prSet phldrT="[Text]" custT="1"/>
      <dgm:spPr/>
      <dgm:t>
        <a:bodyPr/>
        <a:lstStyle/>
        <a:p>
          <a:r>
            <a:rPr lang="en-US" sz="3200" dirty="0"/>
            <a:t>% of Scorable Housing Goals</a:t>
          </a:r>
        </a:p>
      </dgm:t>
    </dgm:pt>
    <dgm:pt modelId="{097D9027-FD3C-4629-A2A4-AAF12EA743C0}" type="parTrans" cxnId="{D26575AF-C2EC-41AB-B6B0-8CE41067F4B8}">
      <dgm:prSet/>
      <dgm:spPr/>
      <dgm:t>
        <a:bodyPr/>
        <a:lstStyle/>
        <a:p>
          <a:endParaRPr lang="en-US"/>
        </a:p>
      </dgm:t>
    </dgm:pt>
    <dgm:pt modelId="{53A7773A-8141-49E5-BA0C-322F1B6984E6}" type="sibTrans" cxnId="{D26575AF-C2EC-41AB-B6B0-8CE41067F4B8}">
      <dgm:prSet/>
      <dgm:spPr/>
      <dgm:t>
        <a:bodyPr/>
        <a:lstStyle/>
        <a:p>
          <a:endParaRPr lang="en-US"/>
        </a:p>
      </dgm:t>
    </dgm:pt>
    <dgm:pt modelId="{CB4AF523-1CCA-4133-9B97-DAAFF192733D}" type="pres">
      <dgm:prSet presAssocID="{6CF96B20-15BD-4935-ADBD-2CA2F4F2C6BC}" presName="diagram" presStyleCnt="0">
        <dgm:presLayoutVars>
          <dgm:dir/>
          <dgm:resizeHandles val="exact"/>
        </dgm:presLayoutVars>
      </dgm:prSet>
      <dgm:spPr/>
    </dgm:pt>
    <dgm:pt modelId="{D154289B-9738-4137-B056-CF836EEBC91E}" type="pres">
      <dgm:prSet presAssocID="{CF0A9A5F-288B-4F20-97A6-00BCBBB7AC94}" presName="node" presStyleLbl="node1" presStyleIdx="0" presStyleCnt="4">
        <dgm:presLayoutVars>
          <dgm:bulletEnabled val="1"/>
        </dgm:presLayoutVars>
      </dgm:prSet>
      <dgm:spPr/>
    </dgm:pt>
    <dgm:pt modelId="{492F9031-E42C-45BE-8FDB-A1130CE06E8D}" type="pres">
      <dgm:prSet presAssocID="{0BDE3014-67AB-40FB-88F5-65A02A8F2029}" presName="sibTrans" presStyleCnt="0"/>
      <dgm:spPr/>
    </dgm:pt>
    <dgm:pt modelId="{36CC380E-AE5E-4A0B-AEB4-39FD762EDBD7}" type="pres">
      <dgm:prSet presAssocID="{77C0E544-B978-4AF0-9C9F-E8CF53C29AD0}" presName="node" presStyleLbl="node1" presStyleIdx="1" presStyleCnt="4" custLinFactNeighborX="375">
        <dgm:presLayoutVars>
          <dgm:bulletEnabled val="1"/>
        </dgm:presLayoutVars>
      </dgm:prSet>
      <dgm:spPr/>
    </dgm:pt>
    <dgm:pt modelId="{3492B193-2D69-49A0-B878-5690BB6E80E8}" type="pres">
      <dgm:prSet presAssocID="{3975F1E7-D896-4531-84A5-B07EC59C0A43}" presName="sibTrans" presStyleCnt="0"/>
      <dgm:spPr/>
    </dgm:pt>
    <dgm:pt modelId="{B2B3F58F-F821-4189-9792-3D3C3EE3863C}" type="pres">
      <dgm:prSet presAssocID="{ACB1E6BF-D5AA-48C1-BA3E-58023D2502B4}" presName="node" presStyleLbl="node1" presStyleIdx="2" presStyleCnt="4">
        <dgm:presLayoutVars>
          <dgm:bulletEnabled val="1"/>
        </dgm:presLayoutVars>
      </dgm:prSet>
      <dgm:spPr/>
    </dgm:pt>
    <dgm:pt modelId="{67CDCAEC-3D09-4788-90EF-C9F6609A773B}" type="pres">
      <dgm:prSet presAssocID="{AF61D65D-66EB-49B9-84C6-3DF3A169C120}" presName="sibTrans" presStyleCnt="0"/>
      <dgm:spPr/>
    </dgm:pt>
    <dgm:pt modelId="{6CB556E9-8D63-4943-AA10-E8A77F6F5A4C}" type="pres">
      <dgm:prSet presAssocID="{1D675A1C-6C2C-4065-8A51-6C5B5EBBF358}" presName="node" presStyleLbl="node1" presStyleIdx="3" presStyleCnt="4">
        <dgm:presLayoutVars>
          <dgm:bulletEnabled val="1"/>
        </dgm:presLayoutVars>
      </dgm:prSet>
      <dgm:spPr/>
    </dgm:pt>
  </dgm:ptLst>
  <dgm:cxnLst>
    <dgm:cxn modelId="{2D664804-1C4C-4879-88B9-318F1E6BA7A7}" type="presOf" srcId="{CF0A9A5F-288B-4F20-97A6-00BCBBB7AC94}" destId="{D154289B-9738-4137-B056-CF836EEBC91E}" srcOrd="0" destOrd="0" presId="urn:microsoft.com/office/officeart/2005/8/layout/default"/>
    <dgm:cxn modelId="{F8EDFB1F-B05E-4551-9872-E1BF6E7E250D}" type="presOf" srcId="{77C0E544-B978-4AF0-9C9F-E8CF53C29AD0}" destId="{36CC380E-AE5E-4A0B-AEB4-39FD762EDBD7}" srcOrd="0" destOrd="0" presId="urn:microsoft.com/office/officeart/2005/8/layout/default"/>
    <dgm:cxn modelId="{7D2B8221-5450-41E1-AF1B-42C5DC13A6A4}" srcId="{6CF96B20-15BD-4935-ADBD-2CA2F4F2C6BC}" destId="{CF0A9A5F-288B-4F20-97A6-00BCBBB7AC94}" srcOrd="0" destOrd="0" parTransId="{92BFC13E-7113-4ABB-8F27-2464B0593EE3}" sibTransId="{0BDE3014-67AB-40FB-88F5-65A02A8F2029}"/>
    <dgm:cxn modelId="{CE61696D-4AF8-4C6F-ABAF-9A069112ACB9}" type="presOf" srcId="{ACB1E6BF-D5AA-48C1-BA3E-58023D2502B4}" destId="{B2B3F58F-F821-4189-9792-3D3C3EE3863C}" srcOrd="0" destOrd="0" presId="urn:microsoft.com/office/officeart/2005/8/layout/default"/>
    <dgm:cxn modelId="{CE441A58-8AA8-4D09-A817-F2694930871A}" srcId="{6CF96B20-15BD-4935-ADBD-2CA2F4F2C6BC}" destId="{ACB1E6BF-D5AA-48C1-BA3E-58023D2502B4}" srcOrd="2" destOrd="0" parTransId="{8ADD0C55-3E13-46C6-973A-180F7C307861}" sibTransId="{AF61D65D-66EB-49B9-84C6-3DF3A169C120}"/>
    <dgm:cxn modelId="{CF4C6493-6D4C-4ECC-8C72-C90D17794986}" srcId="{6CF96B20-15BD-4935-ADBD-2CA2F4F2C6BC}" destId="{77C0E544-B978-4AF0-9C9F-E8CF53C29AD0}" srcOrd="1" destOrd="0" parTransId="{08D55A65-E69C-49FA-95A5-C491881C61E1}" sibTransId="{3975F1E7-D896-4531-84A5-B07EC59C0A43}"/>
    <dgm:cxn modelId="{1DFB8D96-5D15-471A-89B5-C1D212567395}" type="presOf" srcId="{6CF96B20-15BD-4935-ADBD-2CA2F4F2C6BC}" destId="{CB4AF523-1CCA-4133-9B97-DAAFF192733D}" srcOrd="0" destOrd="0" presId="urn:microsoft.com/office/officeart/2005/8/layout/default"/>
    <dgm:cxn modelId="{4AAA1FA9-ADF7-46F6-B048-BB6FCAF20C60}" type="presOf" srcId="{1D675A1C-6C2C-4065-8A51-6C5B5EBBF358}" destId="{6CB556E9-8D63-4943-AA10-E8A77F6F5A4C}" srcOrd="0" destOrd="0" presId="urn:microsoft.com/office/officeart/2005/8/layout/default"/>
    <dgm:cxn modelId="{D26575AF-C2EC-41AB-B6B0-8CE41067F4B8}" srcId="{6CF96B20-15BD-4935-ADBD-2CA2F4F2C6BC}" destId="{1D675A1C-6C2C-4065-8A51-6C5B5EBBF358}" srcOrd="3" destOrd="0" parTransId="{097D9027-FD3C-4629-A2A4-AAF12EA743C0}" sibTransId="{53A7773A-8141-49E5-BA0C-322F1B6984E6}"/>
    <dgm:cxn modelId="{DB63873A-0BC0-49EF-B797-3C10281667D6}" type="presParOf" srcId="{CB4AF523-1CCA-4133-9B97-DAAFF192733D}" destId="{D154289B-9738-4137-B056-CF836EEBC91E}" srcOrd="0" destOrd="0" presId="urn:microsoft.com/office/officeart/2005/8/layout/default"/>
    <dgm:cxn modelId="{340403FF-E70A-4728-B208-FDAA5C423B37}" type="presParOf" srcId="{CB4AF523-1CCA-4133-9B97-DAAFF192733D}" destId="{492F9031-E42C-45BE-8FDB-A1130CE06E8D}" srcOrd="1" destOrd="0" presId="urn:microsoft.com/office/officeart/2005/8/layout/default"/>
    <dgm:cxn modelId="{3FDF2611-F58B-4AD8-8A7F-5759FAD870E2}" type="presParOf" srcId="{CB4AF523-1CCA-4133-9B97-DAAFF192733D}" destId="{36CC380E-AE5E-4A0B-AEB4-39FD762EDBD7}" srcOrd="2" destOrd="0" presId="urn:microsoft.com/office/officeart/2005/8/layout/default"/>
    <dgm:cxn modelId="{59928015-B5DE-433A-B802-386429A70AC0}" type="presParOf" srcId="{CB4AF523-1CCA-4133-9B97-DAAFF192733D}" destId="{3492B193-2D69-49A0-B878-5690BB6E80E8}" srcOrd="3" destOrd="0" presId="urn:microsoft.com/office/officeart/2005/8/layout/default"/>
    <dgm:cxn modelId="{BE4A53E9-E4B6-43D4-BE3E-DD9393A2A778}" type="presParOf" srcId="{CB4AF523-1CCA-4133-9B97-DAAFF192733D}" destId="{B2B3F58F-F821-4189-9792-3D3C3EE3863C}" srcOrd="4" destOrd="0" presId="urn:microsoft.com/office/officeart/2005/8/layout/default"/>
    <dgm:cxn modelId="{D3E073A2-E9A7-4774-9E8D-9D4E74D56CB3}" type="presParOf" srcId="{CB4AF523-1CCA-4133-9B97-DAAFF192733D}" destId="{67CDCAEC-3D09-4788-90EF-C9F6609A773B}" srcOrd="5" destOrd="0" presId="urn:microsoft.com/office/officeart/2005/8/layout/default"/>
    <dgm:cxn modelId="{B4BD92D4-D2B2-450B-8CBE-E4F37D303AFA}" type="presParOf" srcId="{CB4AF523-1CCA-4133-9B97-DAAFF192733D}" destId="{6CB556E9-8D63-4943-AA10-E8A77F6F5A4C}"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72095D-239E-4232-91D2-06EBDC434FC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8BCB8BF-F4A5-4F53-887F-1C729FFCF667}">
      <dgm:prSet phldrT="[Text]"/>
      <dgm:spPr/>
      <dgm:t>
        <a:bodyPr/>
        <a:lstStyle/>
        <a:p>
          <a:pPr>
            <a:buFont typeface="+mj-lt"/>
            <a:buAutoNum type="arabicPeriod"/>
          </a:pPr>
          <a:r>
            <a:rPr lang="en-US" dirty="0"/>
            <a:t>Monthly pattern may be lost.</a:t>
          </a:r>
        </a:p>
      </dgm:t>
    </dgm:pt>
    <dgm:pt modelId="{859AD2D2-078E-4688-AB5F-A9FA090861BD}" type="parTrans" cxnId="{CF9A0FA2-50D4-45B1-BACF-ED58C5535675}">
      <dgm:prSet/>
      <dgm:spPr/>
      <dgm:t>
        <a:bodyPr/>
        <a:lstStyle/>
        <a:p>
          <a:endParaRPr lang="en-US"/>
        </a:p>
      </dgm:t>
    </dgm:pt>
    <dgm:pt modelId="{750CD2B4-6A05-4AF6-9261-F0CB9047849E}" type="sibTrans" cxnId="{CF9A0FA2-50D4-45B1-BACF-ED58C5535675}">
      <dgm:prSet/>
      <dgm:spPr/>
      <dgm:t>
        <a:bodyPr/>
        <a:lstStyle/>
        <a:p>
          <a:endParaRPr lang="en-US"/>
        </a:p>
      </dgm:t>
    </dgm:pt>
    <dgm:pt modelId="{C72C6E6F-C272-49E9-9BDB-DDAE758143C9}">
      <dgm:prSet phldrT="[Text]"/>
      <dgm:spPr/>
      <dgm:t>
        <a:bodyPr/>
        <a:lstStyle/>
        <a:p>
          <a:pPr>
            <a:buFont typeface="+mj-lt"/>
            <a:buAutoNum type="arabicPeriod"/>
          </a:pPr>
          <a:r>
            <a:rPr lang="en-US" dirty="0"/>
            <a:t>The loan-level adjustment might not work for vintage DU Apps.</a:t>
          </a:r>
        </a:p>
      </dgm:t>
    </dgm:pt>
    <dgm:pt modelId="{C7808A94-BAD1-48CB-BFCD-F63E73955121}" type="parTrans" cxnId="{75EBF96C-B538-408D-9622-395A4A950B28}">
      <dgm:prSet/>
      <dgm:spPr/>
      <dgm:t>
        <a:bodyPr/>
        <a:lstStyle/>
        <a:p>
          <a:endParaRPr lang="en-US"/>
        </a:p>
      </dgm:t>
    </dgm:pt>
    <dgm:pt modelId="{A9F21AE4-76F4-4B0D-B27A-7718915E0D8A}" type="sibTrans" cxnId="{75EBF96C-B538-408D-9622-395A4A950B28}">
      <dgm:prSet/>
      <dgm:spPr/>
      <dgm:t>
        <a:bodyPr/>
        <a:lstStyle/>
        <a:p>
          <a:endParaRPr lang="en-US"/>
        </a:p>
      </dgm:t>
    </dgm:pt>
    <dgm:pt modelId="{E4512755-008E-4AD4-B1C4-EEF0F7651EB2}">
      <dgm:prSet/>
      <dgm:spPr/>
      <dgm:t>
        <a:bodyPr/>
        <a:lstStyle/>
        <a:p>
          <a:r>
            <a:rPr lang="en-US"/>
            <a:t>The error is getting larger for longer duration.</a:t>
          </a:r>
          <a:endParaRPr lang="en-US" dirty="0"/>
        </a:p>
      </dgm:t>
    </dgm:pt>
    <dgm:pt modelId="{55C7D1B0-04E0-40FE-AA80-E25897F1CD83}" type="parTrans" cxnId="{FF2E6DCC-A68A-492D-9160-F1991C684F1D}">
      <dgm:prSet/>
      <dgm:spPr/>
      <dgm:t>
        <a:bodyPr/>
        <a:lstStyle/>
        <a:p>
          <a:endParaRPr lang="en-US"/>
        </a:p>
      </dgm:t>
    </dgm:pt>
    <dgm:pt modelId="{721D96F0-9530-4A96-B8D4-36DCC5CFFD33}" type="sibTrans" cxnId="{FF2E6DCC-A68A-492D-9160-F1991C684F1D}">
      <dgm:prSet/>
      <dgm:spPr/>
      <dgm:t>
        <a:bodyPr/>
        <a:lstStyle/>
        <a:p>
          <a:endParaRPr lang="en-US"/>
        </a:p>
      </dgm:t>
    </dgm:pt>
    <dgm:pt modelId="{18B75A7D-BE30-4E66-A6A7-FC6B24F25E57}">
      <dgm:prSet/>
      <dgm:spPr/>
      <dgm:t>
        <a:bodyPr/>
        <a:lstStyle/>
        <a:p>
          <a:pPr>
            <a:buFont typeface="+mj-lt"/>
            <a:buAutoNum type="arabicPeriod"/>
          </a:pPr>
          <a:r>
            <a:rPr lang="en-US" dirty="0"/>
            <a:t>High DTI &amp; Housing Goal Adjustments over adjust.</a:t>
          </a:r>
        </a:p>
      </dgm:t>
    </dgm:pt>
    <dgm:pt modelId="{C5CAEDD8-E2C9-4534-AA7F-6E8BE96392D5}" type="parTrans" cxnId="{842315F3-7C06-42D7-96AD-B304B8362F2A}">
      <dgm:prSet/>
      <dgm:spPr/>
      <dgm:t>
        <a:bodyPr/>
        <a:lstStyle/>
        <a:p>
          <a:endParaRPr lang="en-US"/>
        </a:p>
      </dgm:t>
    </dgm:pt>
    <dgm:pt modelId="{C8491CA2-3A93-4610-A7DC-CD07D757CDF2}" type="sibTrans" cxnId="{842315F3-7C06-42D7-96AD-B304B8362F2A}">
      <dgm:prSet/>
      <dgm:spPr/>
      <dgm:t>
        <a:bodyPr/>
        <a:lstStyle/>
        <a:p>
          <a:endParaRPr lang="en-US"/>
        </a:p>
      </dgm:t>
    </dgm:pt>
    <dgm:pt modelId="{03B43D10-C477-4B0F-B7CA-F5050908ED27}" type="pres">
      <dgm:prSet presAssocID="{7E72095D-239E-4232-91D2-06EBDC434FCC}" presName="Name0" presStyleCnt="0">
        <dgm:presLayoutVars>
          <dgm:chMax val="7"/>
          <dgm:chPref val="7"/>
          <dgm:dir/>
        </dgm:presLayoutVars>
      </dgm:prSet>
      <dgm:spPr/>
    </dgm:pt>
    <dgm:pt modelId="{2DDD4F96-61A2-4D0E-B1BF-C01E7D485E70}" type="pres">
      <dgm:prSet presAssocID="{7E72095D-239E-4232-91D2-06EBDC434FCC}" presName="Name1" presStyleCnt="0"/>
      <dgm:spPr/>
    </dgm:pt>
    <dgm:pt modelId="{6AC17121-C54C-43B3-BBD6-091074F05556}" type="pres">
      <dgm:prSet presAssocID="{7E72095D-239E-4232-91D2-06EBDC434FCC}" presName="cycle" presStyleCnt="0"/>
      <dgm:spPr/>
    </dgm:pt>
    <dgm:pt modelId="{A97327A8-B6E2-4184-B581-B6F66BCEF45B}" type="pres">
      <dgm:prSet presAssocID="{7E72095D-239E-4232-91D2-06EBDC434FCC}" presName="srcNode" presStyleLbl="node1" presStyleIdx="0" presStyleCnt="4"/>
      <dgm:spPr/>
    </dgm:pt>
    <dgm:pt modelId="{F6E6F50E-33DF-4601-B68B-00960AB4E2A6}" type="pres">
      <dgm:prSet presAssocID="{7E72095D-239E-4232-91D2-06EBDC434FCC}" presName="conn" presStyleLbl="parChTrans1D2" presStyleIdx="0" presStyleCnt="1"/>
      <dgm:spPr/>
    </dgm:pt>
    <dgm:pt modelId="{9E4B5344-EE64-4DC4-8DD8-8FC283D52CE2}" type="pres">
      <dgm:prSet presAssocID="{7E72095D-239E-4232-91D2-06EBDC434FCC}" presName="extraNode" presStyleLbl="node1" presStyleIdx="0" presStyleCnt="4"/>
      <dgm:spPr/>
    </dgm:pt>
    <dgm:pt modelId="{A7CAB506-39D9-4225-B6C9-811C03114EA8}" type="pres">
      <dgm:prSet presAssocID="{7E72095D-239E-4232-91D2-06EBDC434FCC}" presName="dstNode" presStyleLbl="node1" presStyleIdx="0" presStyleCnt="4"/>
      <dgm:spPr/>
    </dgm:pt>
    <dgm:pt modelId="{C38B4ECD-6347-4A9A-93D2-4594BF40CE06}" type="pres">
      <dgm:prSet presAssocID="{D8BCB8BF-F4A5-4F53-887F-1C729FFCF667}" presName="text_1" presStyleLbl="node1" presStyleIdx="0" presStyleCnt="4" custLinFactNeighborX="-530" custLinFactNeighborY="1264">
        <dgm:presLayoutVars>
          <dgm:bulletEnabled val="1"/>
        </dgm:presLayoutVars>
      </dgm:prSet>
      <dgm:spPr/>
    </dgm:pt>
    <dgm:pt modelId="{8BC5ACC3-8108-4694-BD46-33387B08EF91}" type="pres">
      <dgm:prSet presAssocID="{D8BCB8BF-F4A5-4F53-887F-1C729FFCF667}" presName="accent_1" presStyleCnt="0"/>
      <dgm:spPr/>
    </dgm:pt>
    <dgm:pt modelId="{6281C222-A578-499A-884A-D0CC5797745E}" type="pres">
      <dgm:prSet presAssocID="{D8BCB8BF-F4A5-4F53-887F-1C729FFCF667}" presName="accentRepeatNode" presStyleLbl="solidFgAcc1" presStyleIdx="0" presStyleCnt="4"/>
      <dgm:spPr/>
    </dgm:pt>
    <dgm:pt modelId="{44425E40-BBCE-4AC3-BCD5-BCBFEC2FEA84}" type="pres">
      <dgm:prSet presAssocID="{C72C6E6F-C272-49E9-9BDB-DDAE758143C9}" presName="text_2" presStyleLbl="node1" presStyleIdx="1" presStyleCnt="4">
        <dgm:presLayoutVars>
          <dgm:bulletEnabled val="1"/>
        </dgm:presLayoutVars>
      </dgm:prSet>
      <dgm:spPr/>
    </dgm:pt>
    <dgm:pt modelId="{3753C1D5-51F9-4796-A6CE-117719B647AA}" type="pres">
      <dgm:prSet presAssocID="{C72C6E6F-C272-49E9-9BDB-DDAE758143C9}" presName="accent_2" presStyleCnt="0"/>
      <dgm:spPr/>
    </dgm:pt>
    <dgm:pt modelId="{F0BA8E46-21F5-44B4-932A-A6E23CC40BCE}" type="pres">
      <dgm:prSet presAssocID="{C72C6E6F-C272-49E9-9BDB-DDAE758143C9}" presName="accentRepeatNode" presStyleLbl="solidFgAcc1" presStyleIdx="1" presStyleCnt="4"/>
      <dgm:spPr/>
    </dgm:pt>
    <dgm:pt modelId="{F2CEBB70-9E1A-4EE3-BD57-3F03052FC019}" type="pres">
      <dgm:prSet presAssocID="{E4512755-008E-4AD4-B1C4-EEF0F7651EB2}" presName="text_3" presStyleLbl="node1" presStyleIdx="2" presStyleCnt="4">
        <dgm:presLayoutVars>
          <dgm:bulletEnabled val="1"/>
        </dgm:presLayoutVars>
      </dgm:prSet>
      <dgm:spPr/>
    </dgm:pt>
    <dgm:pt modelId="{367BDECA-5E6C-4C2E-97EA-7B88959B3901}" type="pres">
      <dgm:prSet presAssocID="{E4512755-008E-4AD4-B1C4-EEF0F7651EB2}" presName="accent_3" presStyleCnt="0"/>
      <dgm:spPr/>
    </dgm:pt>
    <dgm:pt modelId="{693C78C2-5A5D-458F-BFEE-4B0895842A50}" type="pres">
      <dgm:prSet presAssocID="{E4512755-008E-4AD4-B1C4-EEF0F7651EB2}" presName="accentRepeatNode" presStyleLbl="solidFgAcc1" presStyleIdx="2" presStyleCnt="4"/>
      <dgm:spPr/>
    </dgm:pt>
    <dgm:pt modelId="{CFE68944-6FFE-4B11-8C8E-0393F26AC8C6}" type="pres">
      <dgm:prSet presAssocID="{18B75A7D-BE30-4E66-A6A7-FC6B24F25E57}" presName="text_4" presStyleLbl="node1" presStyleIdx="3" presStyleCnt="4">
        <dgm:presLayoutVars>
          <dgm:bulletEnabled val="1"/>
        </dgm:presLayoutVars>
      </dgm:prSet>
      <dgm:spPr/>
    </dgm:pt>
    <dgm:pt modelId="{DDB1D116-4F89-4021-A9BC-7028143FF593}" type="pres">
      <dgm:prSet presAssocID="{18B75A7D-BE30-4E66-A6A7-FC6B24F25E57}" presName="accent_4" presStyleCnt="0"/>
      <dgm:spPr/>
    </dgm:pt>
    <dgm:pt modelId="{60B7E232-0296-4365-9414-90FB14482EB9}" type="pres">
      <dgm:prSet presAssocID="{18B75A7D-BE30-4E66-A6A7-FC6B24F25E57}" presName="accentRepeatNode" presStyleLbl="solidFgAcc1" presStyleIdx="3" presStyleCnt="4"/>
      <dgm:spPr/>
    </dgm:pt>
  </dgm:ptLst>
  <dgm:cxnLst>
    <dgm:cxn modelId="{3FBF2B1A-40D2-48B2-B1E2-7DE16344FC84}" type="presOf" srcId="{7E72095D-239E-4232-91D2-06EBDC434FCC}" destId="{03B43D10-C477-4B0F-B7CA-F5050908ED27}" srcOrd="0" destOrd="0" presId="urn:microsoft.com/office/officeart/2008/layout/VerticalCurvedList"/>
    <dgm:cxn modelId="{75EBF96C-B538-408D-9622-395A4A950B28}" srcId="{7E72095D-239E-4232-91D2-06EBDC434FCC}" destId="{C72C6E6F-C272-49E9-9BDB-DDAE758143C9}" srcOrd="1" destOrd="0" parTransId="{C7808A94-BAD1-48CB-BFCD-F63E73955121}" sibTransId="{A9F21AE4-76F4-4B0D-B27A-7718915E0D8A}"/>
    <dgm:cxn modelId="{16AEFB7F-9833-4735-BB39-B0682D4488CA}" type="presOf" srcId="{750CD2B4-6A05-4AF6-9261-F0CB9047849E}" destId="{F6E6F50E-33DF-4601-B68B-00960AB4E2A6}" srcOrd="0" destOrd="0" presId="urn:microsoft.com/office/officeart/2008/layout/VerticalCurvedList"/>
    <dgm:cxn modelId="{E9293C9B-3267-43F6-9D0B-C9688F870CC8}" type="presOf" srcId="{E4512755-008E-4AD4-B1C4-EEF0F7651EB2}" destId="{F2CEBB70-9E1A-4EE3-BD57-3F03052FC019}" srcOrd="0" destOrd="0" presId="urn:microsoft.com/office/officeart/2008/layout/VerticalCurvedList"/>
    <dgm:cxn modelId="{CF9A0FA2-50D4-45B1-BACF-ED58C5535675}" srcId="{7E72095D-239E-4232-91D2-06EBDC434FCC}" destId="{D8BCB8BF-F4A5-4F53-887F-1C729FFCF667}" srcOrd="0" destOrd="0" parTransId="{859AD2D2-078E-4688-AB5F-A9FA090861BD}" sibTransId="{750CD2B4-6A05-4AF6-9261-F0CB9047849E}"/>
    <dgm:cxn modelId="{FF2E6DCC-A68A-492D-9160-F1991C684F1D}" srcId="{7E72095D-239E-4232-91D2-06EBDC434FCC}" destId="{E4512755-008E-4AD4-B1C4-EEF0F7651EB2}" srcOrd="2" destOrd="0" parTransId="{55C7D1B0-04E0-40FE-AA80-E25897F1CD83}" sibTransId="{721D96F0-9530-4A96-B8D4-36DCC5CFFD33}"/>
    <dgm:cxn modelId="{89F27DD2-8A93-4D72-A9B9-D11CE5018104}" type="presOf" srcId="{18B75A7D-BE30-4E66-A6A7-FC6B24F25E57}" destId="{CFE68944-6FFE-4B11-8C8E-0393F26AC8C6}" srcOrd="0" destOrd="0" presId="urn:microsoft.com/office/officeart/2008/layout/VerticalCurvedList"/>
    <dgm:cxn modelId="{842315F3-7C06-42D7-96AD-B304B8362F2A}" srcId="{7E72095D-239E-4232-91D2-06EBDC434FCC}" destId="{18B75A7D-BE30-4E66-A6A7-FC6B24F25E57}" srcOrd="3" destOrd="0" parTransId="{C5CAEDD8-E2C9-4534-AA7F-6E8BE96392D5}" sibTransId="{C8491CA2-3A93-4610-A7DC-CD07D757CDF2}"/>
    <dgm:cxn modelId="{F1E815F3-29C7-4B73-B2AD-1350E18669ED}" type="presOf" srcId="{C72C6E6F-C272-49E9-9BDB-DDAE758143C9}" destId="{44425E40-BBCE-4AC3-BCD5-BCBFEC2FEA84}" srcOrd="0" destOrd="0" presId="urn:microsoft.com/office/officeart/2008/layout/VerticalCurvedList"/>
    <dgm:cxn modelId="{B0E8B5FF-5A37-48F7-8842-2FAFE018CD36}" type="presOf" srcId="{D8BCB8BF-F4A5-4F53-887F-1C729FFCF667}" destId="{C38B4ECD-6347-4A9A-93D2-4594BF40CE06}" srcOrd="0" destOrd="0" presId="urn:microsoft.com/office/officeart/2008/layout/VerticalCurvedList"/>
    <dgm:cxn modelId="{16B8519D-9D3B-458C-A113-E281AFE899B8}" type="presParOf" srcId="{03B43D10-C477-4B0F-B7CA-F5050908ED27}" destId="{2DDD4F96-61A2-4D0E-B1BF-C01E7D485E70}" srcOrd="0" destOrd="0" presId="urn:microsoft.com/office/officeart/2008/layout/VerticalCurvedList"/>
    <dgm:cxn modelId="{329E87CD-99DA-4467-B722-51DC8E039CDA}" type="presParOf" srcId="{2DDD4F96-61A2-4D0E-B1BF-C01E7D485E70}" destId="{6AC17121-C54C-43B3-BBD6-091074F05556}" srcOrd="0" destOrd="0" presId="urn:microsoft.com/office/officeart/2008/layout/VerticalCurvedList"/>
    <dgm:cxn modelId="{D47D0ECA-462F-4931-A56D-615A435B4789}" type="presParOf" srcId="{6AC17121-C54C-43B3-BBD6-091074F05556}" destId="{A97327A8-B6E2-4184-B581-B6F66BCEF45B}" srcOrd="0" destOrd="0" presId="urn:microsoft.com/office/officeart/2008/layout/VerticalCurvedList"/>
    <dgm:cxn modelId="{9BDE0654-D265-4F70-A1D0-09DE795E4EAD}" type="presParOf" srcId="{6AC17121-C54C-43B3-BBD6-091074F05556}" destId="{F6E6F50E-33DF-4601-B68B-00960AB4E2A6}" srcOrd="1" destOrd="0" presId="urn:microsoft.com/office/officeart/2008/layout/VerticalCurvedList"/>
    <dgm:cxn modelId="{308DB239-516B-4C66-B33E-40106D50F942}" type="presParOf" srcId="{6AC17121-C54C-43B3-BBD6-091074F05556}" destId="{9E4B5344-EE64-4DC4-8DD8-8FC283D52CE2}" srcOrd="2" destOrd="0" presId="urn:microsoft.com/office/officeart/2008/layout/VerticalCurvedList"/>
    <dgm:cxn modelId="{3295E843-75A3-436E-9571-A09F96FEA6E1}" type="presParOf" srcId="{6AC17121-C54C-43B3-BBD6-091074F05556}" destId="{A7CAB506-39D9-4225-B6C9-811C03114EA8}" srcOrd="3" destOrd="0" presId="urn:microsoft.com/office/officeart/2008/layout/VerticalCurvedList"/>
    <dgm:cxn modelId="{CFAD18C2-6DBA-4D30-B778-0B41C392D098}" type="presParOf" srcId="{2DDD4F96-61A2-4D0E-B1BF-C01E7D485E70}" destId="{C38B4ECD-6347-4A9A-93D2-4594BF40CE06}" srcOrd="1" destOrd="0" presId="urn:microsoft.com/office/officeart/2008/layout/VerticalCurvedList"/>
    <dgm:cxn modelId="{75D6B53B-03CE-48E3-95B0-C19BA1C1D259}" type="presParOf" srcId="{2DDD4F96-61A2-4D0E-B1BF-C01E7D485E70}" destId="{8BC5ACC3-8108-4694-BD46-33387B08EF91}" srcOrd="2" destOrd="0" presId="urn:microsoft.com/office/officeart/2008/layout/VerticalCurvedList"/>
    <dgm:cxn modelId="{303D6EFA-7BA7-4CF9-A64F-C499BEB31FCF}" type="presParOf" srcId="{8BC5ACC3-8108-4694-BD46-33387B08EF91}" destId="{6281C222-A578-499A-884A-D0CC5797745E}" srcOrd="0" destOrd="0" presId="urn:microsoft.com/office/officeart/2008/layout/VerticalCurvedList"/>
    <dgm:cxn modelId="{B958BBD6-9D9C-457C-9578-FEF64A20A391}" type="presParOf" srcId="{2DDD4F96-61A2-4D0E-B1BF-C01E7D485E70}" destId="{44425E40-BBCE-4AC3-BCD5-BCBFEC2FEA84}" srcOrd="3" destOrd="0" presId="urn:microsoft.com/office/officeart/2008/layout/VerticalCurvedList"/>
    <dgm:cxn modelId="{8DBD5B10-5782-4640-9E58-9BF17BED2FCE}" type="presParOf" srcId="{2DDD4F96-61A2-4D0E-B1BF-C01E7D485E70}" destId="{3753C1D5-51F9-4796-A6CE-117719B647AA}" srcOrd="4" destOrd="0" presId="urn:microsoft.com/office/officeart/2008/layout/VerticalCurvedList"/>
    <dgm:cxn modelId="{F125E4D2-E4E9-4CA1-94CF-7407CBB76F14}" type="presParOf" srcId="{3753C1D5-51F9-4796-A6CE-117719B647AA}" destId="{F0BA8E46-21F5-44B4-932A-A6E23CC40BCE}" srcOrd="0" destOrd="0" presId="urn:microsoft.com/office/officeart/2008/layout/VerticalCurvedList"/>
    <dgm:cxn modelId="{91EA549E-685F-43E3-8B01-A12272A1C81C}" type="presParOf" srcId="{2DDD4F96-61A2-4D0E-B1BF-C01E7D485E70}" destId="{F2CEBB70-9E1A-4EE3-BD57-3F03052FC019}" srcOrd="5" destOrd="0" presId="urn:microsoft.com/office/officeart/2008/layout/VerticalCurvedList"/>
    <dgm:cxn modelId="{77E7D46D-4204-457F-96B5-933B8904AC6A}" type="presParOf" srcId="{2DDD4F96-61A2-4D0E-B1BF-C01E7D485E70}" destId="{367BDECA-5E6C-4C2E-97EA-7B88959B3901}" srcOrd="6" destOrd="0" presId="urn:microsoft.com/office/officeart/2008/layout/VerticalCurvedList"/>
    <dgm:cxn modelId="{1570F8C3-B738-44BD-963B-3BC9AE86E765}" type="presParOf" srcId="{367BDECA-5E6C-4C2E-97EA-7B88959B3901}" destId="{693C78C2-5A5D-458F-BFEE-4B0895842A50}" srcOrd="0" destOrd="0" presId="urn:microsoft.com/office/officeart/2008/layout/VerticalCurvedList"/>
    <dgm:cxn modelId="{6E3A324D-370A-4ED0-8932-54767EEE6137}" type="presParOf" srcId="{2DDD4F96-61A2-4D0E-B1BF-C01E7D485E70}" destId="{CFE68944-6FFE-4B11-8C8E-0393F26AC8C6}" srcOrd="7" destOrd="0" presId="urn:microsoft.com/office/officeart/2008/layout/VerticalCurvedList"/>
    <dgm:cxn modelId="{B7D1B1F7-C3FA-4DF5-BE9B-3E48A5A9CD73}" type="presParOf" srcId="{2DDD4F96-61A2-4D0E-B1BF-C01E7D485E70}" destId="{DDB1D116-4F89-4021-A9BC-7028143FF593}" srcOrd="8" destOrd="0" presId="urn:microsoft.com/office/officeart/2008/layout/VerticalCurvedList"/>
    <dgm:cxn modelId="{1D583EB9-B446-403F-8858-CA7AC1B13220}" type="presParOf" srcId="{DDB1D116-4F89-4021-A9BC-7028143FF593}" destId="{60B7E232-0296-4365-9414-90FB14482EB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78CB78-2E64-4BB0-BD43-6CEF722A748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118019A3-405E-4C97-B638-F9062DDA03CE}">
      <dgm:prSet phldrT="[Text]" custT="1"/>
      <dgm:spPr/>
      <dgm:t>
        <a:bodyPr/>
        <a:lstStyle/>
        <a:p>
          <a:r>
            <a:rPr lang="en-US" sz="3200" dirty="0"/>
            <a:t>Short-term Ensemble Models</a:t>
          </a:r>
        </a:p>
      </dgm:t>
    </dgm:pt>
    <dgm:pt modelId="{4E1763F4-9EFF-4B67-8BEA-9E2FF8EBDCD3}" type="parTrans" cxnId="{8980B31A-045B-45C0-8C93-0C851481B4B7}">
      <dgm:prSet/>
      <dgm:spPr/>
      <dgm:t>
        <a:bodyPr/>
        <a:lstStyle/>
        <a:p>
          <a:endParaRPr lang="en-US"/>
        </a:p>
      </dgm:t>
    </dgm:pt>
    <dgm:pt modelId="{8B13F987-A472-4EB0-8E7A-7756BAED7F80}" type="sibTrans" cxnId="{8980B31A-045B-45C0-8C93-0C851481B4B7}">
      <dgm:prSet/>
      <dgm:spPr/>
      <dgm:t>
        <a:bodyPr/>
        <a:lstStyle/>
        <a:p>
          <a:endParaRPr lang="en-US"/>
        </a:p>
      </dgm:t>
    </dgm:pt>
    <dgm:pt modelId="{112713C5-F879-48F0-9151-21AA0CDFAA95}">
      <dgm:prSet phldrT="[Text]" custT="1"/>
      <dgm:spPr/>
      <dgm:t>
        <a:bodyPr/>
        <a:lstStyle/>
        <a:p>
          <a:pPr>
            <a:buFont typeface="Arial" panose="020B0604020202020204" pitchFamily="34" charset="0"/>
            <a:buChar char="•"/>
          </a:pPr>
          <a:r>
            <a:rPr lang="en-US" sz="2400" dirty="0"/>
            <a:t>Correct bias </a:t>
          </a:r>
        </a:p>
      </dgm:t>
    </dgm:pt>
    <dgm:pt modelId="{0C314FBF-2C31-41EF-9D88-0068DB70AD05}" type="parTrans" cxnId="{0637F352-A120-4F24-9F5A-EA4D212507E6}">
      <dgm:prSet/>
      <dgm:spPr/>
      <dgm:t>
        <a:bodyPr/>
        <a:lstStyle/>
        <a:p>
          <a:endParaRPr lang="en-US"/>
        </a:p>
      </dgm:t>
    </dgm:pt>
    <dgm:pt modelId="{D1C089B7-317C-4DDB-A327-2B3ADEFE3966}" type="sibTrans" cxnId="{0637F352-A120-4F24-9F5A-EA4D212507E6}">
      <dgm:prSet/>
      <dgm:spPr/>
      <dgm:t>
        <a:bodyPr/>
        <a:lstStyle/>
        <a:p>
          <a:endParaRPr lang="en-US"/>
        </a:p>
      </dgm:t>
    </dgm:pt>
    <dgm:pt modelId="{A36D3519-D8EA-4CAE-863E-ADE892D20A4D}">
      <dgm:prSet phldrT="[Text]" custT="1"/>
      <dgm:spPr/>
      <dgm:t>
        <a:bodyPr/>
        <a:lstStyle/>
        <a:p>
          <a:pPr>
            <a:buFont typeface="Arial" panose="020B0604020202020204" pitchFamily="34" charset="0"/>
            <a:buChar char="•"/>
          </a:pPr>
          <a:r>
            <a:rPr lang="en-US" sz="2400" dirty="0"/>
            <a:t>Reduce largest error terms</a:t>
          </a:r>
        </a:p>
      </dgm:t>
    </dgm:pt>
    <dgm:pt modelId="{9B47AA02-1640-417D-AD8A-48507C825CA3}" type="parTrans" cxnId="{7CD73886-0E86-462A-AFE7-5BDDD05FAC3A}">
      <dgm:prSet/>
      <dgm:spPr/>
      <dgm:t>
        <a:bodyPr/>
        <a:lstStyle/>
        <a:p>
          <a:endParaRPr lang="en-US"/>
        </a:p>
      </dgm:t>
    </dgm:pt>
    <dgm:pt modelId="{4F3D5159-51A1-41BD-8F9A-CBB76C1D93C3}" type="sibTrans" cxnId="{7CD73886-0E86-462A-AFE7-5BDDD05FAC3A}">
      <dgm:prSet/>
      <dgm:spPr/>
      <dgm:t>
        <a:bodyPr/>
        <a:lstStyle/>
        <a:p>
          <a:endParaRPr lang="en-US"/>
        </a:p>
      </dgm:t>
    </dgm:pt>
    <dgm:pt modelId="{B2A90B30-0BB0-4B67-85BE-97C2E7EA2330}">
      <dgm:prSet phldrT="[Text]" custT="1"/>
      <dgm:spPr/>
      <dgm:t>
        <a:bodyPr/>
        <a:lstStyle/>
        <a:p>
          <a:r>
            <a:rPr lang="en-US" sz="3200" dirty="0"/>
            <a:t>Long-term Ensemble Models</a:t>
          </a:r>
        </a:p>
      </dgm:t>
    </dgm:pt>
    <dgm:pt modelId="{C3450BAC-DB43-4AB3-8C9F-8A2A4DDADE24}" type="parTrans" cxnId="{3446BBA3-DD02-4128-BB84-975C127DC419}">
      <dgm:prSet/>
      <dgm:spPr/>
      <dgm:t>
        <a:bodyPr/>
        <a:lstStyle/>
        <a:p>
          <a:endParaRPr lang="en-US"/>
        </a:p>
      </dgm:t>
    </dgm:pt>
    <dgm:pt modelId="{53B63430-752C-4F94-A166-89D1A220DC50}" type="sibTrans" cxnId="{3446BBA3-DD02-4128-BB84-975C127DC419}">
      <dgm:prSet/>
      <dgm:spPr/>
      <dgm:t>
        <a:bodyPr/>
        <a:lstStyle/>
        <a:p>
          <a:endParaRPr lang="en-US"/>
        </a:p>
      </dgm:t>
    </dgm:pt>
    <dgm:pt modelId="{0AE6213A-8375-47D1-9013-701F00E31B08}">
      <dgm:prSet phldrT="[Text]"/>
      <dgm:spPr/>
      <dgm:t>
        <a:bodyPr/>
        <a:lstStyle/>
        <a:p>
          <a:pPr>
            <a:buFont typeface="Arial" panose="020B0604020202020204" pitchFamily="34" charset="0"/>
            <a:buChar char="•"/>
          </a:pPr>
          <a:r>
            <a:rPr lang="en-US" dirty="0"/>
            <a:t>Provide results which do not exist </a:t>
          </a:r>
        </a:p>
      </dgm:t>
    </dgm:pt>
    <dgm:pt modelId="{3196FBF7-2CBD-4D00-ACFE-E98085555C4C}" type="parTrans" cxnId="{CB729588-D476-46D1-B6C9-025CBF723987}">
      <dgm:prSet/>
      <dgm:spPr/>
      <dgm:t>
        <a:bodyPr/>
        <a:lstStyle/>
        <a:p>
          <a:endParaRPr lang="en-US"/>
        </a:p>
      </dgm:t>
    </dgm:pt>
    <dgm:pt modelId="{76BD4228-C658-42D0-AF5B-806A8C4319ED}" type="sibTrans" cxnId="{CB729588-D476-46D1-B6C9-025CBF723987}">
      <dgm:prSet/>
      <dgm:spPr/>
      <dgm:t>
        <a:bodyPr/>
        <a:lstStyle/>
        <a:p>
          <a:endParaRPr lang="en-US"/>
        </a:p>
      </dgm:t>
    </dgm:pt>
    <dgm:pt modelId="{A1896C54-A79C-4CBD-90F9-BA11C430AA38}">
      <dgm:prSet custT="1"/>
      <dgm:spPr/>
      <dgm:t>
        <a:bodyPr/>
        <a:lstStyle/>
        <a:p>
          <a:pPr>
            <a:buFont typeface="Arial" panose="020B0604020202020204" pitchFamily="34" charset="0"/>
            <a:buChar char="•"/>
          </a:pPr>
          <a:r>
            <a:rPr lang="en-US" sz="2400" dirty="0"/>
            <a:t>Capture the actual moving trend</a:t>
          </a:r>
        </a:p>
      </dgm:t>
    </dgm:pt>
    <dgm:pt modelId="{280FA058-5A07-4D56-B988-DE605FC11AFA}" type="parTrans" cxnId="{F487067A-6597-4F10-B52B-486BB37BC855}">
      <dgm:prSet/>
      <dgm:spPr/>
      <dgm:t>
        <a:bodyPr/>
        <a:lstStyle/>
        <a:p>
          <a:endParaRPr lang="en-US"/>
        </a:p>
      </dgm:t>
    </dgm:pt>
    <dgm:pt modelId="{76369BE7-7F9E-4CDB-A83C-542FF091FEC4}" type="sibTrans" cxnId="{F487067A-6597-4F10-B52B-486BB37BC855}">
      <dgm:prSet/>
      <dgm:spPr/>
      <dgm:t>
        <a:bodyPr/>
        <a:lstStyle/>
        <a:p>
          <a:endParaRPr lang="en-US"/>
        </a:p>
      </dgm:t>
    </dgm:pt>
    <dgm:pt modelId="{2246A8D1-7ABB-4F2B-9110-F97B99F6CA04}">
      <dgm:prSet/>
      <dgm:spPr/>
      <dgm:t>
        <a:bodyPr/>
        <a:lstStyle/>
        <a:p>
          <a:pPr>
            <a:buFont typeface="Arial" panose="020B0604020202020204" pitchFamily="34" charset="0"/>
            <a:buChar char="•"/>
          </a:pPr>
          <a:r>
            <a:rPr lang="en-US"/>
            <a:t>Are built deep out-of-sample (2010-2015)</a:t>
          </a:r>
          <a:endParaRPr lang="en-US" dirty="0"/>
        </a:p>
      </dgm:t>
    </dgm:pt>
    <dgm:pt modelId="{2DB8E997-454A-4AF8-A0F8-8F6E41F856BE}" type="parTrans" cxnId="{7D9381E0-0254-4CB4-82C7-946721EFDFD1}">
      <dgm:prSet/>
      <dgm:spPr/>
      <dgm:t>
        <a:bodyPr/>
        <a:lstStyle/>
        <a:p>
          <a:endParaRPr lang="en-US"/>
        </a:p>
      </dgm:t>
    </dgm:pt>
    <dgm:pt modelId="{E02EF0B4-6B59-4CCC-8B20-4B3BA63AE23E}" type="sibTrans" cxnId="{7D9381E0-0254-4CB4-82C7-946721EFDFD1}">
      <dgm:prSet/>
      <dgm:spPr/>
      <dgm:t>
        <a:bodyPr/>
        <a:lstStyle/>
        <a:p>
          <a:endParaRPr lang="en-US"/>
        </a:p>
      </dgm:t>
    </dgm:pt>
    <dgm:pt modelId="{21F54427-DBD6-42B4-83E0-2E25069FB1F5}">
      <dgm:prSet/>
      <dgm:spPr/>
      <dgm:t>
        <a:bodyPr/>
        <a:lstStyle/>
        <a:p>
          <a:r>
            <a:rPr lang="en-US" dirty="0"/>
            <a:t>Will be used for other potential business usages </a:t>
          </a:r>
        </a:p>
      </dgm:t>
    </dgm:pt>
    <dgm:pt modelId="{2BFF7136-B115-4480-8354-54B1BF5C471C}" type="parTrans" cxnId="{CA5B1EE9-316C-41E0-A05F-A9D23C372D66}">
      <dgm:prSet/>
      <dgm:spPr/>
      <dgm:t>
        <a:bodyPr/>
        <a:lstStyle/>
        <a:p>
          <a:endParaRPr lang="en-US"/>
        </a:p>
      </dgm:t>
    </dgm:pt>
    <dgm:pt modelId="{54B17673-4E8F-436D-812A-BD5B608CDBB2}" type="sibTrans" cxnId="{CA5B1EE9-316C-41E0-A05F-A9D23C372D66}">
      <dgm:prSet/>
      <dgm:spPr/>
      <dgm:t>
        <a:bodyPr/>
        <a:lstStyle/>
        <a:p>
          <a:endParaRPr lang="en-US"/>
        </a:p>
      </dgm:t>
    </dgm:pt>
    <dgm:pt modelId="{74CC313C-F2A6-4842-A9BF-4E6319852AFC}" type="pres">
      <dgm:prSet presAssocID="{C378CB78-2E64-4BB0-BD43-6CEF722A7484}" presName="theList" presStyleCnt="0">
        <dgm:presLayoutVars>
          <dgm:dir/>
          <dgm:animLvl val="lvl"/>
          <dgm:resizeHandles val="exact"/>
        </dgm:presLayoutVars>
      </dgm:prSet>
      <dgm:spPr/>
    </dgm:pt>
    <dgm:pt modelId="{325E8341-9BAC-4C93-BBE0-91D5954F9757}" type="pres">
      <dgm:prSet presAssocID="{118019A3-405E-4C97-B638-F9062DDA03CE}" presName="compNode" presStyleCnt="0"/>
      <dgm:spPr/>
    </dgm:pt>
    <dgm:pt modelId="{A2C0DB9E-4D5F-434D-8EB7-0331C6CE024E}" type="pres">
      <dgm:prSet presAssocID="{118019A3-405E-4C97-B638-F9062DDA03CE}" presName="aNode" presStyleLbl="bgShp" presStyleIdx="0" presStyleCnt="2"/>
      <dgm:spPr/>
    </dgm:pt>
    <dgm:pt modelId="{DF40A6ED-E2CD-4E06-966C-AB9EB8C465F7}" type="pres">
      <dgm:prSet presAssocID="{118019A3-405E-4C97-B638-F9062DDA03CE}" presName="textNode" presStyleLbl="bgShp" presStyleIdx="0" presStyleCnt="2"/>
      <dgm:spPr/>
    </dgm:pt>
    <dgm:pt modelId="{5303CBA3-FF1F-4991-8A65-BAE7EEE6B0C2}" type="pres">
      <dgm:prSet presAssocID="{118019A3-405E-4C97-B638-F9062DDA03CE}" presName="compChildNode" presStyleCnt="0"/>
      <dgm:spPr/>
    </dgm:pt>
    <dgm:pt modelId="{86B3990A-5347-4E32-A8D1-68BC1FCDA96C}" type="pres">
      <dgm:prSet presAssocID="{118019A3-405E-4C97-B638-F9062DDA03CE}" presName="theInnerList" presStyleCnt="0"/>
      <dgm:spPr/>
    </dgm:pt>
    <dgm:pt modelId="{A06A4720-B2C8-49C9-83D2-99D474211B91}" type="pres">
      <dgm:prSet presAssocID="{112713C5-F879-48F0-9151-21AA0CDFAA95}" presName="childNode" presStyleLbl="node1" presStyleIdx="0" presStyleCnt="6">
        <dgm:presLayoutVars>
          <dgm:bulletEnabled val="1"/>
        </dgm:presLayoutVars>
      </dgm:prSet>
      <dgm:spPr/>
    </dgm:pt>
    <dgm:pt modelId="{4E0ACF6B-7ADD-4060-AFF0-3EBABDE1E957}" type="pres">
      <dgm:prSet presAssocID="{112713C5-F879-48F0-9151-21AA0CDFAA95}" presName="aSpace2" presStyleCnt="0"/>
      <dgm:spPr/>
    </dgm:pt>
    <dgm:pt modelId="{5FFFFB77-3873-488B-B19C-B9EB8012996C}" type="pres">
      <dgm:prSet presAssocID="{A36D3519-D8EA-4CAE-863E-ADE892D20A4D}" presName="childNode" presStyleLbl="node1" presStyleIdx="1" presStyleCnt="6">
        <dgm:presLayoutVars>
          <dgm:bulletEnabled val="1"/>
        </dgm:presLayoutVars>
      </dgm:prSet>
      <dgm:spPr/>
    </dgm:pt>
    <dgm:pt modelId="{2375F906-13DA-4CF6-875F-0BAB067882F3}" type="pres">
      <dgm:prSet presAssocID="{A36D3519-D8EA-4CAE-863E-ADE892D20A4D}" presName="aSpace2" presStyleCnt="0"/>
      <dgm:spPr/>
    </dgm:pt>
    <dgm:pt modelId="{C7A04274-C691-4D30-96B6-8BDE0914A31C}" type="pres">
      <dgm:prSet presAssocID="{A1896C54-A79C-4CBD-90F9-BA11C430AA38}" presName="childNode" presStyleLbl="node1" presStyleIdx="2" presStyleCnt="6">
        <dgm:presLayoutVars>
          <dgm:bulletEnabled val="1"/>
        </dgm:presLayoutVars>
      </dgm:prSet>
      <dgm:spPr/>
    </dgm:pt>
    <dgm:pt modelId="{2A0B41BB-8A35-4241-BB3C-6574A05E28ED}" type="pres">
      <dgm:prSet presAssocID="{118019A3-405E-4C97-B638-F9062DDA03CE}" presName="aSpace" presStyleCnt="0"/>
      <dgm:spPr/>
    </dgm:pt>
    <dgm:pt modelId="{9B4AFFA4-C035-4659-A242-BB04D744CDA1}" type="pres">
      <dgm:prSet presAssocID="{B2A90B30-0BB0-4B67-85BE-97C2E7EA2330}" presName="compNode" presStyleCnt="0"/>
      <dgm:spPr/>
    </dgm:pt>
    <dgm:pt modelId="{42584EA8-1BBE-4531-ACF3-BC0D96E5452F}" type="pres">
      <dgm:prSet presAssocID="{B2A90B30-0BB0-4B67-85BE-97C2E7EA2330}" presName="aNode" presStyleLbl="bgShp" presStyleIdx="1" presStyleCnt="2" custLinFactNeighborX="18655"/>
      <dgm:spPr/>
    </dgm:pt>
    <dgm:pt modelId="{DC57B40E-EFAD-4928-8DBC-AB25DDB95C18}" type="pres">
      <dgm:prSet presAssocID="{B2A90B30-0BB0-4B67-85BE-97C2E7EA2330}" presName="textNode" presStyleLbl="bgShp" presStyleIdx="1" presStyleCnt="2"/>
      <dgm:spPr/>
    </dgm:pt>
    <dgm:pt modelId="{8C7BF3A0-0C47-4C04-A0E2-37FD95BBCF24}" type="pres">
      <dgm:prSet presAssocID="{B2A90B30-0BB0-4B67-85BE-97C2E7EA2330}" presName="compChildNode" presStyleCnt="0"/>
      <dgm:spPr/>
    </dgm:pt>
    <dgm:pt modelId="{42FC12F1-5039-4896-ACB4-AD221D5FF77B}" type="pres">
      <dgm:prSet presAssocID="{B2A90B30-0BB0-4B67-85BE-97C2E7EA2330}" presName="theInnerList" presStyleCnt="0"/>
      <dgm:spPr/>
    </dgm:pt>
    <dgm:pt modelId="{00ABF152-1A6A-434D-BF8A-30AD894857C3}" type="pres">
      <dgm:prSet presAssocID="{0AE6213A-8375-47D1-9013-701F00E31B08}" presName="childNode" presStyleLbl="node1" presStyleIdx="3" presStyleCnt="6">
        <dgm:presLayoutVars>
          <dgm:bulletEnabled val="1"/>
        </dgm:presLayoutVars>
      </dgm:prSet>
      <dgm:spPr/>
    </dgm:pt>
    <dgm:pt modelId="{65804679-50FF-40B0-B0B5-1B98075B62BE}" type="pres">
      <dgm:prSet presAssocID="{0AE6213A-8375-47D1-9013-701F00E31B08}" presName="aSpace2" presStyleCnt="0"/>
      <dgm:spPr/>
    </dgm:pt>
    <dgm:pt modelId="{2042126B-7C88-43C9-BB17-F6E8DEB0B43E}" type="pres">
      <dgm:prSet presAssocID="{2246A8D1-7ABB-4F2B-9110-F97B99F6CA04}" presName="childNode" presStyleLbl="node1" presStyleIdx="4" presStyleCnt="6">
        <dgm:presLayoutVars>
          <dgm:bulletEnabled val="1"/>
        </dgm:presLayoutVars>
      </dgm:prSet>
      <dgm:spPr/>
    </dgm:pt>
    <dgm:pt modelId="{E557882F-9BD0-409A-801A-D020021FF716}" type="pres">
      <dgm:prSet presAssocID="{2246A8D1-7ABB-4F2B-9110-F97B99F6CA04}" presName="aSpace2" presStyleCnt="0"/>
      <dgm:spPr/>
    </dgm:pt>
    <dgm:pt modelId="{1E788AB5-0886-4722-9020-120042143D25}" type="pres">
      <dgm:prSet presAssocID="{21F54427-DBD6-42B4-83E0-2E25069FB1F5}" presName="childNode" presStyleLbl="node1" presStyleIdx="5" presStyleCnt="6">
        <dgm:presLayoutVars>
          <dgm:bulletEnabled val="1"/>
        </dgm:presLayoutVars>
      </dgm:prSet>
      <dgm:spPr/>
    </dgm:pt>
  </dgm:ptLst>
  <dgm:cxnLst>
    <dgm:cxn modelId="{8980B31A-045B-45C0-8C93-0C851481B4B7}" srcId="{C378CB78-2E64-4BB0-BD43-6CEF722A7484}" destId="{118019A3-405E-4C97-B638-F9062DDA03CE}" srcOrd="0" destOrd="0" parTransId="{4E1763F4-9EFF-4B67-8BEA-9E2FF8EBDCD3}" sibTransId="{8B13F987-A472-4EB0-8E7A-7756BAED7F80}"/>
    <dgm:cxn modelId="{E08C6F1C-4E6D-448A-8149-30AEAC2376C4}" type="presOf" srcId="{A36D3519-D8EA-4CAE-863E-ADE892D20A4D}" destId="{5FFFFB77-3873-488B-B19C-B9EB8012996C}" srcOrd="0" destOrd="0" presId="urn:microsoft.com/office/officeart/2005/8/layout/lProcess2"/>
    <dgm:cxn modelId="{B8B9CC38-4CD5-49B1-9577-697E720A6492}" type="presOf" srcId="{B2A90B30-0BB0-4B67-85BE-97C2E7EA2330}" destId="{42584EA8-1BBE-4531-ACF3-BC0D96E5452F}" srcOrd="0" destOrd="0" presId="urn:microsoft.com/office/officeart/2005/8/layout/lProcess2"/>
    <dgm:cxn modelId="{4B49734C-5BAA-4301-A8EA-A76BF2E6D301}" type="presOf" srcId="{118019A3-405E-4C97-B638-F9062DDA03CE}" destId="{DF40A6ED-E2CD-4E06-966C-AB9EB8C465F7}" srcOrd="1" destOrd="0" presId="urn:microsoft.com/office/officeart/2005/8/layout/lProcess2"/>
    <dgm:cxn modelId="{0637F352-A120-4F24-9F5A-EA4D212507E6}" srcId="{118019A3-405E-4C97-B638-F9062DDA03CE}" destId="{112713C5-F879-48F0-9151-21AA0CDFAA95}" srcOrd="0" destOrd="0" parTransId="{0C314FBF-2C31-41EF-9D88-0068DB70AD05}" sibTransId="{D1C089B7-317C-4DDB-A327-2B3ADEFE3966}"/>
    <dgm:cxn modelId="{D3918A75-14F0-43DD-ABF5-5D11AB28F80F}" type="presOf" srcId="{C378CB78-2E64-4BB0-BD43-6CEF722A7484}" destId="{74CC313C-F2A6-4842-A9BF-4E6319852AFC}" srcOrd="0" destOrd="0" presId="urn:microsoft.com/office/officeart/2005/8/layout/lProcess2"/>
    <dgm:cxn modelId="{5D94C579-274B-48F1-82BC-316117ABE841}" type="presOf" srcId="{2246A8D1-7ABB-4F2B-9110-F97B99F6CA04}" destId="{2042126B-7C88-43C9-BB17-F6E8DEB0B43E}" srcOrd="0" destOrd="0" presId="urn:microsoft.com/office/officeart/2005/8/layout/lProcess2"/>
    <dgm:cxn modelId="{F487067A-6597-4F10-B52B-486BB37BC855}" srcId="{118019A3-405E-4C97-B638-F9062DDA03CE}" destId="{A1896C54-A79C-4CBD-90F9-BA11C430AA38}" srcOrd="2" destOrd="0" parTransId="{280FA058-5A07-4D56-B988-DE605FC11AFA}" sibTransId="{76369BE7-7F9E-4CDB-A83C-542FF091FEC4}"/>
    <dgm:cxn modelId="{7CD73886-0E86-462A-AFE7-5BDDD05FAC3A}" srcId="{118019A3-405E-4C97-B638-F9062DDA03CE}" destId="{A36D3519-D8EA-4CAE-863E-ADE892D20A4D}" srcOrd="1" destOrd="0" parTransId="{9B47AA02-1640-417D-AD8A-48507C825CA3}" sibTransId="{4F3D5159-51A1-41BD-8F9A-CBB76C1D93C3}"/>
    <dgm:cxn modelId="{CB729588-D476-46D1-B6C9-025CBF723987}" srcId="{B2A90B30-0BB0-4B67-85BE-97C2E7EA2330}" destId="{0AE6213A-8375-47D1-9013-701F00E31B08}" srcOrd="0" destOrd="0" parTransId="{3196FBF7-2CBD-4D00-ACFE-E98085555C4C}" sibTransId="{76BD4228-C658-42D0-AF5B-806A8C4319ED}"/>
    <dgm:cxn modelId="{5477958F-76B5-409F-B9A1-FC8FE23175A5}" type="presOf" srcId="{118019A3-405E-4C97-B638-F9062DDA03CE}" destId="{A2C0DB9E-4D5F-434D-8EB7-0331C6CE024E}" srcOrd="0" destOrd="0" presId="urn:microsoft.com/office/officeart/2005/8/layout/lProcess2"/>
    <dgm:cxn modelId="{3446BBA3-DD02-4128-BB84-975C127DC419}" srcId="{C378CB78-2E64-4BB0-BD43-6CEF722A7484}" destId="{B2A90B30-0BB0-4B67-85BE-97C2E7EA2330}" srcOrd="1" destOrd="0" parTransId="{C3450BAC-DB43-4AB3-8C9F-8A2A4DDADE24}" sibTransId="{53B63430-752C-4F94-A166-89D1A220DC50}"/>
    <dgm:cxn modelId="{115586B6-A9E7-4AC8-8D71-ABF4CE62596A}" type="presOf" srcId="{B2A90B30-0BB0-4B67-85BE-97C2E7EA2330}" destId="{DC57B40E-EFAD-4928-8DBC-AB25DDB95C18}" srcOrd="1" destOrd="0" presId="urn:microsoft.com/office/officeart/2005/8/layout/lProcess2"/>
    <dgm:cxn modelId="{C5E358C4-91FF-42A4-AC36-5640FD0F933E}" type="presOf" srcId="{112713C5-F879-48F0-9151-21AA0CDFAA95}" destId="{A06A4720-B2C8-49C9-83D2-99D474211B91}" srcOrd="0" destOrd="0" presId="urn:microsoft.com/office/officeart/2005/8/layout/lProcess2"/>
    <dgm:cxn modelId="{C7701AD0-8667-4CDE-B66D-2F96E7ABFCB7}" type="presOf" srcId="{A1896C54-A79C-4CBD-90F9-BA11C430AA38}" destId="{C7A04274-C691-4D30-96B6-8BDE0914A31C}" srcOrd="0" destOrd="0" presId="urn:microsoft.com/office/officeart/2005/8/layout/lProcess2"/>
    <dgm:cxn modelId="{7D9381E0-0254-4CB4-82C7-946721EFDFD1}" srcId="{B2A90B30-0BB0-4B67-85BE-97C2E7EA2330}" destId="{2246A8D1-7ABB-4F2B-9110-F97B99F6CA04}" srcOrd="1" destOrd="0" parTransId="{2DB8E997-454A-4AF8-A0F8-8F6E41F856BE}" sibTransId="{E02EF0B4-6B59-4CCC-8B20-4B3BA63AE23E}"/>
    <dgm:cxn modelId="{CA5B1EE9-316C-41E0-A05F-A9D23C372D66}" srcId="{B2A90B30-0BB0-4B67-85BE-97C2E7EA2330}" destId="{21F54427-DBD6-42B4-83E0-2E25069FB1F5}" srcOrd="2" destOrd="0" parTransId="{2BFF7136-B115-4480-8354-54B1BF5C471C}" sibTransId="{54B17673-4E8F-436D-812A-BD5B608CDBB2}"/>
    <dgm:cxn modelId="{7A2706EE-8D28-4D5A-904C-7FC2B4C93AF7}" type="presOf" srcId="{0AE6213A-8375-47D1-9013-701F00E31B08}" destId="{00ABF152-1A6A-434D-BF8A-30AD894857C3}" srcOrd="0" destOrd="0" presId="urn:microsoft.com/office/officeart/2005/8/layout/lProcess2"/>
    <dgm:cxn modelId="{7C9950F1-946B-462A-8E6A-392CCA62FBFB}" type="presOf" srcId="{21F54427-DBD6-42B4-83E0-2E25069FB1F5}" destId="{1E788AB5-0886-4722-9020-120042143D25}" srcOrd="0" destOrd="0" presId="urn:microsoft.com/office/officeart/2005/8/layout/lProcess2"/>
    <dgm:cxn modelId="{D5956FD5-54A7-41F8-AAD5-42F566306799}" type="presParOf" srcId="{74CC313C-F2A6-4842-A9BF-4E6319852AFC}" destId="{325E8341-9BAC-4C93-BBE0-91D5954F9757}" srcOrd="0" destOrd="0" presId="urn:microsoft.com/office/officeart/2005/8/layout/lProcess2"/>
    <dgm:cxn modelId="{6811E224-B647-40C0-ADF8-728BC38E37BC}" type="presParOf" srcId="{325E8341-9BAC-4C93-BBE0-91D5954F9757}" destId="{A2C0DB9E-4D5F-434D-8EB7-0331C6CE024E}" srcOrd="0" destOrd="0" presId="urn:microsoft.com/office/officeart/2005/8/layout/lProcess2"/>
    <dgm:cxn modelId="{8EEA4DC9-1148-4D4F-ADB4-B7FAF2592BDB}" type="presParOf" srcId="{325E8341-9BAC-4C93-BBE0-91D5954F9757}" destId="{DF40A6ED-E2CD-4E06-966C-AB9EB8C465F7}" srcOrd="1" destOrd="0" presId="urn:microsoft.com/office/officeart/2005/8/layout/lProcess2"/>
    <dgm:cxn modelId="{34E35230-CDDA-4B29-932C-6FFDE40B0F41}" type="presParOf" srcId="{325E8341-9BAC-4C93-BBE0-91D5954F9757}" destId="{5303CBA3-FF1F-4991-8A65-BAE7EEE6B0C2}" srcOrd="2" destOrd="0" presId="urn:microsoft.com/office/officeart/2005/8/layout/lProcess2"/>
    <dgm:cxn modelId="{B9FC8F79-7579-4647-BF8F-95C561BCE496}" type="presParOf" srcId="{5303CBA3-FF1F-4991-8A65-BAE7EEE6B0C2}" destId="{86B3990A-5347-4E32-A8D1-68BC1FCDA96C}" srcOrd="0" destOrd="0" presId="urn:microsoft.com/office/officeart/2005/8/layout/lProcess2"/>
    <dgm:cxn modelId="{CC50E1D4-E864-4D91-BAC3-C9D1DA1DC0B0}" type="presParOf" srcId="{86B3990A-5347-4E32-A8D1-68BC1FCDA96C}" destId="{A06A4720-B2C8-49C9-83D2-99D474211B91}" srcOrd="0" destOrd="0" presId="urn:microsoft.com/office/officeart/2005/8/layout/lProcess2"/>
    <dgm:cxn modelId="{37E2B38C-42D8-4E73-9583-94FD0B395F0C}" type="presParOf" srcId="{86B3990A-5347-4E32-A8D1-68BC1FCDA96C}" destId="{4E0ACF6B-7ADD-4060-AFF0-3EBABDE1E957}" srcOrd="1" destOrd="0" presId="urn:microsoft.com/office/officeart/2005/8/layout/lProcess2"/>
    <dgm:cxn modelId="{FD4C5FC0-8C2F-4916-A0D3-C8E4AD34B7D2}" type="presParOf" srcId="{86B3990A-5347-4E32-A8D1-68BC1FCDA96C}" destId="{5FFFFB77-3873-488B-B19C-B9EB8012996C}" srcOrd="2" destOrd="0" presId="urn:microsoft.com/office/officeart/2005/8/layout/lProcess2"/>
    <dgm:cxn modelId="{361BD075-6102-4D8E-835B-CF39942B058A}" type="presParOf" srcId="{86B3990A-5347-4E32-A8D1-68BC1FCDA96C}" destId="{2375F906-13DA-4CF6-875F-0BAB067882F3}" srcOrd="3" destOrd="0" presId="urn:microsoft.com/office/officeart/2005/8/layout/lProcess2"/>
    <dgm:cxn modelId="{99291B82-F1FC-4784-AC77-7854F25BF859}" type="presParOf" srcId="{86B3990A-5347-4E32-A8D1-68BC1FCDA96C}" destId="{C7A04274-C691-4D30-96B6-8BDE0914A31C}" srcOrd="4" destOrd="0" presId="urn:microsoft.com/office/officeart/2005/8/layout/lProcess2"/>
    <dgm:cxn modelId="{E14BD790-2A10-468C-B42B-85CF455FF877}" type="presParOf" srcId="{74CC313C-F2A6-4842-A9BF-4E6319852AFC}" destId="{2A0B41BB-8A35-4241-BB3C-6574A05E28ED}" srcOrd="1" destOrd="0" presId="urn:microsoft.com/office/officeart/2005/8/layout/lProcess2"/>
    <dgm:cxn modelId="{B304545C-5245-4141-938D-B7190C749691}" type="presParOf" srcId="{74CC313C-F2A6-4842-A9BF-4E6319852AFC}" destId="{9B4AFFA4-C035-4659-A242-BB04D744CDA1}" srcOrd="2" destOrd="0" presId="urn:microsoft.com/office/officeart/2005/8/layout/lProcess2"/>
    <dgm:cxn modelId="{CC6B3024-ECE3-44C5-89CC-68809B60DFC2}" type="presParOf" srcId="{9B4AFFA4-C035-4659-A242-BB04D744CDA1}" destId="{42584EA8-1BBE-4531-ACF3-BC0D96E5452F}" srcOrd="0" destOrd="0" presId="urn:microsoft.com/office/officeart/2005/8/layout/lProcess2"/>
    <dgm:cxn modelId="{807DECBE-5305-4A5F-B778-B22FCBC709A4}" type="presParOf" srcId="{9B4AFFA4-C035-4659-A242-BB04D744CDA1}" destId="{DC57B40E-EFAD-4928-8DBC-AB25DDB95C18}" srcOrd="1" destOrd="0" presId="urn:microsoft.com/office/officeart/2005/8/layout/lProcess2"/>
    <dgm:cxn modelId="{CD89D6E3-0CF1-4AFA-92D4-6F957DA907EE}" type="presParOf" srcId="{9B4AFFA4-C035-4659-A242-BB04D744CDA1}" destId="{8C7BF3A0-0C47-4C04-A0E2-37FD95BBCF24}" srcOrd="2" destOrd="0" presId="urn:microsoft.com/office/officeart/2005/8/layout/lProcess2"/>
    <dgm:cxn modelId="{337EF724-2AB0-4E13-9FE5-FD43FE982806}" type="presParOf" srcId="{8C7BF3A0-0C47-4C04-A0E2-37FD95BBCF24}" destId="{42FC12F1-5039-4896-ACB4-AD221D5FF77B}" srcOrd="0" destOrd="0" presId="urn:microsoft.com/office/officeart/2005/8/layout/lProcess2"/>
    <dgm:cxn modelId="{32C5CE2E-E91A-409F-B318-4A56C5D159CC}" type="presParOf" srcId="{42FC12F1-5039-4896-ACB4-AD221D5FF77B}" destId="{00ABF152-1A6A-434D-BF8A-30AD894857C3}" srcOrd="0" destOrd="0" presId="urn:microsoft.com/office/officeart/2005/8/layout/lProcess2"/>
    <dgm:cxn modelId="{B8AA3263-1D37-43B3-BE88-52AAD916A8C2}" type="presParOf" srcId="{42FC12F1-5039-4896-ACB4-AD221D5FF77B}" destId="{65804679-50FF-40B0-B0B5-1B98075B62BE}" srcOrd="1" destOrd="0" presId="urn:microsoft.com/office/officeart/2005/8/layout/lProcess2"/>
    <dgm:cxn modelId="{8E071E5C-BA7D-427E-956E-9CE8A47B2097}" type="presParOf" srcId="{42FC12F1-5039-4896-ACB4-AD221D5FF77B}" destId="{2042126B-7C88-43C9-BB17-F6E8DEB0B43E}" srcOrd="2" destOrd="0" presId="urn:microsoft.com/office/officeart/2005/8/layout/lProcess2"/>
    <dgm:cxn modelId="{005D78B9-31DC-47F1-A946-BD11E98F6983}" type="presParOf" srcId="{42FC12F1-5039-4896-ACB4-AD221D5FF77B}" destId="{E557882F-9BD0-409A-801A-D020021FF716}" srcOrd="3" destOrd="0" presId="urn:microsoft.com/office/officeart/2005/8/layout/lProcess2"/>
    <dgm:cxn modelId="{8E8B7CBA-4144-4374-A37C-06A717212C22}" type="presParOf" srcId="{42FC12F1-5039-4896-ACB4-AD221D5FF77B}" destId="{1E788AB5-0886-4722-9020-120042143D2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B5AAB-4B5F-4A10-B03A-1452BA5A50EA}">
      <dsp:nvSpPr>
        <dsp:cNvPr id="0" name=""/>
        <dsp:cNvSpPr/>
      </dsp:nvSpPr>
      <dsp:spPr>
        <a:xfrm>
          <a:off x="0" y="4514857"/>
          <a:ext cx="1106487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BC5804-7BAA-43F1-B7BA-8D1FFA3008C8}">
      <dsp:nvSpPr>
        <dsp:cNvPr id="0" name=""/>
        <dsp:cNvSpPr/>
      </dsp:nvSpPr>
      <dsp:spPr>
        <a:xfrm>
          <a:off x="0" y="3603843"/>
          <a:ext cx="1106487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EFB4EF-D958-49F6-B3BD-00E830E9A9BA}">
      <dsp:nvSpPr>
        <dsp:cNvPr id="0" name=""/>
        <dsp:cNvSpPr/>
      </dsp:nvSpPr>
      <dsp:spPr>
        <a:xfrm>
          <a:off x="0" y="2692828"/>
          <a:ext cx="1106487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C9B372-0440-4483-B8E3-515384E675C6}">
      <dsp:nvSpPr>
        <dsp:cNvPr id="0" name=""/>
        <dsp:cNvSpPr/>
      </dsp:nvSpPr>
      <dsp:spPr>
        <a:xfrm>
          <a:off x="0" y="1781814"/>
          <a:ext cx="1106487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A387A1-AF3E-45B3-B0E9-31EBFCF09C0B}">
      <dsp:nvSpPr>
        <dsp:cNvPr id="0" name=""/>
        <dsp:cNvSpPr/>
      </dsp:nvSpPr>
      <dsp:spPr>
        <a:xfrm>
          <a:off x="0" y="870799"/>
          <a:ext cx="1106487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5BEE2-F4A4-4B0B-8264-EBB7BE8354EA}">
      <dsp:nvSpPr>
        <dsp:cNvPr id="0" name=""/>
        <dsp:cNvSpPr/>
      </dsp:nvSpPr>
      <dsp:spPr>
        <a:xfrm>
          <a:off x="2876867" y="3167"/>
          <a:ext cx="8188007" cy="86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ERM uses Profile Forecast for their 90-day outlook which tracks potential limits breaches</a:t>
          </a:r>
        </a:p>
      </dsp:txBody>
      <dsp:txXfrm>
        <a:off x="2876867" y="3167"/>
        <a:ext cx="8188007" cy="867632"/>
      </dsp:txXfrm>
    </dsp:sp>
    <dsp:sp modelId="{B5085352-424A-43D7-80BF-27905366E69F}">
      <dsp:nvSpPr>
        <dsp:cNvPr id="0" name=""/>
        <dsp:cNvSpPr/>
      </dsp:nvSpPr>
      <dsp:spPr>
        <a:xfrm>
          <a:off x="0" y="107430"/>
          <a:ext cx="2876867" cy="659105"/>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Risk Control</a:t>
          </a:r>
        </a:p>
      </dsp:txBody>
      <dsp:txXfrm>
        <a:off x="32181" y="139611"/>
        <a:ext cx="2812505" cy="626924"/>
      </dsp:txXfrm>
    </dsp:sp>
    <dsp:sp modelId="{28FE6A1E-AB85-427E-B4B5-7FBB8B1DE5ED}">
      <dsp:nvSpPr>
        <dsp:cNvPr id="0" name=""/>
        <dsp:cNvSpPr/>
      </dsp:nvSpPr>
      <dsp:spPr>
        <a:xfrm>
          <a:off x="2900571" y="914181"/>
          <a:ext cx="8140598" cy="86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ESR uses Profile Forecast as a way to understand the implications of policy changes</a:t>
          </a:r>
        </a:p>
      </dsp:txBody>
      <dsp:txXfrm>
        <a:off x="2900571" y="914181"/>
        <a:ext cx="8140598" cy="867632"/>
      </dsp:txXfrm>
    </dsp:sp>
    <dsp:sp modelId="{AED59E0A-2BE2-4B8A-A098-644DD01E6030}">
      <dsp:nvSpPr>
        <dsp:cNvPr id="0" name=""/>
        <dsp:cNvSpPr/>
      </dsp:nvSpPr>
      <dsp:spPr>
        <a:xfrm>
          <a:off x="0" y="1007803"/>
          <a:ext cx="2876867" cy="68038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Indicator of Policy Change</a:t>
          </a:r>
        </a:p>
      </dsp:txBody>
      <dsp:txXfrm>
        <a:off x="33220" y="1041023"/>
        <a:ext cx="2810427" cy="647169"/>
      </dsp:txXfrm>
    </dsp:sp>
    <dsp:sp modelId="{F62A6C6C-268C-42CD-9CC5-4158735F408B}">
      <dsp:nvSpPr>
        <dsp:cNvPr id="0" name=""/>
        <dsp:cNvSpPr/>
      </dsp:nvSpPr>
      <dsp:spPr>
        <a:xfrm>
          <a:off x="2876867" y="1825196"/>
          <a:ext cx="8188007" cy="86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Profile Forecast will inform the future view of Housing Goals</a:t>
          </a:r>
        </a:p>
      </dsp:txBody>
      <dsp:txXfrm>
        <a:off x="2876867" y="1825196"/>
        <a:ext cx="8188007" cy="867632"/>
      </dsp:txXfrm>
    </dsp:sp>
    <dsp:sp modelId="{B4704D9D-B8E9-4AE0-99CE-A289B322ED08}">
      <dsp:nvSpPr>
        <dsp:cNvPr id="0" name=""/>
        <dsp:cNvSpPr/>
      </dsp:nvSpPr>
      <dsp:spPr>
        <a:xfrm>
          <a:off x="0" y="1922687"/>
          <a:ext cx="2876867" cy="67264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Housing Goals</a:t>
          </a:r>
        </a:p>
      </dsp:txBody>
      <dsp:txXfrm>
        <a:off x="32842" y="1955529"/>
        <a:ext cx="2811183" cy="639807"/>
      </dsp:txXfrm>
    </dsp:sp>
    <dsp:sp modelId="{047C61B3-1B50-492B-B277-E73418A3F171}">
      <dsp:nvSpPr>
        <dsp:cNvPr id="0" name=""/>
        <dsp:cNvSpPr/>
      </dsp:nvSpPr>
      <dsp:spPr>
        <a:xfrm>
          <a:off x="2876867" y="2736210"/>
          <a:ext cx="8188007" cy="86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Profile Forecast could capture the moving trend of loans characteristics from lender/servicer perspective. We could provide guideline to prevent some borrowers’ risky behaviors.</a:t>
          </a:r>
        </a:p>
      </dsp:txBody>
      <dsp:txXfrm>
        <a:off x="2876867" y="2736210"/>
        <a:ext cx="8188007" cy="867632"/>
      </dsp:txXfrm>
    </dsp:sp>
    <dsp:sp modelId="{320F5F73-ED18-4BD0-8438-B365F2F9CD75}">
      <dsp:nvSpPr>
        <dsp:cNvPr id="0" name=""/>
        <dsp:cNvSpPr/>
      </dsp:nvSpPr>
      <dsp:spPr>
        <a:xfrm>
          <a:off x="0" y="2852087"/>
          <a:ext cx="2876867" cy="63587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Lender Service</a:t>
          </a:r>
        </a:p>
      </dsp:txBody>
      <dsp:txXfrm>
        <a:off x="31047" y="2883134"/>
        <a:ext cx="2814773" cy="604832"/>
      </dsp:txXfrm>
    </dsp:sp>
    <dsp:sp modelId="{F0BE6A5E-B6EA-4B3F-99E4-9B2F7A0C9832}">
      <dsp:nvSpPr>
        <dsp:cNvPr id="0" name=""/>
        <dsp:cNvSpPr/>
      </dsp:nvSpPr>
      <dsp:spPr>
        <a:xfrm>
          <a:off x="2876867" y="3647225"/>
          <a:ext cx="8188007" cy="86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Profile Forecast will help prepare upcoming CRT deals through both sizing and pricing procedures.</a:t>
          </a:r>
        </a:p>
      </dsp:txBody>
      <dsp:txXfrm>
        <a:off x="2876867" y="3647225"/>
        <a:ext cx="8188007" cy="867632"/>
      </dsp:txXfrm>
    </dsp:sp>
    <dsp:sp modelId="{5C10CD64-13B9-419D-BC87-D42733916972}">
      <dsp:nvSpPr>
        <dsp:cNvPr id="0" name=""/>
        <dsp:cNvSpPr/>
      </dsp:nvSpPr>
      <dsp:spPr>
        <a:xfrm>
          <a:off x="0" y="3729906"/>
          <a:ext cx="2876867" cy="70227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Credit Risk Transfer</a:t>
          </a:r>
        </a:p>
      </dsp:txBody>
      <dsp:txXfrm>
        <a:off x="34288" y="3764194"/>
        <a:ext cx="2808291" cy="66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4289B-9738-4137-B056-CF836EEBC91E}">
      <dsp:nvSpPr>
        <dsp:cNvPr id="0" name=""/>
        <dsp:cNvSpPr/>
      </dsp:nvSpPr>
      <dsp:spPr>
        <a:xfrm>
          <a:off x="867767" y="1285"/>
          <a:ext cx="3044031" cy="1826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Weighted Average Loan Attributes</a:t>
          </a:r>
        </a:p>
      </dsp:txBody>
      <dsp:txXfrm>
        <a:off x="867767" y="1285"/>
        <a:ext cx="3044031" cy="1826418"/>
      </dsp:txXfrm>
    </dsp:sp>
    <dsp:sp modelId="{36CC380E-AE5E-4A0B-AEB4-39FD762EDBD7}">
      <dsp:nvSpPr>
        <dsp:cNvPr id="0" name=""/>
        <dsp:cNvSpPr/>
      </dsp:nvSpPr>
      <dsp:spPr>
        <a:xfrm>
          <a:off x="4227616" y="1285"/>
          <a:ext cx="3044031" cy="1826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 of Target Population</a:t>
          </a:r>
        </a:p>
      </dsp:txBody>
      <dsp:txXfrm>
        <a:off x="4227616" y="1285"/>
        <a:ext cx="3044031" cy="1826418"/>
      </dsp:txXfrm>
    </dsp:sp>
    <dsp:sp modelId="{B2B3F58F-F821-4189-9792-3D3C3EE3863C}">
      <dsp:nvSpPr>
        <dsp:cNvPr id="0" name=""/>
        <dsp:cNvSpPr/>
      </dsp:nvSpPr>
      <dsp:spPr>
        <a:xfrm>
          <a:off x="867767" y="2132107"/>
          <a:ext cx="3044031" cy="1826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Model Calculated Fields</a:t>
          </a:r>
        </a:p>
      </dsp:txBody>
      <dsp:txXfrm>
        <a:off x="867767" y="2132107"/>
        <a:ext cx="3044031" cy="1826418"/>
      </dsp:txXfrm>
    </dsp:sp>
    <dsp:sp modelId="{6CB556E9-8D63-4943-AA10-E8A77F6F5A4C}">
      <dsp:nvSpPr>
        <dsp:cNvPr id="0" name=""/>
        <dsp:cNvSpPr/>
      </dsp:nvSpPr>
      <dsp:spPr>
        <a:xfrm>
          <a:off x="4216201" y="2132107"/>
          <a:ext cx="3044031" cy="18264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 of Scorable Housing Goals</a:t>
          </a:r>
        </a:p>
      </dsp:txBody>
      <dsp:txXfrm>
        <a:off x="4216201" y="2132107"/>
        <a:ext cx="3044031" cy="18264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6F50E-33DF-4601-B68B-00960AB4E2A6}">
      <dsp:nvSpPr>
        <dsp:cNvPr id="0" name=""/>
        <dsp:cNvSpPr/>
      </dsp:nvSpPr>
      <dsp:spPr>
        <a:xfrm>
          <a:off x="-4990586" y="-764648"/>
          <a:ext cx="5943533" cy="5943533"/>
        </a:xfrm>
        <a:prstGeom prst="blockArc">
          <a:avLst>
            <a:gd name="adj1" fmla="val 18900000"/>
            <a:gd name="adj2" fmla="val 2700000"/>
            <a:gd name="adj3" fmla="val 36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8B4ECD-6347-4A9A-93D2-4594BF40CE06}">
      <dsp:nvSpPr>
        <dsp:cNvPr id="0" name=""/>
        <dsp:cNvSpPr/>
      </dsp:nvSpPr>
      <dsp:spPr>
        <a:xfrm>
          <a:off x="471530" y="347950"/>
          <a:ext cx="5184165" cy="6790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5" tIns="50800" rIns="50800" bIns="50800" numCol="1" spcCol="1270" anchor="ctr" anchorCtr="0">
          <a:noAutofit/>
        </a:bodyPr>
        <a:lstStyle/>
        <a:p>
          <a:pPr marL="0" lvl="0" indent="0" algn="l" defTabSz="889000">
            <a:lnSpc>
              <a:spcPct val="90000"/>
            </a:lnSpc>
            <a:spcBef>
              <a:spcPct val="0"/>
            </a:spcBef>
            <a:spcAft>
              <a:spcPct val="35000"/>
            </a:spcAft>
            <a:buFont typeface="+mj-lt"/>
            <a:buNone/>
          </a:pPr>
          <a:r>
            <a:rPr lang="en-US" sz="2000" kern="1200" dirty="0"/>
            <a:t>Monthly pattern may be lost.</a:t>
          </a:r>
        </a:p>
      </dsp:txBody>
      <dsp:txXfrm>
        <a:off x="471530" y="347950"/>
        <a:ext cx="5184165" cy="679086"/>
      </dsp:txXfrm>
    </dsp:sp>
    <dsp:sp modelId="{6281C222-A578-499A-884A-D0CC5797745E}">
      <dsp:nvSpPr>
        <dsp:cNvPr id="0" name=""/>
        <dsp:cNvSpPr/>
      </dsp:nvSpPr>
      <dsp:spPr>
        <a:xfrm>
          <a:off x="74578" y="254480"/>
          <a:ext cx="848857" cy="8488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425E40-BBCE-4AC3-BCD5-BCBFEC2FEA84}">
      <dsp:nvSpPr>
        <dsp:cNvPr id="0" name=""/>
        <dsp:cNvSpPr/>
      </dsp:nvSpPr>
      <dsp:spPr>
        <a:xfrm>
          <a:off x="888342" y="1358172"/>
          <a:ext cx="4794830" cy="6790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5" tIns="50800" rIns="50800" bIns="50800" numCol="1" spcCol="1270" anchor="ctr" anchorCtr="0">
          <a:noAutofit/>
        </a:bodyPr>
        <a:lstStyle/>
        <a:p>
          <a:pPr marL="0" lvl="0" indent="0" algn="l" defTabSz="889000">
            <a:lnSpc>
              <a:spcPct val="90000"/>
            </a:lnSpc>
            <a:spcBef>
              <a:spcPct val="0"/>
            </a:spcBef>
            <a:spcAft>
              <a:spcPct val="35000"/>
            </a:spcAft>
            <a:buFont typeface="+mj-lt"/>
            <a:buNone/>
          </a:pPr>
          <a:r>
            <a:rPr lang="en-US" sz="2000" kern="1200" dirty="0"/>
            <a:t>The loan-level adjustment might not work for vintage DU Apps.</a:t>
          </a:r>
        </a:p>
      </dsp:txBody>
      <dsp:txXfrm>
        <a:off x="888342" y="1358172"/>
        <a:ext cx="4794830" cy="679086"/>
      </dsp:txXfrm>
    </dsp:sp>
    <dsp:sp modelId="{F0BA8E46-21F5-44B4-932A-A6E23CC40BCE}">
      <dsp:nvSpPr>
        <dsp:cNvPr id="0" name=""/>
        <dsp:cNvSpPr/>
      </dsp:nvSpPr>
      <dsp:spPr>
        <a:xfrm>
          <a:off x="463913" y="1273286"/>
          <a:ext cx="848857" cy="8488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CEBB70-9E1A-4EE3-BD57-3F03052FC019}">
      <dsp:nvSpPr>
        <dsp:cNvPr id="0" name=""/>
        <dsp:cNvSpPr/>
      </dsp:nvSpPr>
      <dsp:spPr>
        <a:xfrm>
          <a:off x="888342" y="2376977"/>
          <a:ext cx="4794830" cy="6790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The error is getting larger for longer duration.</a:t>
          </a:r>
          <a:endParaRPr lang="en-US" sz="2000" kern="1200" dirty="0"/>
        </a:p>
      </dsp:txBody>
      <dsp:txXfrm>
        <a:off x="888342" y="2376977"/>
        <a:ext cx="4794830" cy="679086"/>
      </dsp:txXfrm>
    </dsp:sp>
    <dsp:sp modelId="{693C78C2-5A5D-458F-BFEE-4B0895842A50}">
      <dsp:nvSpPr>
        <dsp:cNvPr id="0" name=""/>
        <dsp:cNvSpPr/>
      </dsp:nvSpPr>
      <dsp:spPr>
        <a:xfrm>
          <a:off x="463913" y="2292092"/>
          <a:ext cx="848857" cy="8488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E68944-6FFE-4B11-8C8E-0393F26AC8C6}">
      <dsp:nvSpPr>
        <dsp:cNvPr id="0" name=""/>
        <dsp:cNvSpPr/>
      </dsp:nvSpPr>
      <dsp:spPr>
        <a:xfrm>
          <a:off x="499006" y="3395783"/>
          <a:ext cx="5184165" cy="6790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5" tIns="50800" rIns="50800" bIns="50800" numCol="1" spcCol="1270" anchor="ctr" anchorCtr="0">
          <a:noAutofit/>
        </a:bodyPr>
        <a:lstStyle/>
        <a:p>
          <a:pPr marL="0" lvl="0" indent="0" algn="l" defTabSz="889000">
            <a:lnSpc>
              <a:spcPct val="90000"/>
            </a:lnSpc>
            <a:spcBef>
              <a:spcPct val="0"/>
            </a:spcBef>
            <a:spcAft>
              <a:spcPct val="35000"/>
            </a:spcAft>
            <a:buFont typeface="+mj-lt"/>
            <a:buNone/>
          </a:pPr>
          <a:r>
            <a:rPr lang="en-US" sz="2000" kern="1200" dirty="0"/>
            <a:t>High DTI &amp; Housing Goal Adjustments over adjust.</a:t>
          </a:r>
        </a:p>
      </dsp:txBody>
      <dsp:txXfrm>
        <a:off x="499006" y="3395783"/>
        <a:ext cx="5184165" cy="679086"/>
      </dsp:txXfrm>
    </dsp:sp>
    <dsp:sp modelId="{60B7E232-0296-4365-9414-90FB14482EB9}">
      <dsp:nvSpPr>
        <dsp:cNvPr id="0" name=""/>
        <dsp:cNvSpPr/>
      </dsp:nvSpPr>
      <dsp:spPr>
        <a:xfrm>
          <a:off x="74578" y="3310897"/>
          <a:ext cx="848857" cy="8488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0DB9E-4D5F-434D-8EB7-0331C6CE024E}">
      <dsp:nvSpPr>
        <dsp:cNvPr id="0" name=""/>
        <dsp:cNvSpPr/>
      </dsp:nvSpPr>
      <dsp:spPr>
        <a:xfrm>
          <a:off x="4067" y="0"/>
          <a:ext cx="3913187" cy="5164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Short-term Ensemble Models</a:t>
          </a:r>
        </a:p>
      </dsp:txBody>
      <dsp:txXfrm>
        <a:off x="4067" y="0"/>
        <a:ext cx="3913187" cy="1549245"/>
      </dsp:txXfrm>
    </dsp:sp>
    <dsp:sp modelId="{A06A4720-B2C8-49C9-83D2-99D474211B91}">
      <dsp:nvSpPr>
        <dsp:cNvPr id="0" name=""/>
        <dsp:cNvSpPr/>
      </dsp:nvSpPr>
      <dsp:spPr>
        <a:xfrm>
          <a:off x="395386" y="1549686"/>
          <a:ext cx="3130549" cy="1014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kern="1200" dirty="0"/>
            <a:t>Correct bias </a:t>
          </a:r>
        </a:p>
      </dsp:txBody>
      <dsp:txXfrm>
        <a:off x="425101" y="1579401"/>
        <a:ext cx="3071119" cy="955118"/>
      </dsp:txXfrm>
    </dsp:sp>
    <dsp:sp modelId="{5FFFFB77-3873-488B-B19C-B9EB8012996C}">
      <dsp:nvSpPr>
        <dsp:cNvPr id="0" name=""/>
        <dsp:cNvSpPr/>
      </dsp:nvSpPr>
      <dsp:spPr>
        <a:xfrm>
          <a:off x="395386" y="2720319"/>
          <a:ext cx="3130549" cy="1014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kern="1200" dirty="0"/>
            <a:t>Reduce largest error terms</a:t>
          </a:r>
        </a:p>
      </dsp:txBody>
      <dsp:txXfrm>
        <a:off x="425101" y="2750034"/>
        <a:ext cx="3071119" cy="955118"/>
      </dsp:txXfrm>
    </dsp:sp>
    <dsp:sp modelId="{C7A04274-C691-4D30-96B6-8BDE0914A31C}">
      <dsp:nvSpPr>
        <dsp:cNvPr id="0" name=""/>
        <dsp:cNvSpPr/>
      </dsp:nvSpPr>
      <dsp:spPr>
        <a:xfrm>
          <a:off x="395386" y="3890953"/>
          <a:ext cx="3130549" cy="1014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kern="1200" dirty="0"/>
            <a:t>Capture the actual moving trend</a:t>
          </a:r>
        </a:p>
      </dsp:txBody>
      <dsp:txXfrm>
        <a:off x="425101" y="3920668"/>
        <a:ext cx="3071119" cy="955118"/>
      </dsp:txXfrm>
    </dsp:sp>
    <dsp:sp modelId="{42584EA8-1BBE-4531-ACF3-BC0D96E5452F}">
      <dsp:nvSpPr>
        <dsp:cNvPr id="0" name=""/>
        <dsp:cNvSpPr/>
      </dsp:nvSpPr>
      <dsp:spPr>
        <a:xfrm>
          <a:off x="4214812" y="0"/>
          <a:ext cx="3913187" cy="5164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Long-term Ensemble Models</a:t>
          </a:r>
        </a:p>
      </dsp:txBody>
      <dsp:txXfrm>
        <a:off x="4214812" y="0"/>
        <a:ext cx="3913187" cy="1549245"/>
      </dsp:txXfrm>
    </dsp:sp>
    <dsp:sp modelId="{00ABF152-1A6A-434D-BF8A-30AD894857C3}">
      <dsp:nvSpPr>
        <dsp:cNvPr id="0" name=""/>
        <dsp:cNvSpPr/>
      </dsp:nvSpPr>
      <dsp:spPr>
        <a:xfrm>
          <a:off x="4602063" y="1549686"/>
          <a:ext cx="3130549" cy="1014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Provide results which do not exist </a:t>
          </a:r>
        </a:p>
      </dsp:txBody>
      <dsp:txXfrm>
        <a:off x="4631778" y="1579401"/>
        <a:ext cx="3071119" cy="955118"/>
      </dsp:txXfrm>
    </dsp:sp>
    <dsp:sp modelId="{2042126B-7C88-43C9-BB17-F6E8DEB0B43E}">
      <dsp:nvSpPr>
        <dsp:cNvPr id="0" name=""/>
        <dsp:cNvSpPr/>
      </dsp:nvSpPr>
      <dsp:spPr>
        <a:xfrm>
          <a:off x="4602063" y="2720319"/>
          <a:ext cx="3130549" cy="1014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a:t>Are built deep out-of-sample (2010-2015)</a:t>
          </a:r>
          <a:endParaRPr lang="en-US" sz="2100" kern="1200" dirty="0"/>
        </a:p>
      </dsp:txBody>
      <dsp:txXfrm>
        <a:off x="4631778" y="2750034"/>
        <a:ext cx="3071119" cy="955118"/>
      </dsp:txXfrm>
    </dsp:sp>
    <dsp:sp modelId="{1E788AB5-0886-4722-9020-120042143D25}">
      <dsp:nvSpPr>
        <dsp:cNvPr id="0" name=""/>
        <dsp:cNvSpPr/>
      </dsp:nvSpPr>
      <dsp:spPr>
        <a:xfrm>
          <a:off x="4602063" y="3890953"/>
          <a:ext cx="3130549" cy="1014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Will be used for other potential business usages </a:t>
          </a:r>
        </a:p>
      </dsp:txBody>
      <dsp:txXfrm>
        <a:off x="4631778" y="3920668"/>
        <a:ext cx="3071119" cy="955118"/>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9900"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5413" y="0"/>
            <a:ext cx="3009900" cy="461963"/>
          </a:xfrm>
          <a:prstGeom prst="rect">
            <a:avLst/>
          </a:prstGeom>
        </p:spPr>
        <p:txBody>
          <a:bodyPr vert="horz" lIns="91440" tIns="45720" rIns="91440" bIns="45720" rtlCol="0"/>
          <a:lstStyle>
            <a:lvl1pPr algn="r">
              <a:defRPr sz="1200"/>
            </a:lvl1pPr>
          </a:lstStyle>
          <a:p>
            <a:fld id="{016A3EFD-E54E-41FB-8C6D-B3F216D8236A}" type="datetimeFigureOut">
              <a:rPr lang="en-US" smtClean="0"/>
              <a:t>5/20/2019</a:t>
            </a:fld>
            <a:endParaRPr lang="en-US"/>
          </a:p>
        </p:txBody>
      </p:sp>
      <p:sp>
        <p:nvSpPr>
          <p:cNvPr id="4" name="Footer Placeholder 3"/>
          <p:cNvSpPr>
            <a:spLocks noGrp="1"/>
          </p:cNvSpPr>
          <p:nvPr>
            <p:ph type="ftr" sz="quarter" idx="2"/>
          </p:nvPr>
        </p:nvSpPr>
        <p:spPr>
          <a:xfrm>
            <a:off x="0" y="8758238"/>
            <a:ext cx="3009900"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5413" y="8758238"/>
            <a:ext cx="3009900" cy="461962"/>
          </a:xfrm>
          <a:prstGeom prst="rect">
            <a:avLst/>
          </a:prstGeom>
        </p:spPr>
        <p:txBody>
          <a:bodyPr vert="horz" lIns="91440" tIns="45720" rIns="91440" bIns="45720" rtlCol="0" anchor="b"/>
          <a:lstStyle>
            <a:lvl1pPr algn="r">
              <a:defRPr sz="1200"/>
            </a:lvl1pPr>
          </a:lstStyle>
          <a:p>
            <a:fld id="{4C08AC28-B15D-4EC8-8A3A-DB321173E31D}" type="slidenum">
              <a:rPr lang="en-US" smtClean="0"/>
              <a:t>‹#›</a:t>
            </a:fld>
            <a:endParaRPr lang="en-US"/>
          </a:p>
        </p:txBody>
      </p:sp>
    </p:spTree>
    <p:extLst>
      <p:ext uri="{BB962C8B-B14F-4D97-AF65-F5344CB8AC3E}">
        <p14:creationId xmlns:p14="http://schemas.microsoft.com/office/powerpoint/2010/main" val="27644980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0323" cy="462611"/>
          </a:xfrm>
          <a:prstGeom prst="rect">
            <a:avLst/>
          </a:prstGeom>
        </p:spPr>
        <p:txBody>
          <a:bodyPr vert="horz" lIns="92382" tIns="46191" rIns="92382" bIns="46191" rtlCol="0"/>
          <a:lstStyle>
            <a:lvl1pPr algn="l">
              <a:defRPr sz="1200"/>
            </a:lvl1pPr>
          </a:lstStyle>
          <a:p>
            <a:endParaRPr lang="en-US"/>
          </a:p>
        </p:txBody>
      </p:sp>
      <p:sp>
        <p:nvSpPr>
          <p:cNvPr id="3" name="Date Placeholder 2"/>
          <p:cNvSpPr>
            <a:spLocks noGrp="1"/>
          </p:cNvSpPr>
          <p:nvPr>
            <p:ph type="dt" idx="1"/>
          </p:nvPr>
        </p:nvSpPr>
        <p:spPr>
          <a:xfrm>
            <a:off x="3934969" y="0"/>
            <a:ext cx="3010323" cy="462611"/>
          </a:xfrm>
          <a:prstGeom prst="rect">
            <a:avLst/>
          </a:prstGeom>
        </p:spPr>
        <p:txBody>
          <a:bodyPr vert="horz" lIns="92382" tIns="46191" rIns="92382" bIns="46191" rtlCol="0"/>
          <a:lstStyle>
            <a:lvl1pPr algn="r">
              <a:defRPr sz="1200"/>
            </a:lvl1pPr>
          </a:lstStyle>
          <a:p>
            <a:fld id="{6CAF3E97-AF57-4FDA-A17A-116A32145664}" type="datetimeFigureOut">
              <a:rPr lang="en-US" smtClean="0"/>
              <a:t>5/20/2019</a:t>
            </a:fld>
            <a:endParaRPr lang="en-US"/>
          </a:p>
        </p:txBody>
      </p:sp>
      <p:sp>
        <p:nvSpPr>
          <p:cNvPr id="4" name="Slide Image Placeholder 3"/>
          <p:cNvSpPr>
            <a:spLocks noGrp="1" noRot="1" noChangeAspect="1"/>
          </p:cNvSpPr>
          <p:nvPr>
            <p:ph type="sldImg" idx="2"/>
          </p:nvPr>
        </p:nvSpPr>
        <p:spPr>
          <a:xfrm>
            <a:off x="708025" y="1152525"/>
            <a:ext cx="5530850" cy="3111500"/>
          </a:xfrm>
          <a:prstGeom prst="rect">
            <a:avLst/>
          </a:prstGeom>
          <a:noFill/>
          <a:ln w="12700">
            <a:solidFill>
              <a:prstClr val="black"/>
            </a:solidFill>
          </a:ln>
        </p:spPr>
        <p:txBody>
          <a:bodyPr vert="horz" lIns="92382" tIns="46191" rIns="92382" bIns="46191" rtlCol="0" anchor="ctr"/>
          <a:lstStyle/>
          <a:p>
            <a:endParaRPr lang="en-US"/>
          </a:p>
        </p:txBody>
      </p:sp>
      <p:sp>
        <p:nvSpPr>
          <p:cNvPr id="5" name="Notes Placeholder 4"/>
          <p:cNvSpPr>
            <a:spLocks noGrp="1"/>
          </p:cNvSpPr>
          <p:nvPr>
            <p:ph type="body" sz="quarter" idx="3"/>
          </p:nvPr>
        </p:nvSpPr>
        <p:spPr>
          <a:xfrm>
            <a:off x="694690" y="4437221"/>
            <a:ext cx="5557520" cy="3630454"/>
          </a:xfrm>
          <a:prstGeom prst="rect">
            <a:avLst/>
          </a:prstGeom>
        </p:spPr>
        <p:txBody>
          <a:bodyPr vert="horz" lIns="92382" tIns="46191" rIns="92382" bIns="4619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10323" cy="462610"/>
          </a:xfrm>
          <a:prstGeom prst="rect">
            <a:avLst/>
          </a:prstGeom>
        </p:spPr>
        <p:txBody>
          <a:bodyPr vert="horz" lIns="92382" tIns="46191" rIns="92382" bIns="46191" rtlCol="0" anchor="b"/>
          <a:lstStyle>
            <a:lvl1pPr algn="l">
              <a:defRPr sz="1200"/>
            </a:lvl1pPr>
          </a:lstStyle>
          <a:p>
            <a:endParaRPr lang="en-US"/>
          </a:p>
        </p:txBody>
      </p:sp>
      <p:sp>
        <p:nvSpPr>
          <p:cNvPr id="7" name="Slide Number Placeholder 6"/>
          <p:cNvSpPr>
            <a:spLocks noGrp="1"/>
          </p:cNvSpPr>
          <p:nvPr>
            <p:ph type="sldNum" sz="quarter" idx="5"/>
          </p:nvPr>
        </p:nvSpPr>
        <p:spPr>
          <a:xfrm>
            <a:off x="3934969" y="8757590"/>
            <a:ext cx="3010323" cy="462610"/>
          </a:xfrm>
          <a:prstGeom prst="rect">
            <a:avLst/>
          </a:prstGeom>
        </p:spPr>
        <p:txBody>
          <a:bodyPr vert="horz" lIns="92382" tIns="46191" rIns="92382" bIns="46191" rtlCol="0" anchor="b"/>
          <a:lstStyle>
            <a:lvl1pPr algn="r">
              <a:defRPr sz="1200"/>
            </a:lvl1pPr>
          </a:lstStyle>
          <a:p>
            <a:fld id="{0EB5F0CD-7E3B-4201-BB36-5E2C1737E16B}" type="slidenum">
              <a:rPr lang="en-US" smtClean="0"/>
              <a:t>‹#›</a:t>
            </a:fld>
            <a:endParaRPr lang="en-US"/>
          </a:p>
        </p:txBody>
      </p:sp>
    </p:spTree>
    <p:extLst>
      <p:ext uri="{BB962C8B-B14F-4D97-AF65-F5344CB8AC3E}">
        <p14:creationId xmlns:p14="http://schemas.microsoft.com/office/powerpoint/2010/main" val="415210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Thanks for joining us today. First let me tell u what we are not going to talk about today. We are not going to talk about the difference between machine learning and artificial intelligence today. It is a hard question but not really important. The topic we are going to talk about is one of the most asked question in machine learning. How can I use machine learning to solve real world problems? </a:t>
            </a:r>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967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8008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6178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769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8674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B5F0CD-7E3B-4201-BB36-5E2C1737E16B}" type="slidenum">
              <a:rPr lang="en-US" smtClean="0"/>
              <a:t>16</a:t>
            </a:fld>
            <a:endParaRPr lang="en-US"/>
          </a:p>
        </p:txBody>
      </p:sp>
    </p:spTree>
    <p:extLst>
      <p:ext uri="{BB962C8B-B14F-4D97-AF65-F5344CB8AC3E}">
        <p14:creationId xmlns:p14="http://schemas.microsoft.com/office/powerpoint/2010/main" val="137839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B5F0CD-7E3B-4201-BB36-5E2C1737E16B}" type="slidenum">
              <a:rPr lang="en-US" smtClean="0"/>
              <a:t>17</a:t>
            </a:fld>
            <a:endParaRPr lang="en-US"/>
          </a:p>
        </p:txBody>
      </p:sp>
    </p:spTree>
    <p:extLst>
      <p:ext uri="{BB962C8B-B14F-4D97-AF65-F5344CB8AC3E}">
        <p14:creationId xmlns:p14="http://schemas.microsoft.com/office/powerpoint/2010/main" val="81873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2445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809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4049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Before you learn anything about machine learning, your mind is blank.  Then gradually after you learned more and more about machine learning, your mind is filled with machine learning algorithms and techniques. However, some things start to bother you. When faced with a new machine learning problem, which machine learning algorithm should I use? Which metric should I use to measure the model performance? There are no perfect answer to these questions. Here we provide a new way of thinking. </a:t>
            </a:r>
            <a:r>
              <a:rPr lang="en-US"/>
              <a:t>Instead </a:t>
            </a:r>
            <a:r>
              <a:rPr lang="en-US" dirty="0"/>
              <a:t>of making tough choices, how about</a:t>
            </a:r>
            <a:r>
              <a:rPr lang="en-US"/>
              <a:t>… (play sound)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616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50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4077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7593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7093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3895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7750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0303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0401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869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sz="800" dirty="0"/>
              <a:t>That’s right. Instead of trying to find one ultimate solution, we can find hybrid solutions. These five circles represents five important aspects of solving complex problems. First, of course data is extremely important. It is the origin of everything. Then the domain knowledge plays a key role on building a successful model. It helps data scientist to create relevant features and choose adequate objectives. Moreover, the domain knowledge brings constrains to the problem that makes sure the final model works as expected in production environment. Objectives are also crucial. In reality single objective is usually not enough. A simple example is the efficient frontier in portfolio management. There is a tradeoff between return and risk. Based on the current market condition and risk appetite, investors can adjust the weights between two objectives. Similarly, in Fannie many problems also need multiple objectives. For example, controlling credit risk is one objective, providing more affordable housing is another objective. With multi objective optimization, the solution can meet different business needs. Finally, let’s talk about the machine learning and statistical models. One most frequently question asked in </a:t>
            </a:r>
            <a:r>
              <a:rPr lang="en-US" sz="800" dirty="0" err="1"/>
              <a:t>StackOverflow</a:t>
            </a:r>
            <a:r>
              <a:rPr lang="en-US" sz="800" dirty="0"/>
              <a:t> and Quora is that which machine learning algorithm should I use for a specific problem. However, the optimal solution is sometimes not based on one single machine learning algorithm.</a:t>
            </a: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2391558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Next, I am going to talk about another project our group is working on .“Profile Forecast”</a:t>
            </a:r>
          </a:p>
        </p:txBody>
      </p:sp>
      <p:sp>
        <p:nvSpPr>
          <p:cNvPr id="4" name="Slide Number Placeholder 3"/>
          <p:cNvSpPr>
            <a:spLocks noGrp="1"/>
          </p:cNvSpPr>
          <p:nvPr>
            <p:ph type="sldNum" sz="quarter" idx="5"/>
          </p:nvPr>
        </p:nvSpPr>
        <p:spPr/>
        <p:txBody>
          <a:bodyPr/>
          <a:lstStyle/>
          <a:p>
            <a:fld id="{0EB5F0CD-7E3B-4201-BB36-5E2C1737E16B}" type="slidenum">
              <a:rPr lang="en-US" smtClean="0"/>
              <a:t>31</a:t>
            </a:fld>
            <a:endParaRPr lang="en-US"/>
          </a:p>
        </p:txBody>
      </p:sp>
    </p:spTree>
    <p:extLst>
      <p:ext uri="{BB962C8B-B14F-4D97-AF65-F5344CB8AC3E}">
        <p14:creationId xmlns:p14="http://schemas.microsoft.com/office/powerpoint/2010/main" val="319700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endParaRPr lang="en-US" dirty="0"/>
          </a:p>
          <a:p>
            <a:r>
              <a:rPr lang="en-US" dirty="0"/>
              <a:t>The first question is always</a:t>
            </a:r>
          </a:p>
          <a:p>
            <a:r>
              <a:rPr lang="en-US" dirty="0"/>
              <a:t>“Why do we need profile forecast? “</a:t>
            </a:r>
          </a:p>
          <a:p>
            <a:r>
              <a:rPr lang="en-US" dirty="0"/>
              <a:t>Different departments and individuals use the forecast statistics for their own purposes.</a:t>
            </a:r>
          </a:p>
          <a:p>
            <a:r>
              <a:rPr lang="en-US" dirty="0"/>
              <a:t>(ppt parts)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Therefore, accurate Profile forecast is very important to our business.</a:t>
            </a:r>
          </a:p>
          <a:p>
            <a:endParaRPr lang="en-US" dirty="0"/>
          </a:p>
        </p:txBody>
      </p:sp>
    </p:spTree>
    <p:extLst>
      <p:ext uri="{BB962C8B-B14F-4D97-AF65-F5344CB8AC3E}">
        <p14:creationId xmlns:p14="http://schemas.microsoft.com/office/powerpoint/2010/main" val="3740080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Currently, ESR has its own system to produce monthly production reports of short-term profile forecast The reports have projections of several components. Those include WA LOAN Attributes, % of target population, model calculated fields, and % of scorable housing goals </a:t>
            </a:r>
          </a:p>
        </p:txBody>
      </p:sp>
    </p:spTree>
    <p:extLst>
      <p:ext uri="{BB962C8B-B14F-4D97-AF65-F5344CB8AC3E}">
        <p14:creationId xmlns:p14="http://schemas.microsoft.com/office/powerpoint/2010/main" val="173193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pPr marL="0" indent="0">
              <a:buFont typeface="+mj-lt"/>
              <a:buNone/>
            </a:pPr>
            <a:r>
              <a:rPr lang="en-US" sz="1200" dirty="0"/>
              <a:t>But Why not use the current model? Why is necessary for us to explore new approaches?</a:t>
            </a:r>
          </a:p>
          <a:p>
            <a:pPr marL="0" indent="0">
              <a:buFont typeface="+mj-lt"/>
              <a:buNone/>
            </a:pPr>
            <a:r>
              <a:rPr lang="en-US" sz="1200" dirty="0"/>
              <a:t>On the left side, it’s a workflow of the current profile forecast model. We can tell a couple potentials risks exist here.</a:t>
            </a:r>
          </a:p>
          <a:p>
            <a:pPr marL="342900" indent="-342900">
              <a:buFont typeface="+mj-lt"/>
              <a:buAutoNum type="arabicPeriod"/>
            </a:pPr>
            <a:r>
              <a:rPr lang="en-US" sz="1200" dirty="0"/>
              <a:t>First of all, Monthly pattern may be lost, when the loan-level adjustments have been calculated by averaging 3-month differences between acquired DU Applications and total Acquisitions.</a:t>
            </a:r>
          </a:p>
          <a:p>
            <a:pPr marL="342900" indent="-342900">
              <a:buFont typeface="+mj-lt"/>
              <a:buAutoNum type="arabicPeriod"/>
            </a:pPr>
            <a:endParaRPr lang="en-US" sz="1200" dirty="0"/>
          </a:p>
          <a:p>
            <a:pPr marL="342900" indent="-342900">
              <a:buFont typeface="+mj-lt"/>
              <a:buAutoNum type="arabicPeriod"/>
            </a:pPr>
            <a:r>
              <a:rPr lang="en-US" sz="1200" dirty="0"/>
              <a:t>Second, The loan-level adjustments calculated by latest 3-month acquisitions but applied to the latest 12-month DU Applications will bring over or under adjustments for the vintage DU Apps.</a:t>
            </a:r>
          </a:p>
          <a:p>
            <a:pPr marL="342900" indent="-342900">
              <a:buFont typeface="+mj-lt"/>
              <a:buAutoNum type="arabicPeriod"/>
            </a:pPr>
            <a:endParaRPr lang="en-US" sz="1200" dirty="0"/>
          </a:p>
          <a:p>
            <a:pPr marL="0" indent="0">
              <a:buFont typeface="+mj-lt"/>
              <a:buNone/>
            </a:pPr>
            <a:endParaRPr lang="en-US" sz="1200" dirty="0"/>
          </a:p>
          <a:p>
            <a:pPr marL="0" indent="0">
              <a:buFont typeface="+mj-lt"/>
              <a:buNone/>
            </a:pPr>
            <a:r>
              <a:rPr lang="en-US" sz="1200" dirty="0"/>
              <a:t>3. Third, Synthetic DU Apps have been created by copying the last-month DU Apps multiple times. Therefore, the error is getting larger for longer-term predictions.</a:t>
            </a:r>
          </a:p>
          <a:p>
            <a:pPr marL="342900" indent="-342900">
              <a:buFont typeface="+mj-lt"/>
              <a:buAutoNum type="arabicPeriod"/>
            </a:pPr>
            <a:endParaRPr lang="en-US" sz="1200" dirty="0"/>
          </a:p>
          <a:p>
            <a:pPr marL="0" indent="0">
              <a:buFont typeface="+mj-lt"/>
              <a:buNone/>
            </a:pPr>
            <a:r>
              <a:rPr lang="en-US" sz="1200" dirty="0"/>
              <a:t>4. In addition, High DTI adjustment and Housing Goal Adjustments </a:t>
            </a:r>
            <a:r>
              <a:rPr lang="en-US" sz="1200" b="1" dirty="0"/>
              <a:t>will</a:t>
            </a:r>
            <a:r>
              <a:rPr lang="en-US" sz="1200" dirty="0"/>
              <a:t> over-adjust results.</a:t>
            </a:r>
          </a:p>
          <a:p>
            <a:endParaRPr lang="en-US" dirty="0"/>
          </a:p>
        </p:txBody>
      </p:sp>
    </p:spTree>
    <p:extLst>
      <p:ext uri="{BB962C8B-B14F-4D97-AF65-F5344CB8AC3E}">
        <p14:creationId xmlns:p14="http://schemas.microsoft.com/office/powerpoint/2010/main" val="2587694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As Zhenyi mentioned, in the reality, we usually need a hybrid system to solve the complicated problem. Here is a flow chart of our proposal. Our target variable can be any monthly weighted average attribute or % of target population.</a:t>
            </a:r>
          </a:p>
          <a:p>
            <a:endParaRPr lang="en-US" dirty="0"/>
          </a:p>
          <a:p>
            <a:r>
              <a:rPr lang="en-US" dirty="0"/>
              <a:t>The first step is the data collection from both PRISM Netezza database and </a:t>
            </a:r>
            <a:r>
              <a:rPr lang="en-US" b="1" dirty="0"/>
              <a:t>federal reserve economic data </a:t>
            </a:r>
            <a:r>
              <a:rPr lang="en-US" dirty="0"/>
              <a:t>website.</a:t>
            </a:r>
          </a:p>
          <a:p>
            <a:r>
              <a:rPr lang="en-US" dirty="0"/>
              <a:t>From the PRISM Netezza new acquisition table, we could get time-series values for our target variable, for example weighted average LTV for monthly new acquisitions We mark it as </a:t>
            </a:r>
            <a:r>
              <a:rPr lang="en-US" dirty="0" err="1"/>
              <a:t>Xt.</a:t>
            </a:r>
            <a:r>
              <a:rPr lang="en-US" dirty="0"/>
              <a:t> Then, if our model is for k month prediction, the predicted variable we will use in the base models is </a:t>
            </a:r>
            <a:r>
              <a:rPr lang="en-US" dirty="0" err="1"/>
              <a:t>Yt</a:t>
            </a:r>
            <a:r>
              <a:rPr lang="en-US" dirty="0"/>
              <a:t>, It is the difference between X value at time t and X value at time t-k. </a:t>
            </a:r>
          </a:p>
          <a:p>
            <a:endParaRPr lang="en-US" dirty="0"/>
          </a:p>
          <a:p>
            <a:r>
              <a:rPr lang="en-US" dirty="0"/>
              <a:t>After the data preparation, we will set up a pool of simple linear regression models, which we call base models here. In each base model, the target variable is </a:t>
            </a:r>
            <a:r>
              <a:rPr lang="en-US" dirty="0" err="1"/>
              <a:t>Yt</a:t>
            </a:r>
            <a:r>
              <a:rPr lang="en-US" dirty="0"/>
              <a:t>. And the independent variables are Y t-1 and any combination of less than 2 economic variables.</a:t>
            </a:r>
          </a:p>
          <a:p>
            <a:endParaRPr lang="en-US" dirty="0"/>
          </a:p>
          <a:p>
            <a:r>
              <a:rPr lang="en-US" dirty="0"/>
              <a:t>Within all of prepared base models, only the comparable best performance models will be picked. The selection criteria is based on a performance measurement matrix</a:t>
            </a:r>
            <a:r>
              <a:rPr lang="en-US" b="1" dirty="0"/>
              <a:t>.(Click) </a:t>
            </a:r>
            <a:r>
              <a:rPr lang="en-US" dirty="0"/>
              <a:t>In the matrix, both training dataset and validation dataset’s mean squared errors, largest error terms and </a:t>
            </a:r>
            <a:r>
              <a:rPr lang="en-US" dirty="0" err="1"/>
              <a:t>kendall</a:t>
            </a:r>
            <a:r>
              <a:rPr lang="en-US" dirty="0"/>
              <a:t> tau distance (which is a ranking distance) will be applied to select base models.</a:t>
            </a:r>
          </a:p>
          <a:p>
            <a:endParaRPr lang="en-US" dirty="0"/>
          </a:p>
          <a:p>
            <a:r>
              <a:rPr lang="en-US" dirty="0"/>
              <a:t>Once we have a pool of selected base models, we will take care of the possibility that some of them have comparable results. Therefore, we will apply MST clustering and create one representative base model for each cluster. There are couple of reasons why we use minimum spinning tree clustering in this case. </a:t>
            </a:r>
            <a:r>
              <a:rPr lang="en-US" b="1" dirty="0"/>
              <a:t>(Click)</a:t>
            </a:r>
            <a:r>
              <a:rPr lang="en-US" dirty="0"/>
              <a:t>As a graph-based clustering, the clustering provides global optimal solutions and the distance matrix is not limited as </a:t>
            </a:r>
            <a:r>
              <a:rPr lang="en-US" dirty="0" err="1"/>
              <a:t>euclidean</a:t>
            </a:r>
            <a:r>
              <a:rPr lang="en-US" dirty="0"/>
              <a:t> distance. Compared to K-means clustering which most of us are more familiar with, MST clustering can be used to handle the clustering problem with more complex boundaries.</a:t>
            </a:r>
          </a:p>
          <a:p>
            <a:endParaRPr lang="en-US" dirty="0"/>
          </a:p>
          <a:p>
            <a:r>
              <a:rPr lang="en-US" dirty="0"/>
              <a:t>The last step of this system is to ensemble the representative base models. </a:t>
            </a:r>
            <a:r>
              <a:rPr lang="en-US" b="1" dirty="0"/>
              <a:t>(Click)</a:t>
            </a:r>
            <a:r>
              <a:rPr lang="en-US" dirty="0"/>
              <a:t>For our case, the training data and validation data are consistent for each representative base model, and the ensemble weights are exactly the same.</a:t>
            </a:r>
          </a:p>
          <a:p>
            <a:endParaRPr lang="en-US" dirty="0"/>
          </a:p>
          <a:p>
            <a:endParaRPr lang="en-US" dirty="0"/>
          </a:p>
        </p:txBody>
      </p:sp>
      <p:sp>
        <p:nvSpPr>
          <p:cNvPr id="4" name="Slide Number Placeholder 3"/>
          <p:cNvSpPr>
            <a:spLocks noGrp="1"/>
          </p:cNvSpPr>
          <p:nvPr>
            <p:ph type="sldNum" sz="quarter" idx="5"/>
          </p:nvPr>
        </p:nvSpPr>
        <p:spPr/>
        <p:txBody>
          <a:bodyPr/>
          <a:lstStyle/>
          <a:p>
            <a:fld id="{0EB5F0CD-7E3B-4201-BB36-5E2C1737E16B}" type="slidenum">
              <a:rPr lang="en-US" smtClean="0"/>
              <a:t>35</a:t>
            </a:fld>
            <a:endParaRPr lang="en-US"/>
          </a:p>
        </p:txBody>
      </p:sp>
    </p:spTree>
    <p:extLst>
      <p:ext uri="{BB962C8B-B14F-4D97-AF65-F5344CB8AC3E}">
        <p14:creationId xmlns:p14="http://schemas.microsoft.com/office/powerpoint/2010/main" val="1152845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How does our model perform? Let’s first look at the short-term model performance. We will use the ERS production performance as our benchmark here.</a:t>
            </a:r>
          </a:p>
          <a:p>
            <a:endParaRPr lang="en-US" dirty="0"/>
          </a:p>
          <a:p>
            <a:r>
              <a:rPr lang="en-US" dirty="0"/>
              <a:t>On the left chart, the solid lines represent ESR production model’s one to three month projection errors, for 2018 monthly WA LTV.</a:t>
            </a:r>
          </a:p>
          <a:p>
            <a:r>
              <a:rPr lang="en-US" dirty="0"/>
              <a:t>The dash lines represent our enhanced model projection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current production model errors are always positive for any duration projections.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can tell with the enhanced model, Error terms become unbiased and have been significantly reduced from production errors. </a:t>
            </a:r>
          </a:p>
          <a:p>
            <a:r>
              <a:rPr lang="en-US" dirty="0"/>
              <a:t>On the right chart, the yellow line represents the actual monthly WA LTV moving trend. And, our enhanced model predictions also successfully follow the moving trend of the actual values.</a:t>
            </a:r>
          </a:p>
          <a:p>
            <a:endParaRPr lang="en-US" dirty="0"/>
          </a:p>
          <a:p>
            <a:r>
              <a:rPr lang="en-US" dirty="0"/>
              <a:t>From both error and ranking perspectives, our enhanced WA LTV model shows better performance. </a:t>
            </a:r>
          </a:p>
        </p:txBody>
      </p:sp>
      <p:sp>
        <p:nvSpPr>
          <p:cNvPr id="4" name="Slide Number Placeholder 3"/>
          <p:cNvSpPr>
            <a:spLocks noGrp="1"/>
          </p:cNvSpPr>
          <p:nvPr>
            <p:ph type="sldNum" sz="quarter" idx="5"/>
          </p:nvPr>
        </p:nvSpPr>
        <p:spPr/>
        <p:txBody>
          <a:bodyPr/>
          <a:lstStyle/>
          <a:p>
            <a:fld id="{0EB5F0CD-7E3B-4201-BB36-5E2C1737E16B}" type="slidenum">
              <a:rPr lang="en-US" smtClean="0"/>
              <a:t>36</a:t>
            </a:fld>
            <a:endParaRPr lang="en-US"/>
          </a:p>
        </p:txBody>
      </p:sp>
    </p:spTree>
    <p:extLst>
      <p:ext uri="{BB962C8B-B14F-4D97-AF65-F5344CB8AC3E}">
        <p14:creationId xmlns:p14="http://schemas.microsoft.com/office/powerpoint/2010/main" val="115729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For the short-term predictions of monthly WA FICO, the enhanced model performance  is quite comparable to the production model from MSEs perspective. One of reasons is that the monthly WA_FICO itself does not have much variabilities from time to time for the past few years.</a:t>
            </a:r>
          </a:p>
          <a:p>
            <a:endParaRPr lang="en-US" dirty="0"/>
          </a:p>
          <a:p>
            <a:r>
              <a:rPr lang="en-US" dirty="0"/>
              <a:t>But still, on the left chart, if we look at the red circle, the largest error term for 2018 production predictions is for Jan. The absolute value is around 2.5. With the enhanced model, the error term  has been reduced to 1.</a:t>
            </a:r>
          </a:p>
          <a:p>
            <a:endParaRPr lang="en-US" dirty="0"/>
          </a:p>
          <a:p>
            <a:r>
              <a:rPr lang="en-US" dirty="0"/>
              <a:t>On the right chart, even though the moving trend is very smooth, the enhanced model still captures the trend.</a:t>
            </a:r>
          </a:p>
          <a:p>
            <a:endParaRPr lang="en-US" dirty="0"/>
          </a:p>
          <a:p>
            <a:endParaRPr lang="en-US" dirty="0"/>
          </a:p>
        </p:txBody>
      </p:sp>
      <p:sp>
        <p:nvSpPr>
          <p:cNvPr id="4" name="Slide Number Placeholder 3"/>
          <p:cNvSpPr>
            <a:spLocks noGrp="1"/>
          </p:cNvSpPr>
          <p:nvPr>
            <p:ph type="sldNum" sz="quarter" idx="5"/>
          </p:nvPr>
        </p:nvSpPr>
        <p:spPr/>
        <p:txBody>
          <a:bodyPr/>
          <a:lstStyle/>
          <a:p>
            <a:fld id="{0EB5F0CD-7E3B-4201-BB36-5E2C1737E16B}" type="slidenum">
              <a:rPr lang="en-US" smtClean="0"/>
              <a:t>37</a:t>
            </a:fld>
            <a:endParaRPr lang="en-US"/>
          </a:p>
        </p:txBody>
      </p:sp>
    </p:spTree>
    <p:extLst>
      <p:ext uri="{BB962C8B-B14F-4D97-AF65-F5344CB8AC3E}">
        <p14:creationId xmlns:p14="http://schemas.microsoft.com/office/powerpoint/2010/main" val="3984379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Another advantage of our enhanced model is that the framework can be used for longer-term predictions. In this case, we extend the prediction from 3 month to 6 month, and even 12 month. </a:t>
            </a:r>
          </a:p>
          <a:p>
            <a:endParaRPr lang="en-US" dirty="0"/>
          </a:p>
          <a:p>
            <a:r>
              <a:rPr lang="en-US" dirty="0"/>
              <a:t>From the predictions for monthly WA FICO and WA LTV, we can tell</a:t>
            </a:r>
          </a:p>
          <a:p>
            <a:pPr marL="285750" indent="-285750">
              <a:buFont typeface="Arial" panose="020B0604020202020204" pitchFamily="34" charset="0"/>
              <a:buChar char="•"/>
            </a:pPr>
            <a:r>
              <a:rPr lang="en-US" dirty="0"/>
              <a:t>Both shorter-term and long-term prediction errors are unbiased.</a:t>
            </a:r>
          </a:p>
          <a:p>
            <a:pPr marL="285750" indent="-285750">
              <a:buFont typeface="Arial" panose="020B0604020202020204" pitchFamily="34" charset="0"/>
              <a:buChar char="•"/>
            </a:pPr>
            <a:r>
              <a:rPr lang="en-US" dirty="0"/>
              <a:t>The longer-term prediction errors are even smaller than the short-term errors in the production model. </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For example, the largest error term for WA_LTV is around 1%, which is from our 6-month prediction. But the largest error term is already 2.66% for the production 3-month predictions.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(2.66% and 2.53)</a:t>
            </a:r>
          </a:p>
          <a:p>
            <a:endParaRPr lang="en-US" dirty="0"/>
          </a:p>
        </p:txBody>
      </p:sp>
      <p:sp>
        <p:nvSpPr>
          <p:cNvPr id="4" name="Slide Number Placeholder 3"/>
          <p:cNvSpPr>
            <a:spLocks noGrp="1"/>
          </p:cNvSpPr>
          <p:nvPr>
            <p:ph type="sldNum" sz="quarter" idx="5"/>
          </p:nvPr>
        </p:nvSpPr>
        <p:spPr/>
        <p:txBody>
          <a:bodyPr/>
          <a:lstStyle/>
          <a:p>
            <a:fld id="{0EB5F0CD-7E3B-4201-BB36-5E2C1737E16B}" type="slidenum">
              <a:rPr lang="en-US" smtClean="0"/>
              <a:t>38</a:t>
            </a:fld>
            <a:endParaRPr lang="en-US"/>
          </a:p>
        </p:txBody>
      </p:sp>
    </p:spTree>
    <p:extLst>
      <p:ext uri="{BB962C8B-B14F-4D97-AF65-F5344CB8AC3E}">
        <p14:creationId xmlns:p14="http://schemas.microsoft.com/office/powerpoint/2010/main" val="1603669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How about the stability of this enhanced model?</a:t>
            </a:r>
          </a:p>
          <a:p>
            <a:r>
              <a:rPr lang="en-US" dirty="0"/>
              <a:t>Then we are going to test, if we shrink and extend the training periods from 4yr to 8years.</a:t>
            </a:r>
          </a:p>
          <a:p>
            <a:pPr marL="285750" indent="-285750">
              <a:buFont typeface="Arial" panose="020B0604020202020204" pitchFamily="34" charset="0"/>
              <a:buChar char="•"/>
            </a:pPr>
            <a:r>
              <a:rPr lang="en-US" dirty="0"/>
              <a:t>From both predictions for WA_LTV and WA_FICO, The model performance is stable when our training period is greater than or equal to 5years. It means we have at least 60 monthly data points in the training set.</a:t>
            </a:r>
          </a:p>
          <a:p>
            <a:pPr marL="285750" indent="-285750">
              <a:buFont typeface="Arial" panose="020B0604020202020204" pitchFamily="34" charset="0"/>
              <a:buChar char="•"/>
            </a:pPr>
            <a:r>
              <a:rPr lang="en-US" dirty="0"/>
              <a:t>If we use 4-year data (2010-2013) which only contains 48 data points in the base model trainings, the long-term prediction for WA_LTV is not desirable and both short-term and long-term predictions for WA_FICO are inaccurate.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B5F0CD-7E3B-4201-BB36-5E2C1737E16B}" type="slidenum">
              <a:rPr lang="en-US" smtClean="0"/>
              <a:t>39</a:t>
            </a:fld>
            <a:endParaRPr lang="en-US"/>
          </a:p>
        </p:txBody>
      </p:sp>
    </p:spTree>
    <p:extLst>
      <p:ext uri="{BB962C8B-B14F-4D97-AF65-F5344CB8AC3E}">
        <p14:creationId xmlns:p14="http://schemas.microsoft.com/office/powerpoint/2010/main" val="3650085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At the end, we want to highlights a few advantages of our enhanced model.</a:t>
            </a:r>
          </a:p>
          <a:p>
            <a:endParaRPr lang="en-US" dirty="0"/>
          </a:p>
          <a:p>
            <a:r>
              <a:rPr lang="en-US" dirty="0"/>
              <a:t>For the short-term ensemble model, when we compare it to the current production model, first, the error terms become unbiased. Also, the enhanced model reduces the largest error term. At the same time, the predicted values follow the moving trend of actual values. </a:t>
            </a:r>
          </a:p>
          <a:p>
            <a:endParaRPr lang="en-US" dirty="0"/>
          </a:p>
          <a:p>
            <a:r>
              <a:rPr lang="en-US" dirty="0"/>
              <a:t>Once we extend the enhanced model for longer-term prediction, it provides results which don’t exist in current reporting. More than that, the model itself is built deep out of sample. We only use 2010-2015 data in our training process, but the prediction on 2018 acquisitions still looks good. This longer-term prediction definitely will be beneficial for other potential business usages.</a:t>
            </a:r>
          </a:p>
        </p:txBody>
      </p:sp>
      <p:sp>
        <p:nvSpPr>
          <p:cNvPr id="4" name="Slide Number Placeholder 3"/>
          <p:cNvSpPr>
            <a:spLocks noGrp="1"/>
          </p:cNvSpPr>
          <p:nvPr>
            <p:ph type="sldNum" sz="quarter" idx="5"/>
          </p:nvPr>
        </p:nvSpPr>
        <p:spPr/>
        <p:txBody>
          <a:bodyPr/>
          <a:lstStyle/>
          <a:p>
            <a:fld id="{0EB5F0CD-7E3B-4201-BB36-5E2C1737E16B}" type="slidenum">
              <a:rPr lang="en-US" smtClean="0"/>
              <a:t>40</a:t>
            </a:fld>
            <a:endParaRPr lang="en-US"/>
          </a:p>
        </p:txBody>
      </p:sp>
    </p:spTree>
    <p:extLst>
      <p:ext uri="{BB962C8B-B14F-4D97-AF65-F5344CB8AC3E}">
        <p14:creationId xmlns:p14="http://schemas.microsoft.com/office/powerpoint/2010/main" val="361071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Instead, the optimal algorithm is usually a hybrid model. Here at the bottom we have three circles. The supervised learning, unsupervised learning and reinforcement learning. With machine learning approaches like ensemble learning or deep learning, we can create a more powerful hybrid model. For example, when we build a deep learning model, we can use unsupervised algorithms like autoencoder to extract features and then connect to a supervised algorithm like multi layer perceptron network to do classification.</a:t>
            </a:r>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More than what we have discussed today, there are some additional developments we are working on for the profile forecast.</a:t>
            </a:r>
          </a:p>
          <a:p>
            <a:r>
              <a:rPr lang="en-US" dirty="0"/>
              <a:t>….</a:t>
            </a:r>
          </a:p>
          <a:p>
            <a:endParaRPr lang="en-US" dirty="0"/>
          </a:p>
        </p:txBody>
      </p:sp>
      <p:sp>
        <p:nvSpPr>
          <p:cNvPr id="4" name="Slide Number Placeholder 3"/>
          <p:cNvSpPr>
            <a:spLocks noGrp="1"/>
          </p:cNvSpPr>
          <p:nvPr>
            <p:ph type="sldNum" sz="quarter" idx="5"/>
          </p:nvPr>
        </p:nvSpPr>
        <p:spPr/>
        <p:txBody>
          <a:bodyPr/>
          <a:lstStyle/>
          <a:p>
            <a:fld id="{0EB5F0CD-7E3B-4201-BB36-5E2C1737E16B}" type="slidenum">
              <a:rPr lang="en-US" smtClean="0"/>
              <a:t>41</a:t>
            </a:fld>
            <a:endParaRPr lang="en-US"/>
          </a:p>
        </p:txBody>
      </p:sp>
    </p:spTree>
    <p:extLst>
      <p:ext uri="{BB962C8B-B14F-4D97-AF65-F5344CB8AC3E}">
        <p14:creationId xmlns:p14="http://schemas.microsoft.com/office/powerpoint/2010/main" val="2597776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B5F0CD-7E3B-4201-BB36-5E2C1737E16B}" type="slidenum">
              <a:rPr lang="en-US" smtClean="0"/>
              <a:t>43</a:t>
            </a:fld>
            <a:endParaRPr lang="en-US"/>
          </a:p>
        </p:txBody>
      </p:sp>
    </p:spTree>
    <p:extLst>
      <p:ext uri="{BB962C8B-B14F-4D97-AF65-F5344CB8AC3E}">
        <p14:creationId xmlns:p14="http://schemas.microsoft.com/office/powerpoint/2010/main" val="1814786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r>
              <a:rPr lang="en-US" dirty="0"/>
              <a:t>One more thing before I give the time to Merritt and Rebecca to show you some real word use cases of hybrid models. As a team, we have learnt a lot on how to use hybrid models to solve real world problems. And we are very interested in collaborating with other teams in SFA to apply hybrid methods to other challenging problems. Even for existing models, the adoption of a hybrid method like </a:t>
            </a:r>
            <a:r>
              <a:rPr lang="en-US" dirty="0" err="1"/>
              <a:t>ensembling</a:t>
            </a:r>
            <a:r>
              <a:rPr lang="en-US" dirty="0"/>
              <a:t> can potentially make the existing model more stable and more resistant to region change. Besides, thanks to Steve and Divas we currently have a very powerful GPU machine learning environment. Anyone who is interested in trying deep learning or machine learning please let me know I can set up an account for you. Finally, we will continuously promote the adoption of machine learning across SFA. If anyone has any good idea, please let us know and we can try to make it happen. Now let me give the time to Merritt and Rebecca.</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52525"/>
            <a:ext cx="5530850" cy="3111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64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dding slides">
    <p:spTree>
      <p:nvGrpSpPr>
        <p:cNvPr id="1" name=""/>
        <p:cNvGrpSpPr/>
        <p:nvPr/>
      </p:nvGrpSpPr>
      <p:grpSpPr>
        <a:xfrm>
          <a:off x="0" y="0"/>
          <a:ext cx="0" cy="0"/>
          <a:chOff x="0" y="0"/>
          <a:chExt cx="0" cy="0"/>
        </a:xfrm>
      </p:grpSpPr>
      <p:sp>
        <p:nvSpPr>
          <p:cNvPr id="17" name="Rectangle 16"/>
          <p:cNvSpPr/>
          <p:nvPr userDrawn="1"/>
        </p:nvSpPr>
        <p:spPr>
          <a:xfrm>
            <a:off x="465878" y="466347"/>
            <a:ext cx="4358001" cy="3062826"/>
          </a:xfrm>
          <a:prstGeom prst="rect">
            <a:avLst/>
          </a:prstGeom>
        </p:spPr>
        <p:txBody>
          <a:bodyPr vert="horz" lIns="91440" tIns="45720" rIns="91440" bIns="45720" rtlCol="0" anchor="t">
            <a:spAutoFit/>
          </a:bodyPr>
          <a:lstStyle/>
          <a:p>
            <a:pPr lvl="0">
              <a:lnSpc>
                <a:spcPct val="80000"/>
              </a:lnSpc>
              <a:spcBef>
                <a:spcPct val="0"/>
              </a:spcBef>
              <a:buNone/>
            </a:pPr>
            <a:r>
              <a:rPr lang="en-US" sz="6000" b="1" spc="-200" baseline="0" noProof="0" dirty="0">
                <a:solidFill>
                  <a:schemeClr val="tx2"/>
                </a:solidFill>
                <a:latin typeface="+mj-lt"/>
                <a:ea typeface="+mj-ea"/>
                <a:cs typeface="+mj-cs"/>
              </a:rPr>
              <a:t>Welcome to the internal PowerPoint template</a:t>
            </a:r>
            <a:endParaRPr lang="en-US" sz="6000" b="1" spc="-200" baseline="0" dirty="0">
              <a:solidFill>
                <a:schemeClr val="tx2"/>
              </a:solidFill>
              <a:latin typeface="+mj-lt"/>
              <a:ea typeface="+mj-ea"/>
              <a:cs typeface="+mj-cs"/>
            </a:endParaRPr>
          </a:p>
        </p:txBody>
      </p:sp>
      <p:sp>
        <p:nvSpPr>
          <p:cNvPr id="18" name="Rectangle 17"/>
          <p:cNvSpPr/>
          <p:nvPr userDrawn="1"/>
        </p:nvSpPr>
        <p:spPr>
          <a:xfrm>
            <a:off x="5929312" y="487757"/>
            <a:ext cx="5145088" cy="5130635"/>
          </a:xfrm>
          <a:prstGeom prst="rect">
            <a:avLst/>
          </a:prstGeom>
        </p:spPr>
        <p:txBody>
          <a:bodyPr wrap="square">
            <a:spAutoFit/>
          </a:bodyPr>
          <a:lstStyle/>
          <a:p>
            <a:pPr marL="0" marR="0" lvl="0" indent="0" algn="l" defTabSz="914377" rtl="0" eaLnBrk="1" fontAlgn="auto" latinLnBrk="0" hangingPunct="1">
              <a:lnSpc>
                <a:spcPct val="90000"/>
              </a:lnSpc>
              <a:spcBef>
                <a:spcPts val="1000"/>
              </a:spcBef>
              <a:spcAft>
                <a:spcPts val="0"/>
              </a:spcAft>
              <a:buClrTx/>
              <a:buSzTx/>
              <a:buFont typeface="+mj-lt"/>
              <a:buNone/>
              <a:tabLst/>
              <a:defRPr/>
            </a:pPr>
            <a:r>
              <a:rPr kumimoji="0" lang="en-US" sz="2200" b="0" i="0" u="none" strike="noStrike" kern="1200" cap="none" spc="-20" normalizeH="0" baseline="0" noProof="0" dirty="0">
                <a:ln>
                  <a:noFill/>
                </a:ln>
                <a:solidFill>
                  <a:srgbClr val="000F2B"/>
                </a:solidFill>
                <a:effectLst/>
                <a:uLnTx/>
                <a:uFillTx/>
                <a:latin typeface="+mn-lt"/>
                <a:ea typeface="+mn-ea"/>
                <a:cs typeface="+mn-cs"/>
              </a:rPr>
              <a:t>This template has everything you need to build your next great PowerPoint presentation. The following slides are pre-designed to give you a starting point or inspiration to create your own layout. </a:t>
            </a:r>
            <a:r>
              <a:rPr kumimoji="0" lang="en-US" sz="2400" b="0" i="0" u="none" strike="noStrike" kern="1200" cap="none" spc="-20" normalizeH="0" baseline="0" noProof="0" dirty="0">
                <a:ln>
                  <a:noFill/>
                </a:ln>
                <a:solidFill>
                  <a:srgbClr val="000F2B"/>
                </a:solidFill>
                <a:effectLst/>
                <a:uLnTx/>
                <a:uFillTx/>
                <a:latin typeface="+mn-lt"/>
                <a:ea typeface="+mn-ea"/>
                <a:cs typeface="+mn-cs"/>
              </a:rPr>
              <a:t>Use what you need and delete what you don’t!</a:t>
            </a:r>
            <a:endParaRPr kumimoji="0" lang="en-US" sz="2200" b="0" i="0" u="none" strike="noStrike" kern="1200" cap="none" spc="-20" normalizeH="0" baseline="0" noProof="0" dirty="0">
              <a:ln>
                <a:noFill/>
              </a:ln>
              <a:solidFill>
                <a:srgbClr val="000F2B"/>
              </a:solidFill>
              <a:effectLst/>
              <a:uLnTx/>
              <a:uFillTx/>
              <a:latin typeface="+mn-lt"/>
              <a:ea typeface="+mn-ea"/>
              <a:cs typeface="+mn-cs"/>
            </a:endParaRPr>
          </a:p>
          <a:p>
            <a:pPr marL="0" marR="0" lvl="0" indent="0" algn="l" defTabSz="914377" rtl="0" eaLnBrk="1" fontAlgn="auto" latinLnBrk="0" hangingPunct="1">
              <a:lnSpc>
                <a:spcPct val="90000"/>
              </a:lnSpc>
              <a:spcBef>
                <a:spcPts val="1000"/>
              </a:spcBef>
              <a:spcAft>
                <a:spcPts val="0"/>
              </a:spcAft>
              <a:buClrTx/>
              <a:buSzTx/>
              <a:buFont typeface="+mj-lt"/>
              <a:buNone/>
              <a:tabLst/>
              <a:defRPr/>
            </a:pPr>
            <a:r>
              <a:rPr kumimoji="0" lang="en-US" sz="2200" b="0" i="0" u="none" strike="noStrike" kern="1200" cap="none" spc="-20" normalizeH="0" baseline="0" noProof="0" dirty="0">
                <a:ln>
                  <a:noFill/>
                </a:ln>
                <a:solidFill>
                  <a:srgbClr val="000F2B"/>
                </a:solidFill>
                <a:effectLst/>
                <a:uLnTx/>
                <a:uFillTx/>
                <a:latin typeface="+mn-lt"/>
                <a:ea typeface="+mn-ea"/>
                <a:cs typeface="+mn-cs"/>
              </a:rPr>
              <a:t>You can add a blank slide and by using the </a:t>
            </a:r>
            <a:r>
              <a:rPr kumimoji="0" lang="en-US" sz="2200" b="1" i="0" u="none" strike="noStrike" kern="1200" cap="none" spc="-20" normalizeH="0" baseline="0" noProof="0" dirty="0">
                <a:ln>
                  <a:noFill/>
                </a:ln>
                <a:solidFill>
                  <a:srgbClr val="000F2B"/>
                </a:solidFill>
                <a:effectLst/>
                <a:uLnTx/>
                <a:uFillTx/>
                <a:latin typeface="+mn-lt"/>
                <a:ea typeface="+mn-ea"/>
                <a:cs typeface="+mn-cs"/>
              </a:rPr>
              <a:t>New Slide </a:t>
            </a:r>
            <a:r>
              <a:rPr kumimoji="0" lang="en-US" sz="2200" b="0" i="0" u="none" strike="noStrike" kern="1200" cap="none" spc="-20" normalizeH="0" baseline="0" noProof="0" dirty="0">
                <a:ln>
                  <a:noFill/>
                </a:ln>
                <a:solidFill>
                  <a:srgbClr val="000F2B"/>
                </a:solidFill>
                <a:effectLst/>
                <a:uLnTx/>
                <a:uFillTx/>
                <a:latin typeface="+mn-lt"/>
                <a:ea typeface="+mn-ea"/>
                <a:cs typeface="+mn-cs"/>
              </a:rPr>
              <a:t>button on the toolbar. Slide layouts are categorized to help you pick the best layout.</a:t>
            </a:r>
          </a:p>
          <a:p>
            <a:pPr marL="0" marR="0" lvl="0" indent="0" algn="l" defTabSz="914377" rtl="0" eaLnBrk="1" fontAlgn="auto" latinLnBrk="0" hangingPunct="1">
              <a:lnSpc>
                <a:spcPct val="90000"/>
              </a:lnSpc>
              <a:spcBef>
                <a:spcPts val="1000"/>
              </a:spcBef>
              <a:spcAft>
                <a:spcPts val="0"/>
              </a:spcAft>
              <a:buClrTx/>
              <a:buSzTx/>
              <a:buFont typeface="+mj-lt"/>
              <a:buNone/>
              <a:tabLst/>
              <a:defRPr/>
            </a:pPr>
            <a:r>
              <a:rPr kumimoji="0" lang="en-US" sz="2200" b="0" i="0" u="none" strike="noStrike" kern="1200" cap="none" spc="-20" normalizeH="0" baseline="0" noProof="0" dirty="0">
                <a:ln>
                  <a:noFill/>
                </a:ln>
                <a:solidFill>
                  <a:srgbClr val="000F2B"/>
                </a:solidFill>
                <a:effectLst/>
                <a:uLnTx/>
                <a:uFillTx/>
                <a:latin typeface="+mn-lt"/>
                <a:ea typeface="+mn-ea"/>
                <a:cs typeface="+mn-cs"/>
              </a:rPr>
              <a:t>Need help? Check out the built-in tips and instructions slides.</a:t>
            </a:r>
          </a:p>
          <a:p>
            <a:pPr marL="0" marR="0" lvl="0" indent="0" algn="l" defTabSz="914377" rtl="0" eaLnBrk="1" fontAlgn="auto" latinLnBrk="0" hangingPunct="1">
              <a:lnSpc>
                <a:spcPct val="90000"/>
              </a:lnSpc>
              <a:spcBef>
                <a:spcPts val="1000"/>
              </a:spcBef>
              <a:spcAft>
                <a:spcPts val="0"/>
              </a:spcAft>
              <a:buClrTx/>
              <a:buSzTx/>
              <a:buFont typeface="+mj-lt"/>
              <a:buNone/>
              <a:tabLst/>
              <a:defRPr/>
            </a:pPr>
            <a:r>
              <a:rPr kumimoji="0" lang="en-US" sz="2200" b="1" i="0" u="none" strike="noStrike" kern="1200" cap="none" spc="-20" normalizeH="0" baseline="0" noProof="0" dirty="0">
                <a:ln>
                  <a:noFill/>
                </a:ln>
                <a:solidFill>
                  <a:srgbClr val="000F2B"/>
                </a:solidFill>
                <a:effectLst/>
                <a:uLnTx/>
                <a:uFillTx/>
                <a:latin typeface="+mn-lt"/>
                <a:ea typeface="+mn-ea"/>
                <a:cs typeface="+mn-cs"/>
              </a:rPr>
              <a:t>Reminder: This template is for internal use only. </a:t>
            </a:r>
          </a:p>
        </p:txBody>
      </p:sp>
    </p:spTree>
    <p:extLst>
      <p:ext uri="{BB962C8B-B14F-4D97-AF65-F5344CB8AC3E}">
        <p14:creationId xmlns:p14="http://schemas.microsoft.com/office/powerpoint/2010/main" val="3565641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avy subheader and da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667" y="466805"/>
            <a:ext cx="10507135" cy="1257524"/>
          </a:xfrm>
        </p:spPr>
        <p:txBody>
          <a:bodyPr>
            <a:spAutoFit/>
          </a:bodyPr>
          <a:lstStyle>
            <a:lvl1pPr>
              <a:defRPr baseline="0">
                <a:solidFill>
                  <a:schemeClr val="bg1"/>
                </a:solidFill>
              </a:defRPr>
            </a:lvl1pPr>
          </a:lstStyle>
          <a:p>
            <a:r>
              <a:rPr lang="en-US" dirty="0"/>
              <a:t>Enter title text</a:t>
            </a:r>
          </a:p>
        </p:txBody>
      </p:sp>
      <p:sp>
        <p:nvSpPr>
          <p:cNvPr id="6" name="Text Placeholder 5"/>
          <p:cNvSpPr>
            <a:spLocks noGrp="1"/>
          </p:cNvSpPr>
          <p:nvPr>
            <p:ph type="body" sz="quarter" idx="11" hasCustomPrompt="1"/>
          </p:nvPr>
        </p:nvSpPr>
        <p:spPr>
          <a:xfrm>
            <a:off x="465139" y="3048004"/>
            <a:ext cx="10507663" cy="653897"/>
          </a:xfrm>
        </p:spPr>
        <p:txBody>
          <a:bodyPr wrap="square">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sp>
        <p:nvSpPr>
          <p:cNvPr id="10" name="Text Placeholder 9"/>
          <p:cNvSpPr>
            <a:spLocks noGrp="1"/>
          </p:cNvSpPr>
          <p:nvPr>
            <p:ph type="body" sz="quarter" idx="12" hasCustomPrompt="1"/>
          </p:nvPr>
        </p:nvSpPr>
        <p:spPr>
          <a:xfrm>
            <a:off x="465139" y="3971734"/>
            <a:ext cx="10507663" cy="301814"/>
          </a:xfrm>
        </p:spPr>
        <p:txBody>
          <a:bodyPr wrap="square">
            <a:spAutoFit/>
          </a:bodyPr>
          <a:lstStyle>
            <a:lvl1pPr>
              <a:defRPr sz="2400" spc="-6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date, location, etc.</a:t>
            </a:r>
          </a:p>
        </p:txBody>
      </p:sp>
      <p:sp>
        <p:nvSpPr>
          <p:cNvPr id="3" name="Rectangle 2"/>
          <p:cNvSpPr/>
          <p:nvPr userDrawn="1"/>
        </p:nvSpPr>
        <p:spPr>
          <a:xfrm>
            <a:off x="465141" y="6400800"/>
            <a:ext cx="1861087" cy="153888"/>
          </a:xfrm>
          <a:prstGeom prst="rect">
            <a:avLst/>
          </a:prstGeom>
        </p:spPr>
        <p:txBody>
          <a:bodyPr wrap="none" lIns="0" tIns="0" rIns="0" bIns="0">
            <a:spAutoFit/>
          </a:bodyPr>
          <a:lstStyle/>
          <a:p>
            <a:r>
              <a:rPr lang="en-US" sz="1000" spc="0" baseline="0" dirty="0">
                <a:solidFill>
                  <a:schemeClr val="bg1"/>
                </a:solidFill>
              </a:rPr>
              <a:t>Confidential – Internal Distribution</a:t>
            </a:r>
          </a:p>
        </p:txBody>
      </p:sp>
      <p:sp>
        <p:nvSpPr>
          <p:cNvPr id="7" name="FM Symbol">
            <a:extLst>
              <a:ext uri="{FF2B5EF4-FFF2-40B4-BE49-F238E27FC236}">
                <a16:creationId xmlns:a16="http://schemas.microsoft.com/office/drawing/2014/main" id="{A39026B6-5F5A-1C48-8BD2-BA30BF7CC4B0}"/>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845168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avy top sub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1317262"/>
            <a:ext cx="10506456" cy="1257524"/>
          </a:xfrm>
        </p:spPr>
        <p:txBody>
          <a:bodyPr wrap="square">
            <a:spAutoFit/>
          </a:bodyPr>
          <a:lstStyle>
            <a:lvl1pPr>
              <a:defRPr baseline="0">
                <a:solidFill>
                  <a:schemeClr val="bg1"/>
                </a:solidFill>
              </a:defRPr>
            </a:lvl1pPr>
          </a:lstStyle>
          <a:p>
            <a:r>
              <a:rPr lang="en-US" dirty="0"/>
              <a:t>Enter title text</a:t>
            </a:r>
          </a:p>
        </p:txBody>
      </p:sp>
      <p:sp>
        <p:nvSpPr>
          <p:cNvPr id="6" name="Text Placeholder 5"/>
          <p:cNvSpPr>
            <a:spLocks noGrp="1"/>
          </p:cNvSpPr>
          <p:nvPr>
            <p:ph type="body" sz="quarter" idx="11" hasCustomPrompt="1"/>
          </p:nvPr>
        </p:nvSpPr>
        <p:spPr>
          <a:xfrm>
            <a:off x="465667" y="466347"/>
            <a:ext cx="10507135" cy="515590"/>
          </a:xfrm>
        </p:spPr>
        <p:txBody>
          <a:bodyPr>
            <a:spAutoFit/>
          </a:bodyPr>
          <a:lstStyle>
            <a:lvl1pPr>
              <a:defRPr sz="41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sp>
        <p:nvSpPr>
          <p:cNvPr id="8" name="Rectangle 7"/>
          <p:cNvSpPr/>
          <p:nvPr userDrawn="1"/>
        </p:nvSpPr>
        <p:spPr>
          <a:xfrm>
            <a:off x="465141" y="6400800"/>
            <a:ext cx="1861087" cy="153888"/>
          </a:xfrm>
          <a:prstGeom prst="rect">
            <a:avLst/>
          </a:prstGeom>
        </p:spPr>
        <p:txBody>
          <a:bodyPr wrap="none" lIns="0" tIns="0" rIns="0" bIns="0">
            <a:spAutoFit/>
          </a:bodyPr>
          <a:lstStyle/>
          <a:p>
            <a:r>
              <a:rPr lang="en-US" sz="1000" spc="0" baseline="0" dirty="0">
                <a:solidFill>
                  <a:schemeClr val="bg1"/>
                </a:solidFill>
              </a:rPr>
              <a:t>Confidential – Internal Distribution</a:t>
            </a:r>
          </a:p>
        </p:txBody>
      </p:sp>
      <p:sp>
        <p:nvSpPr>
          <p:cNvPr id="9" name="FM Symbol">
            <a:extLst>
              <a:ext uri="{FF2B5EF4-FFF2-40B4-BE49-F238E27FC236}">
                <a16:creationId xmlns:a16="http://schemas.microsoft.com/office/drawing/2014/main" id="{A712DEEB-5FA0-694B-9B41-741E0C2478B0}"/>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59718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avy subheader with date and large symbol">
    <p:bg>
      <p:bgPr>
        <a:solidFill>
          <a:schemeClr val="tx2"/>
        </a:solidFill>
        <a:effectLst/>
      </p:bgPr>
    </p:bg>
    <p:spTree>
      <p:nvGrpSpPr>
        <p:cNvPr id="1" name=""/>
        <p:cNvGrpSpPr/>
        <p:nvPr/>
      </p:nvGrpSpPr>
      <p:grpSpPr>
        <a:xfrm>
          <a:off x="0" y="0"/>
          <a:ext cx="0" cy="0"/>
          <a:chOff x="0" y="0"/>
          <a:chExt cx="0" cy="0"/>
        </a:xfrm>
      </p:grpSpPr>
      <p:sp>
        <p:nvSpPr>
          <p:cNvPr id="13" name="FM Background"/>
          <p:cNvSpPr>
            <a:spLocks noEditPoints="1"/>
          </p:cNvSpPr>
          <p:nvPr userDrawn="1"/>
        </p:nvSpPr>
        <p:spPr bwMode="auto">
          <a:xfrm>
            <a:off x="2626952" y="-2578135"/>
            <a:ext cx="12171091" cy="12171092"/>
          </a:xfrm>
          <a:custGeom>
            <a:avLst/>
            <a:gdLst>
              <a:gd name="T0" fmla="*/ 1872 w 3744"/>
              <a:gd name="T1" fmla="*/ 149 h 3744"/>
              <a:gd name="T2" fmla="*/ 3595 w 3744"/>
              <a:gd name="T3" fmla="*/ 1872 h 3744"/>
              <a:gd name="T4" fmla="*/ 1872 w 3744"/>
              <a:gd name="T5" fmla="*/ 3595 h 3744"/>
              <a:gd name="T6" fmla="*/ 149 w 3744"/>
              <a:gd name="T7" fmla="*/ 1872 h 3744"/>
              <a:gd name="T8" fmla="*/ 1872 w 3744"/>
              <a:gd name="T9" fmla="*/ 149 h 3744"/>
              <a:gd name="T10" fmla="*/ 1872 w 3744"/>
              <a:gd name="T11" fmla="*/ 0 h 3744"/>
              <a:gd name="T12" fmla="*/ 0 w 3744"/>
              <a:gd name="T13" fmla="*/ 1872 h 3744"/>
              <a:gd name="T14" fmla="*/ 1872 w 3744"/>
              <a:gd name="T15" fmla="*/ 3744 h 3744"/>
              <a:gd name="T16" fmla="*/ 3744 w 3744"/>
              <a:gd name="T17" fmla="*/ 1872 h 3744"/>
              <a:gd name="T18" fmla="*/ 1872 w 3744"/>
              <a:gd name="T19" fmla="*/ 0 h 3744"/>
              <a:gd name="T20" fmla="*/ 2527 w 3744"/>
              <a:gd name="T21" fmla="*/ 582 h 3744"/>
              <a:gd name="T22" fmla="*/ 1532 w 3744"/>
              <a:gd name="T23" fmla="*/ 925 h 3744"/>
              <a:gd name="T24" fmla="*/ 1532 w 3744"/>
              <a:gd name="T25" fmla="*/ 673 h 3744"/>
              <a:gd name="T26" fmla="*/ 1088 w 3744"/>
              <a:gd name="T27" fmla="*/ 673 h 3744"/>
              <a:gd name="T28" fmla="*/ 1088 w 3744"/>
              <a:gd name="T29" fmla="*/ 1078 h 3744"/>
              <a:gd name="T30" fmla="*/ 739 w 3744"/>
              <a:gd name="T31" fmla="*/ 1198 h 3744"/>
              <a:gd name="T32" fmla="*/ 397 w 3744"/>
              <a:gd name="T33" fmla="*/ 1979 h 3744"/>
              <a:gd name="T34" fmla="*/ 435 w 3744"/>
              <a:gd name="T35" fmla="*/ 2186 h 3744"/>
              <a:gd name="T36" fmla="*/ 969 w 3744"/>
              <a:gd name="T37" fmla="*/ 2116 h 3744"/>
              <a:gd name="T38" fmla="*/ 2753 w 3744"/>
              <a:gd name="T39" fmla="*/ 3136 h 3744"/>
              <a:gd name="T40" fmla="*/ 2851 w 3744"/>
              <a:gd name="T41" fmla="*/ 3075 h 3744"/>
              <a:gd name="T42" fmla="*/ 2642 w 3744"/>
              <a:gd name="T43" fmla="*/ 2782 h 3744"/>
              <a:gd name="T44" fmla="*/ 2642 w 3744"/>
              <a:gd name="T45" fmla="*/ 2122 h 3744"/>
              <a:gd name="T46" fmla="*/ 2203 w 3744"/>
              <a:gd name="T47" fmla="*/ 2043 h 3744"/>
              <a:gd name="T48" fmla="*/ 2203 w 3744"/>
              <a:gd name="T49" fmla="*/ 2385 h 3744"/>
              <a:gd name="T50" fmla="*/ 1138 w 3744"/>
              <a:gd name="T51" fmla="*/ 2008 h 3744"/>
              <a:gd name="T52" fmla="*/ 2508 w 3744"/>
              <a:gd name="T53" fmla="*/ 828 h 3744"/>
              <a:gd name="T54" fmla="*/ 3021 w 3744"/>
              <a:gd name="T55" fmla="*/ 2009 h 3744"/>
              <a:gd name="T56" fmla="*/ 3159 w 3744"/>
              <a:gd name="T57" fmla="*/ 2034 h 3744"/>
              <a:gd name="T58" fmla="*/ 2527 w 3744"/>
              <a:gd name="T59" fmla="*/ 582 h 3744"/>
              <a:gd name="T60" fmla="*/ 2317 w 3744"/>
              <a:gd name="T61" fmla="*/ 2180 h 3744"/>
              <a:gd name="T62" fmla="*/ 2528 w 3744"/>
              <a:gd name="T63" fmla="*/ 2218 h 3744"/>
              <a:gd name="T64" fmla="*/ 2528 w 3744"/>
              <a:gd name="T65" fmla="*/ 2656 h 3744"/>
              <a:gd name="T66" fmla="*/ 2317 w 3744"/>
              <a:gd name="T67" fmla="*/ 2468 h 3744"/>
              <a:gd name="T68" fmla="*/ 2317 w 3744"/>
              <a:gd name="T69" fmla="*/ 2180 h 3744"/>
              <a:gd name="T70" fmla="*/ 517 w 3744"/>
              <a:gd name="T71" fmla="*/ 1991 h 3744"/>
              <a:gd name="T72" fmla="*/ 823 w 3744"/>
              <a:gd name="T73" fmla="*/ 1290 h 3744"/>
              <a:gd name="T74" fmla="*/ 1203 w 3744"/>
              <a:gd name="T75" fmla="*/ 1160 h 3744"/>
              <a:gd name="T76" fmla="*/ 1203 w 3744"/>
              <a:gd name="T77" fmla="*/ 788 h 3744"/>
              <a:gd name="T78" fmla="*/ 1418 w 3744"/>
              <a:gd name="T79" fmla="*/ 788 h 3744"/>
              <a:gd name="T80" fmla="*/ 1418 w 3744"/>
              <a:gd name="T81" fmla="*/ 1086 h 3744"/>
              <a:gd name="T82" fmla="*/ 2422 w 3744"/>
              <a:gd name="T83" fmla="*/ 739 h 3744"/>
              <a:gd name="T84" fmla="*/ 517 w 3744"/>
              <a:gd name="T85" fmla="*/ 1991 h 3744"/>
              <a:gd name="T86" fmla="*/ 2431 w 3744"/>
              <a:gd name="T87" fmla="*/ 1551 h 3744"/>
              <a:gd name="T88" fmla="*/ 2528 w 3744"/>
              <a:gd name="T89" fmla="*/ 1568 h 3744"/>
              <a:gd name="T90" fmla="*/ 2528 w 3744"/>
              <a:gd name="T91" fmla="*/ 1766 h 3744"/>
              <a:gd name="T92" fmla="*/ 2431 w 3744"/>
              <a:gd name="T93" fmla="*/ 1748 h 3744"/>
              <a:gd name="T94" fmla="*/ 2431 w 3744"/>
              <a:gd name="T95" fmla="*/ 1551 h 3744"/>
              <a:gd name="T96" fmla="*/ 2316 w 3744"/>
              <a:gd name="T97" fmla="*/ 1414 h 3744"/>
              <a:gd name="T98" fmla="*/ 2316 w 3744"/>
              <a:gd name="T99" fmla="*/ 1844 h 3744"/>
              <a:gd name="T100" fmla="*/ 2642 w 3744"/>
              <a:gd name="T101" fmla="*/ 1903 h 3744"/>
              <a:gd name="T102" fmla="*/ 2642 w 3744"/>
              <a:gd name="T103" fmla="*/ 1473 h 3744"/>
              <a:gd name="T104" fmla="*/ 2316 w 3744"/>
              <a:gd name="T105" fmla="*/ 1414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44" h="3744">
                <a:moveTo>
                  <a:pt x="1872" y="149"/>
                </a:moveTo>
                <a:cubicBezTo>
                  <a:pt x="2822" y="149"/>
                  <a:pt x="3595" y="922"/>
                  <a:pt x="3595" y="1872"/>
                </a:cubicBezTo>
                <a:cubicBezTo>
                  <a:pt x="3595" y="2822"/>
                  <a:pt x="2822" y="3595"/>
                  <a:pt x="1872" y="3595"/>
                </a:cubicBezTo>
                <a:cubicBezTo>
                  <a:pt x="922" y="3595"/>
                  <a:pt x="149" y="2822"/>
                  <a:pt x="149" y="1872"/>
                </a:cubicBezTo>
                <a:cubicBezTo>
                  <a:pt x="149" y="922"/>
                  <a:pt x="922" y="149"/>
                  <a:pt x="1872" y="149"/>
                </a:cubicBezTo>
                <a:moveTo>
                  <a:pt x="1872" y="0"/>
                </a:moveTo>
                <a:cubicBezTo>
                  <a:pt x="840" y="0"/>
                  <a:pt x="0" y="840"/>
                  <a:pt x="0" y="1872"/>
                </a:cubicBezTo>
                <a:cubicBezTo>
                  <a:pt x="0" y="2904"/>
                  <a:pt x="840" y="3744"/>
                  <a:pt x="1872" y="3744"/>
                </a:cubicBezTo>
                <a:cubicBezTo>
                  <a:pt x="2904" y="3744"/>
                  <a:pt x="3744" y="2904"/>
                  <a:pt x="3744" y="1872"/>
                </a:cubicBezTo>
                <a:cubicBezTo>
                  <a:pt x="3744" y="840"/>
                  <a:pt x="2904" y="0"/>
                  <a:pt x="1872" y="0"/>
                </a:cubicBezTo>
                <a:close/>
                <a:moveTo>
                  <a:pt x="2527" y="582"/>
                </a:moveTo>
                <a:cubicBezTo>
                  <a:pt x="1532" y="925"/>
                  <a:pt x="1532" y="925"/>
                  <a:pt x="1532" y="925"/>
                </a:cubicBezTo>
                <a:cubicBezTo>
                  <a:pt x="1532" y="673"/>
                  <a:pt x="1532" y="673"/>
                  <a:pt x="1532" y="673"/>
                </a:cubicBezTo>
                <a:cubicBezTo>
                  <a:pt x="1088" y="673"/>
                  <a:pt x="1088" y="673"/>
                  <a:pt x="1088" y="673"/>
                </a:cubicBezTo>
                <a:cubicBezTo>
                  <a:pt x="1088" y="1078"/>
                  <a:pt x="1088" y="1078"/>
                  <a:pt x="1088" y="1078"/>
                </a:cubicBezTo>
                <a:cubicBezTo>
                  <a:pt x="739" y="1198"/>
                  <a:pt x="739" y="1198"/>
                  <a:pt x="739" y="1198"/>
                </a:cubicBezTo>
                <a:cubicBezTo>
                  <a:pt x="397" y="1979"/>
                  <a:pt x="397" y="1979"/>
                  <a:pt x="397" y="1979"/>
                </a:cubicBezTo>
                <a:cubicBezTo>
                  <a:pt x="401" y="1992"/>
                  <a:pt x="435" y="2186"/>
                  <a:pt x="435" y="2186"/>
                </a:cubicBezTo>
                <a:cubicBezTo>
                  <a:pt x="605" y="2140"/>
                  <a:pt x="784" y="2116"/>
                  <a:pt x="969" y="2116"/>
                </a:cubicBezTo>
                <a:cubicBezTo>
                  <a:pt x="1728" y="2116"/>
                  <a:pt x="2392" y="2526"/>
                  <a:pt x="2753" y="3136"/>
                </a:cubicBezTo>
                <a:cubicBezTo>
                  <a:pt x="2851" y="3075"/>
                  <a:pt x="2851" y="3075"/>
                  <a:pt x="2851" y="3075"/>
                </a:cubicBezTo>
                <a:cubicBezTo>
                  <a:pt x="2789" y="2972"/>
                  <a:pt x="2719" y="2874"/>
                  <a:pt x="2642" y="2782"/>
                </a:cubicBezTo>
                <a:cubicBezTo>
                  <a:pt x="2642" y="2122"/>
                  <a:pt x="2642" y="2122"/>
                  <a:pt x="2642" y="2122"/>
                </a:cubicBezTo>
                <a:cubicBezTo>
                  <a:pt x="2203" y="2043"/>
                  <a:pt x="2203" y="2043"/>
                  <a:pt x="2203" y="2043"/>
                </a:cubicBezTo>
                <a:cubicBezTo>
                  <a:pt x="2203" y="2385"/>
                  <a:pt x="2203" y="2385"/>
                  <a:pt x="2203" y="2385"/>
                </a:cubicBezTo>
                <a:cubicBezTo>
                  <a:pt x="1895" y="2174"/>
                  <a:pt x="1531" y="2038"/>
                  <a:pt x="1138" y="2008"/>
                </a:cubicBezTo>
                <a:cubicBezTo>
                  <a:pt x="1746" y="1824"/>
                  <a:pt x="2249" y="1393"/>
                  <a:pt x="2508" y="828"/>
                </a:cubicBezTo>
                <a:cubicBezTo>
                  <a:pt x="3021" y="2009"/>
                  <a:pt x="3021" y="2009"/>
                  <a:pt x="3021" y="2009"/>
                </a:cubicBezTo>
                <a:cubicBezTo>
                  <a:pt x="3159" y="2034"/>
                  <a:pt x="3159" y="2034"/>
                  <a:pt x="3159" y="2034"/>
                </a:cubicBezTo>
                <a:lnTo>
                  <a:pt x="2527" y="582"/>
                </a:lnTo>
                <a:close/>
                <a:moveTo>
                  <a:pt x="2317" y="2180"/>
                </a:moveTo>
                <a:cubicBezTo>
                  <a:pt x="2528" y="2218"/>
                  <a:pt x="2528" y="2218"/>
                  <a:pt x="2528" y="2218"/>
                </a:cubicBezTo>
                <a:cubicBezTo>
                  <a:pt x="2528" y="2656"/>
                  <a:pt x="2528" y="2656"/>
                  <a:pt x="2528" y="2656"/>
                </a:cubicBezTo>
                <a:cubicBezTo>
                  <a:pt x="2462" y="2589"/>
                  <a:pt x="2391" y="2527"/>
                  <a:pt x="2317" y="2468"/>
                </a:cubicBezTo>
                <a:lnTo>
                  <a:pt x="2317" y="2180"/>
                </a:lnTo>
                <a:close/>
                <a:moveTo>
                  <a:pt x="517" y="1991"/>
                </a:moveTo>
                <a:cubicBezTo>
                  <a:pt x="823" y="1290"/>
                  <a:pt x="823" y="1290"/>
                  <a:pt x="823" y="1290"/>
                </a:cubicBezTo>
                <a:cubicBezTo>
                  <a:pt x="1203" y="1160"/>
                  <a:pt x="1203" y="1160"/>
                  <a:pt x="1203" y="1160"/>
                </a:cubicBezTo>
                <a:cubicBezTo>
                  <a:pt x="1203" y="788"/>
                  <a:pt x="1203" y="788"/>
                  <a:pt x="1203" y="788"/>
                </a:cubicBezTo>
                <a:cubicBezTo>
                  <a:pt x="1418" y="788"/>
                  <a:pt x="1418" y="788"/>
                  <a:pt x="1418" y="788"/>
                </a:cubicBezTo>
                <a:cubicBezTo>
                  <a:pt x="1418" y="1086"/>
                  <a:pt x="1418" y="1086"/>
                  <a:pt x="1418" y="1086"/>
                </a:cubicBezTo>
                <a:cubicBezTo>
                  <a:pt x="2422" y="739"/>
                  <a:pt x="2422" y="739"/>
                  <a:pt x="2422" y="739"/>
                </a:cubicBezTo>
                <a:cubicBezTo>
                  <a:pt x="2107" y="1470"/>
                  <a:pt x="1363" y="1975"/>
                  <a:pt x="517" y="1991"/>
                </a:cubicBezTo>
                <a:close/>
                <a:moveTo>
                  <a:pt x="2431" y="1551"/>
                </a:moveTo>
                <a:cubicBezTo>
                  <a:pt x="2528" y="1568"/>
                  <a:pt x="2528" y="1568"/>
                  <a:pt x="2528" y="1568"/>
                </a:cubicBezTo>
                <a:cubicBezTo>
                  <a:pt x="2528" y="1766"/>
                  <a:pt x="2528" y="1766"/>
                  <a:pt x="2528" y="1766"/>
                </a:cubicBezTo>
                <a:cubicBezTo>
                  <a:pt x="2431" y="1748"/>
                  <a:pt x="2431" y="1748"/>
                  <a:pt x="2431" y="1748"/>
                </a:cubicBezTo>
                <a:cubicBezTo>
                  <a:pt x="2431" y="1551"/>
                  <a:pt x="2431" y="1551"/>
                  <a:pt x="2431" y="1551"/>
                </a:cubicBezTo>
                <a:moveTo>
                  <a:pt x="2316" y="1414"/>
                </a:moveTo>
                <a:cubicBezTo>
                  <a:pt x="2316" y="1844"/>
                  <a:pt x="2316" y="1844"/>
                  <a:pt x="2316" y="1844"/>
                </a:cubicBezTo>
                <a:cubicBezTo>
                  <a:pt x="2642" y="1903"/>
                  <a:pt x="2642" y="1903"/>
                  <a:pt x="2642" y="1903"/>
                </a:cubicBezTo>
                <a:cubicBezTo>
                  <a:pt x="2642" y="1473"/>
                  <a:pt x="2642" y="1473"/>
                  <a:pt x="2642" y="1473"/>
                </a:cubicBezTo>
                <a:cubicBezTo>
                  <a:pt x="2316" y="1414"/>
                  <a:pt x="2316" y="1414"/>
                  <a:pt x="2316" y="1414"/>
                </a:cubicBez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 name="Title 1"/>
          <p:cNvSpPr>
            <a:spLocks noGrp="1"/>
          </p:cNvSpPr>
          <p:nvPr>
            <p:ph type="title" hasCustomPrompt="1"/>
          </p:nvPr>
        </p:nvSpPr>
        <p:spPr>
          <a:xfrm>
            <a:off x="466345" y="466345"/>
            <a:ext cx="10506456" cy="1257524"/>
          </a:xfrm>
        </p:spPr>
        <p:txBody>
          <a:bodyPr>
            <a:spAutoFit/>
          </a:bodyPr>
          <a:lstStyle>
            <a:lvl1pPr>
              <a:defRPr baseline="0">
                <a:solidFill>
                  <a:schemeClr val="bg1"/>
                </a:solidFill>
              </a:defRPr>
            </a:lvl1pPr>
          </a:lstStyle>
          <a:p>
            <a:r>
              <a:rPr lang="en-US" dirty="0"/>
              <a:t>Enter title text</a:t>
            </a:r>
          </a:p>
        </p:txBody>
      </p:sp>
      <p:sp>
        <p:nvSpPr>
          <p:cNvPr id="6" name="Text Placeholder 5"/>
          <p:cNvSpPr>
            <a:spLocks noGrp="1"/>
          </p:cNvSpPr>
          <p:nvPr>
            <p:ph type="body" sz="quarter" idx="11" hasCustomPrompt="1"/>
          </p:nvPr>
        </p:nvSpPr>
        <p:spPr>
          <a:xfrm>
            <a:off x="465140" y="3048004"/>
            <a:ext cx="10736941" cy="653897"/>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sp>
        <p:nvSpPr>
          <p:cNvPr id="10" name="Text Placeholder 9"/>
          <p:cNvSpPr>
            <a:spLocks noGrp="1"/>
          </p:cNvSpPr>
          <p:nvPr>
            <p:ph type="body" sz="quarter" idx="12" hasCustomPrompt="1"/>
          </p:nvPr>
        </p:nvSpPr>
        <p:spPr>
          <a:xfrm>
            <a:off x="465139" y="3971734"/>
            <a:ext cx="8677656" cy="301814"/>
          </a:xfrm>
        </p:spPr>
        <p:txBody>
          <a:bodyPr>
            <a:spAutoFit/>
          </a:bodyPr>
          <a:lstStyle>
            <a:lvl1pPr>
              <a:defRPr sz="2400" spc="-6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date, location, etc.</a:t>
            </a:r>
          </a:p>
        </p:txBody>
      </p:sp>
      <p:sp>
        <p:nvSpPr>
          <p:cNvPr id="8" name="Rectangle 7"/>
          <p:cNvSpPr/>
          <p:nvPr userDrawn="1"/>
        </p:nvSpPr>
        <p:spPr>
          <a:xfrm>
            <a:off x="465141" y="6400800"/>
            <a:ext cx="1861087" cy="153888"/>
          </a:xfrm>
          <a:prstGeom prst="rect">
            <a:avLst/>
          </a:prstGeom>
        </p:spPr>
        <p:txBody>
          <a:bodyPr wrap="none" lIns="0" tIns="0" rIns="0" bIns="0">
            <a:spAutoFit/>
          </a:bodyPr>
          <a:lstStyle/>
          <a:p>
            <a:r>
              <a:rPr lang="en-US" sz="1000" spc="0" baseline="0" dirty="0">
                <a:solidFill>
                  <a:schemeClr val="bg1"/>
                </a:solidFill>
              </a:rPr>
              <a:t>Confidential – Internal Distribution</a:t>
            </a:r>
          </a:p>
        </p:txBody>
      </p:sp>
      <p:sp>
        <p:nvSpPr>
          <p:cNvPr id="9" name="FM Symbol">
            <a:extLst>
              <a:ext uri="{FF2B5EF4-FFF2-40B4-BE49-F238E27FC236}">
                <a16:creationId xmlns:a16="http://schemas.microsoft.com/office/drawing/2014/main" id="{5226DD90-6AD7-944F-B3CE-CDEAE6D7698D}"/>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06892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avy questions">
    <p:bg>
      <p:bgPr>
        <a:solidFill>
          <a:schemeClr val="tx2"/>
        </a:solidFill>
        <a:effectLst/>
      </p:bgPr>
    </p:bg>
    <p:spTree>
      <p:nvGrpSpPr>
        <p:cNvPr id="1" name=""/>
        <p:cNvGrpSpPr/>
        <p:nvPr/>
      </p:nvGrpSpPr>
      <p:grpSpPr>
        <a:xfrm>
          <a:off x="0" y="0"/>
          <a:ext cx="0" cy="0"/>
          <a:chOff x="0" y="0"/>
          <a:chExt cx="0" cy="0"/>
        </a:xfrm>
      </p:grpSpPr>
      <p:sp>
        <p:nvSpPr>
          <p:cNvPr id="5" name="TextBox 4"/>
          <p:cNvSpPr txBox="1"/>
          <p:nvPr userDrawn="1"/>
        </p:nvSpPr>
        <p:spPr>
          <a:xfrm>
            <a:off x="408471" y="85062"/>
            <a:ext cx="8120813" cy="1846659"/>
          </a:xfrm>
          <a:prstGeom prst="rect">
            <a:avLst/>
          </a:prstGeom>
          <a:noFill/>
        </p:spPr>
        <p:txBody>
          <a:bodyPr wrap="none" lIns="0" tIns="0" rIns="0" bIns="0" rtlCol="0" anchor="t" anchorCtr="0">
            <a:noAutofit/>
          </a:bodyPr>
          <a:lstStyle/>
          <a:p>
            <a:r>
              <a:rPr lang="en-US" sz="12000" b="1" spc="-500" baseline="0" dirty="0">
                <a:solidFill>
                  <a:schemeClr val="bg1"/>
                </a:solidFill>
              </a:rPr>
              <a:t>Questions?</a:t>
            </a:r>
          </a:p>
        </p:txBody>
      </p:sp>
      <p:pic>
        <p:nvPicPr>
          <p:cNvPr id="6"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1893" y="294720"/>
            <a:ext cx="859536" cy="859536"/>
          </a:xfrm>
          <a:prstGeom prst="rect">
            <a:avLst/>
          </a:prstGeom>
        </p:spPr>
      </p:pic>
    </p:spTree>
    <p:extLst>
      <p:ext uri="{BB962C8B-B14F-4D97-AF65-F5344CB8AC3E}">
        <p14:creationId xmlns:p14="http://schemas.microsoft.com/office/powerpoint/2010/main" val="3749350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avy thank you">
    <p:bg>
      <p:bgPr>
        <a:solidFill>
          <a:schemeClr val="tx2"/>
        </a:solidFill>
        <a:effectLst/>
      </p:bgPr>
    </p:bg>
    <p:spTree>
      <p:nvGrpSpPr>
        <p:cNvPr id="1" name=""/>
        <p:cNvGrpSpPr/>
        <p:nvPr/>
      </p:nvGrpSpPr>
      <p:grpSpPr>
        <a:xfrm>
          <a:off x="0" y="0"/>
          <a:ext cx="0" cy="0"/>
          <a:chOff x="0" y="0"/>
          <a:chExt cx="0" cy="0"/>
        </a:xfrm>
      </p:grpSpPr>
      <p:sp>
        <p:nvSpPr>
          <p:cNvPr id="5" name="TextBox 4"/>
          <p:cNvSpPr txBox="1"/>
          <p:nvPr userDrawn="1"/>
        </p:nvSpPr>
        <p:spPr>
          <a:xfrm>
            <a:off x="444400" y="85062"/>
            <a:ext cx="8120813" cy="1846659"/>
          </a:xfrm>
          <a:prstGeom prst="rect">
            <a:avLst/>
          </a:prstGeom>
          <a:noFill/>
        </p:spPr>
        <p:txBody>
          <a:bodyPr wrap="none" lIns="0" tIns="0" rIns="0" bIns="0" rtlCol="0" anchor="t" anchorCtr="0">
            <a:noAutofit/>
          </a:bodyPr>
          <a:lstStyle/>
          <a:p>
            <a:r>
              <a:rPr lang="en-US" sz="12000" b="1" spc="-500" baseline="0" dirty="0">
                <a:solidFill>
                  <a:schemeClr val="bg1"/>
                </a:solidFill>
              </a:rPr>
              <a:t>Thank you.</a:t>
            </a:r>
          </a:p>
        </p:txBody>
      </p:sp>
      <p:pic>
        <p:nvPicPr>
          <p:cNvPr id="6"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1893" y="294720"/>
            <a:ext cx="859536" cy="859536"/>
          </a:xfrm>
          <a:prstGeom prst="rect">
            <a:avLst/>
          </a:prstGeom>
        </p:spPr>
      </p:pic>
    </p:spTree>
    <p:extLst>
      <p:ext uri="{BB962C8B-B14F-4D97-AF65-F5344CB8AC3E}">
        <p14:creationId xmlns:p14="http://schemas.microsoft.com/office/powerpoint/2010/main" val="744283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closing">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lum bright="70000" contrast="-70000"/>
            <a:extLst>
              <a:ext uri="{28A0092B-C50C-407E-A947-70E740481C1C}">
                <a14:useLocalDpi xmlns:a14="http://schemas.microsoft.com/office/drawing/2010/main"/>
              </a:ext>
            </a:extLst>
          </a:blip>
          <a:stretch>
            <a:fillRect/>
          </a:stretch>
        </p:blipFill>
        <p:spPr>
          <a:xfrm>
            <a:off x="4066032" y="1399032"/>
            <a:ext cx="4059936" cy="4059936"/>
          </a:xfrm>
          <a:prstGeom prst="rect">
            <a:avLst/>
          </a:prstGeom>
        </p:spPr>
      </p:pic>
    </p:spTree>
    <p:extLst>
      <p:ext uri="{BB962C8B-B14F-4D97-AF65-F5344CB8AC3E}">
        <p14:creationId xmlns:p14="http://schemas.microsoft.com/office/powerpoint/2010/main" val="456608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subheader and da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5" y="466345"/>
            <a:ext cx="10506456" cy="1257524"/>
          </a:xfrm>
        </p:spPr>
        <p:txBody>
          <a:bodyPr>
            <a:spAutoFit/>
          </a:bodyPr>
          <a:lstStyle>
            <a:lvl1pPr>
              <a:defRPr baseline="0">
                <a:solidFill>
                  <a:schemeClr val="tx2"/>
                </a:solidFill>
              </a:defRPr>
            </a:lvl1pPr>
          </a:lstStyle>
          <a:p>
            <a:r>
              <a:rPr lang="en-US" dirty="0"/>
              <a:t>Enter title text</a:t>
            </a:r>
          </a:p>
        </p:txBody>
      </p:sp>
      <p:sp>
        <p:nvSpPr>
          <p:cNvPr id="10" name="Text Placeholder 9"/>
          <p:cNvSpPr>
            <a:spLocks noGrp="1"/>
          </p:cNvSpPr>
          <p:nvPr>
            <p:ph type="body" sz="quarter" idx="12" hasCustomPrompt="1"/>
          </p:nvPr>
        </p:nvSpPr>
        <p:spPr>
          <a:xfrm>
            <a:off x="465139" y="3968496"/>
            <a:ext cx="8677656" cy="301814"/>
          </a:xfrm>
        </p:spPr>
        <p:txBody>
          <a:bodyPr>
            <a:spAutoFit/>
          </a:bodyPr>
          <a:lstStyle>
            <a:lvl1pPr>
              <a:defRPr sz="2400" spc="-60"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date, location, etc.</a:t>
            </a:r>
          </a:p>
        </p:txBody>
      </p:sp>
      <p:sp>
        <p:nvSpPr>
          <p:cNvPr id="9" name="Text Placeholder 5"/>
          <p:cNvSpPr>
            <a:spLocks noGrp="1"/>
          </p:cNvSpPr>
          <p:nvPr>
            <p:ph type="body" sz="quarter" idx="11" hasCustomPrompt="1"/>
          </p:nvPr>
        </p:nvSpPr>
        <p:spPr>
          <a:xfrm>
            <a:off x="465140" y="3044956"/>
            <a:ext cx="10736941" cy="653897"/>
          </a:xfrm>
        </p:spPr>
        <p:txBody>
          <a:bodyPr>
            <a:spAutoFit/>
          </a:bodyPr>
          <a:lstStyle>
            <a:lvl1pPr>
              <a:defRPr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sp>
        <p:nvSpPr>
          <p:cNvPr id="11" name="FM Symbol">
            <a:extLst>
              <a:ext uri="{FF2B5EF4-FFF2-40B4-BE49-F238E27FC236}">
                <a16:creationId xmlns:a16="http://schemas.microsoft.com/office/drawing/2014/main" id="{2E6DDC4B-B0CA-B94D-A51A-7A5C6D19D6C2}"/>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7" name="Footer Placeholder 3">
            <a:extLst>
              <a:ext uri="{FF2B5EF4-FFF2-40B4-BE49-F238E27FC236}">
                <a16:creationId xmlns:a16="http://schemas.microsoft.com/office/drawing/2014/main" id="{F4198795-3794-45A8-B9B6-A2907E12957F}"/>
              </a:ext>
            </a:extLst>
          </p:cNvPr>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2" name="Slide Number Placeholder 5">
            <a:extLst>
              <a:ext uri="{FF2B5EF4-FFF2-40B4-BE49-F238E27FC236}">
                <a16:creationId xmlns:a16="http://schemas.microsoft.com/office/drawing/2014/main" id="{78074493-4B43-47F0-94D6-EFAB14A73C8C}"/>
              </a:ext>
            </a:extLst>
          </p:cNvPr>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3640449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op sub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1316739"/>
            <a:ext cx="11269136" cy="1257524"/>
          </a:xfrm>
        </p:spPr>
        <p:txBody>
          <a:bodyPr>
            <a:spAutoFit/>
          </a:bodyPr>
          <a:lstStyle>
            <a:lvl1pPr>
              <a:defRPr baseline="0">
                <a:solidFill>
                  <a:schemeClr val="tx2"/>
                </a:solidFill>
              </a:defRPr>
            </a:lvl1pPr>
          </a:lstStyle>
          <a:p>
            <a:r>
              <a:rPr lang="en-US" dirty="0"/>
              <a:t>Enter title text</a:t>
            </a:r>
          </a:p>
        </p:txBody>
      </p:sp>
      <p:sp>
        <p:nvSpPr>
          <p:cNvPr id="6" name="Text Placeholder 5"/>
          <p:cNvSpPr>
            <a:spLocks noGrp="1"/>
          </p:cNvSpPr>
          <p:nvPr>
            <p:ph type="body" sz="quarter" idx="11" hasCustomPrompt="1"/>
          </p:nvPr>
        </p:nvSpPr>
        <p:spPr>
          <a:xfrm>
            <a:off x="465141" y="466347"/>
            <a:ext cx="10507663" cy="515590"/>
          </a:xfrm>
        </p:spPr>
        <p:txBody>
          <a:bodyPr>
            <a:spAutoFit/>
          </a:bodyPr>
          <a:lstStyle>
            <a:lvl1pPr>
              <a:defRPr sz="41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sp>
        <p:nvSpPr>
          <p:cNvPr id="9" name="FM Symbol">
            <a:extLst>
              <a:ext uri="{FF2B5EF4-FFF2-40B4-BE49-F238E27FC236}">
                <a16:creationId xmlns:a16="http://schemas.microsoft.com/office/drawing/2014/main" id="{503BF2A5-0094-794E-B72F-417EC0BD424C}"/>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8" name="Footer Placeholder 3">
            <a:extLst>
              <a:ext uri="{FF2B5EF4-FFF2-40B4-BE49-F238E27FC236}">
                <a16:creationId xmlns:a16="http://schemas.microsoft.com/office/drawing/2014/main" id="{313F4AD9-A19D-4D3F-AE24-7D5B8280FBEC}"/>
              </a:ext>
            </a:extLst>
          </p:cNvPr>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0" name="Slide Number Placeholder 5">
            <a:extLst>
              <a:ext uri="{FF2B5EF4-FFF2-40B4-BE49-F238E27FC236}">
                <a16:creationId xmlns:a16="http://schemas.microsoft.com/office/drawing/2014/main" id="{A0F34590-8704-4335-9A9D-39A00D473007}"/>
              </a:ext>
            </a:extLst>
          </p:cNvPr>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882711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subheader with date and large symbol">
    <p:bg>
      <p:bgPr>
        <a:solidFill>
          <a:schemeClr val="bg1"/>
        </a:solidFill>
        <a:effectLst/>
      </p:bgPr>
    </p:bg>
    <p:spTree>
      <p:nvGrpSpPr>
        <p:cNvPr id="1" name=""/>
        <p:cNvGrpSpPr/>
        <p:nvPr/>
      </p:nvGrpSpPr>
      <p:grpSpPr>
        <a:xfrm>
          <a:off x="0" y="0"/>
          <a:ext cx="0" cy="0"/>
          <a:chOff x="0" y="0"/>
          <a:chExt cx="0" cy="0"/>
        </a:xfrm>
      </p:grpSpPr>
      <p:sp>
        <p:nvSpPr>
          <p:cNvPr id="13" name="FM Background"/>
          <p:cNvSpPr>
            <a:spLocks noEditPoints="1"/>
          </p:cNvSpPr>
          <p:nvPr userDrawn="1"/>
        </p:nvSpPr>
        <p:spPr bwMode="auto">
          <a:xfrm>
            <a:off x="2626952" y="-2578135"/>
            <a:ext cx="12171091" cy="12171092"/>
          </a:xfrm>
          <a:custGeom>
            <a:avLst/>
            <a:gdLst>
              <a:gd name="T0" fmla="*/ 1872 w 3744"/>
              <a:gd name="T1" fmla="*/ 149 h 3744"/>
              <a:gd name="T2" fmla="*/ 3595 w 3744"/>
              <a:gd name="T3" fmla="*/ 1872 h 3744"/>
              <a:gd name="T4" fmla="*/ 1872 w 3744"/>
              <a:gd name="T5" fmla="*/ 3595 h 3744"/>
              <a:gd name="T6" fmla="*/ 149 w 3744"/>
              <a:gd name="T7" fmla="*/ 1872 h 3744"/>
              <a:gd name="T8" fmla="*/ 1872 w 3744"/>
              <a:gd name="T9" fmla="*/ 149 h 3744"/>
              <a:gd name="T10" fmla="*/ 1872 w 3744"/>
              <a:gd name="T11" fmla="*/ 0 h 3744"/>
              <a:gd name="T12" fmla="*/ 0 w 3744"/>
              <a:gd name="T13" fmla="*/ 1872 h 3744"/>
              <a:gd name="T14" fmla="*/ 1872 w 3744"/>
              <a:gd name="T15" fmla="*/ 3744 h 3744"/>
              <a:gd name="T16" fmla="*/ 3744 w 3744"/>
              <a:gd name="T17" fmla="*/ 1872 h 3744"/>
              <a:gd name="T18" fmla="*/ 1872 w 3744"/>
              <a:gd name="T19" fmla="*/ 0 h 3744"/>
              <a:gd name="T20" fmla="*/ 2527 w 3744"/>
              <a:gd name="T21" fmla="*/ 582 h 3744"/>
              <a:gd name="T22" fmla="*/ 1532 w 3744"/>
              <a:gd name="T23" fmla="*/ 925 h 3744"/>
              <a:gd name="T24" fmla="*/ 1532 w 3744"/>
              <a:gd name="T25" fmla="*/ 673 h 3744"/>
              <a:gd name="T26" fmla="*/ 1088 w 3744"/>
              <a:gd name="T27" fmla="*/ 673 h 3744"/>
              <a:gd name="T28" fmla="*/ 1088 w 3744"/>
              <a:gd name="T29" fmla="*/ 1078 h 3744"/>
              <a:gd name="T30" fmla="*/ 739 w 3744"/>
              <a:gd name="T31" fmla="*/ 1198 h 3744"/>
              <a:gd name="T32" fmla="*/ 397 w 3744"/>
              <a:gd name="T33" fmla="*/ 1979 h 3744"/>
              <a:gd name="T34" fmla="*/ 435 w 3744"/>
              <a:gd name="T35" fmla="*/ 2186 h 3744"/>
              <a:gd name="T36" fmla="*/ 969 w 3744"/>
              <a:gd name="T37" fmla="*/ 2116 h 3744"/>
              <a:gd name="T38" fmla="*/ 2753 w 3744"/>
              <a:gd name="T39" fmla="*/ 3136 h 3744"/>
              <a:gd name="T40" fmla="*/ 2851 w 3744"/>
              <a:gd name="T41" fmla="*/ 3075 h 3744"/>
              <a:gd name="T42" fmla="*/ 2642 w 3744"/>
              <a:gd name="T43" fmla="*/ 2782 h 3744"/>
              <a:gd name="T44" fmla="*/ 2642 w 3744"/>
              <a:gd name="T45" fmla="*/ 2122 h 3744"/>
              <a:gd name="T46" fmla="*/ 2203 w 3744"/>
              <a:gd name="T47" fmla="*/ 2043 h 3744"/>
              <a:gd name="T48" fmla="*/ 2203 w 3744"/>
              <a:gd name="T49" fmla="*/ 2385 h 3744"/>
              <a:gd name="T50" fmla="*/ 1138 w 3744"/>
              <a:gd name="T51" fmla="*/ 2008 h 3744"/>
              <a:gd name="T52" fmla="*/ 2508 w 3744"/>
              <a:gd name="T53" fmla="*/ 828 h 3744"/>
              <a:gd name="T54" fmla="*/ 3021 w 3744"/>
              <a:gd name="T55" fmla="*/ 2009 h 3744"/>
              <a:gd name="T56" fmla="*/ 3159 w 3744"/>
              <a:gd name="T57" fmla="*/ 2034 h 3744"/>
              <a:gd name="T58" fmla="*/ 2527 w 3744"/>
              <a:gd name="T59" fmla="*/ 582 h 3744"/>
              <a:gd name="T60" fmla="*/ 2317 w 3744"/>
              <a:gd name="T61" fmla="*/ 2180 h 3744"/>
              <a:gd name="T62" fmla="*/ 2528 w 3744"/>
              <a:gd name="T63" fmla="*/ 2218 h 3744"/>
              <a:gd name="T64" fmla="*/ 2528 w 3744"/>
              <a:gd name="T65" fmla="*/ 2656 h 3744"/>
              <a:gd name="T66" fmla="*/ 2317 w 3744"/>
              <a:gd name="T67" fmla="*/ 2468 h 3744"/>
              <a:gd name="T68" fmla="*/ 2317 w 3744"/>
              <a:gd name="T69" fmla="*/ 2180 h 3744"/>
              <a:gd name="T70" fmla="*/ 517 w 3744"/>
              <a:gd name="T71" fmla="*/ 1991 h 3744"/>
              <a:gd name="T72" fmla="*/ 823 w 3744"/>
              <a:gd name="T73" fmla="*/ 1290 h 3744"/>
              <a:gd name="T74" fmla="*/ 1203 w 3744"/>
              <a:gd name="T75" fmla="*/ 1160 h 3744"/>
              <a:gd name="T76" fmla="*/ 1203 w 3744"/>
              <a:gd name="T77" fmla="*/ 788 h 3744"/>
              <a:gd name="T78" fmla="*/ 1418 w 3744"/>
              <a:gd name="T79" fmla="*/ 788 h 3744"/>
              <a:gd name="T80" fmla="*/ 1418 w 3744"/>
              <a:gd name="T81" fmla="*/ 1086 h 3744"/>
              <a:gd name="T82" fmla="*/ 2422 w 3744"/>
              <a:gd name="T83" fmla="*/ 739 h 3744"/>
              <a:gd name="T84" fmla="*/ 517 w 3744"/>
              <a:gd name="T85" fmla="*/ 1991 h 3744"/>
              <a:gd name="T86" fmla="*/ 2431 w 3744"/>
              <a:gd name="T87" fmla="*/ 1551 h 3744"/>
              <a:gd name="T88" fmla="*/ 2528 w 3744"/>
              <a:gd name="T89" fmla="*/ 1568 h 3744"/>
              <a:gd name="T90" fmla="*/ 2528 w 3744"/>
              <a:gd name="T91" fmla="*/ 1766 h 3744"/>
              <a:gd name="T92" fmla="*/ 2431 w 3744"/>
              <a:gd name="T93" fmla="*/ 1748 h 3744"/>
              <a:gd name="T94" fmla="*/ 2431 w 3744"/>
              <a:gd name="T95" fmla="*/ 1551 h 3744"/>
              <a:gd name="T96" fmla="*/ 2316 w 3744"/>
              <a:gd name="T97" fmla="*/ 1414 h 3744"/>
              <a:gd name="T98" fmla="*/ 2316 w 3744"/>
              <a:gd name="T99" fmla="*/ 1844 h 3744"/>
              <a:gd name="T100" fmla="*/ 2642 w 3744"/>
              <a:gd name="T101" fmla="*/ 1903 h 3744"/>
              <a:gd name="T102" fmla="*/ 2642 w 3744"/>
              <a:gd name="T103" fmla="*/ 1473 h 3744"/>
              <a:gd name="T104" fmla="*/ 2316 w 3744"/>
              <a:gd name="T105" fmla="*/ 1414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44" h="3744">
                <a:moveTo>
                  <a:pt x="1872" y="149"/>
                </a:moveTo>
                <a:cubicBezTo>
                  <a:pt x="2822" y="149"/>
                  <a:pt x="3595" y="922"/>
                  <a:pt x="3595" y="1872"/>
                </a:cubicBezTo>
                <a:cubicBezTo>
                  <a:pt x="3595" y="2822"/>
                  <a:pt x="2822" y="3595"/>
                  <a:pt x="1872" y="3595"/>
                </a:cubicBezTo>
                <a:cubicBezTo>
                  <a:pt x="922" y="3595"/>
                  <a:pt x="149" y="2822"/>
                  <a:pt x="149" y="1872"/>
                </a:cubicBezTo>
                <a:cubicBezTo>
                  <a:pt x="149" y="922"/>
                  <a:pt x="922" y="149"/>
                  <a:pt x="1872" y="149"/>
                </a:cubicBezTo>
                <a:moveTo>
                  <a:pt x="1872" y="0"/>
                </a:moveTo>
                <a:cubicBezTo>
                  <a:pt x="840" y="0"/>
                  <a:pt x="0" y="840"/>
                  <a:pt x="0" y="1872"/>
                </a:cubicBezTo>
                <a:cubicBezTo>
                  <a:pt x="0" y="2904"/>
                  <a:pt x="840" y="3744"/>
                  <a:pt x="1872" y="3744"/>
                </a:cubicBezTo>
                <a:cubicBezTo>
                  <a:pt x="2904" y="3744"/>
                  <a:pt x="3744" y="2904"/>
                  <a:pt x="3744" y="1872"/>
                </a:cubicBezTo>
                <a:cubicBezTo>
                  <a:pt x="3744" y="840"/>
                  <a:pt x="2904" y="0"/>
                  <a:pt x="1872" y="0"/>
                </a:cubicBezTo>
                <a:close/>
                <a:moveTo>
                  <a:pt x="2527" y="582"/>
                </a:moveTo>
                <a:cubicBezTo>
                  <a:pt x="1532" y="925"/>
                  <a:pt x="1532" y="925"/>
                  <a:pt x="1532" y="925"/>
                </a:cubicBezTo>
                <a:cubicBezTo>
                  <a:pt x="1532" y="673"/>
                  <a:pt x="1532" y="673"/>
                  <a:pt x="1532" y="673"/>
                </a:cubicBezTo>
                <a:cubicBezTo>
                  <a:pt x="1088" y="673"/>
                  <a:pt x="1088" y="673"/>
                  <a:pt x="1088" y="673"/>
                </a:cubicBezTo>
                <a:cubicBezTo>
                  <a:pt x="1088" y="1078"/>
                  <a:pt x="1088" y="1078"/>
                  <a:pt x="1088" y="1078"/>
                </a:cubicBezTo>
                <a:cubicBezTo>
                  <a:pt x="739" y="1198"/>
                  <a:pt x="739" y="1198"/>
                  <a:pt x="739" y="1198"/>
                </a:cubicBezTo>
                <a:cubicBezTo>
                  <a:pt x="397" y="1979"/>
                  <a:pt x="397" y="1979"/>
                  <a:pt x="397" y="1979"/>
                </a:cubicBezTo>
                <a:cubicBezTo>
                  <a:pt x="401" y="1992"/>
                  <a:pt x="435" y="2186"/>
                  <a:pt x="435" y="2186"/>
                </a:cubicBezTo>
                <a:cubicBezTo>
                  <a:pt x="605" y="2140"/>
                  <a:pt x="784" y="2116"/>
                  <a:pt x="969" y="2116"/>
                </a:cubicBezTo>
                <a:cubicBezTo>
                  <a:pt x="1728" y="2116"/>
                  <a:pt x="2392" y="2526"/>
                  <a:pt x="2753" y="3136"/>
                </a:cubicBezTo>
                <a:cubicBezTo>
                  <a:pt x="2851" y="3075"/>
                  <a:pt x="2851" y="3075"/>
                  <a:pt x="2851" y="3075"/>
                </a:cubicBezTo>
                <a:cubicBezTo>
                  <a:pt x="2789" y="2972"/>
                  <a:pt x="2719" y="2874"/>
                  <a:pt x="2642" y="2782"/>
                </a:cubicBezTo>
                <a:cubicBezTo>
                  <a:pt x="2642" y="2122"/>
                  <a:pt x="2642" y="2122"/>
                  <a:pt x="2642" y="2122"/>
                </a:cubicBezTo>
                <a:cubicBezTo>
                  <a:pt x="2203" y="2043"/>
                  <a:pt x="2203" y="2043"/>
                  <a:pt x="2203" y="2043"/>
                </a:cubicBezTo>
                <a:cubicBezTo>
                  <a:pt x="2203" y="2385"/>
                  <a:pt x="2203" y="2385"/>
                  <a:pt x="2203" y="2385"/>
                </a:cubicBezTo>
                <a:cubicBezTo>
                  <a:pt x="1895" y="2174"/>
                  <a:pt x="1531" y="2038"/>
                  <a:pt x="1138" y="2008"/>
                </a:cubicBezTo>
                <a:cubicBezTo>
                  <a:pt x="1746" y="1824"/>
                  <a:pt x="2249" y="1393"/>
                  <a:pt x="2508" y="828"/>
                </a:cubicBezTo>
                <a:cubicBezTo>
                  <a:pt x="3021" y="2009"/>
                  <a:pt x="3021" y="2009"/>
                  <a:pt x="3021" y="2009"/>
                </a:cubicBezTo>
                <a:cubicBezTo>
                  <a:pt x="3159" y="2034"/>
                  <a:pt x="3159" y="2034"/>
                  <a:pt x="3159" y="2034"/>
                </a:cubicBezTo>
                <a:lnTo>
                  <a:pt x="2527" y="582"/>
                </a:lnTo>
                <a:close/>
                <a:moveTo>
                  <a:pt x="2317" y="2180"/>
                </a:moveTo>
                <a:cubicBezTo>
                  <a:pt x="2528" y="2218"/>
                  <a:pt x="2528" y="2218"/>
                  <a:pt x="2528" y="2218"/>
                </a:cubicBezTo>
                <a:cubicBezTo>
                  <a:pt x="2528" y="2656"/>
                  <a:pt x="2528" y="2656"/>
                  <a:pt x="2528" y="2656"/>
                </a:cubicBezTo>
                <a:cubicBezTo>
                  <a:pt x="2462" y="2589"/>
                  <a:pt x="2391" y="2527"/>
                  <a:pt x="2317" y="2468"/>
                </a:cubicBezTo>
                <a:lnTo>
                  <a:pt x="2317" y="2180"/>
                </a:lnTo>
                <a:close/>
                <a:moveTo>
                  <a:pt x="517" y="1991"/>
                </a:moveTo>
                <a:cubicBezTo>
                  <a:pt x="823" y="1290"/>
                  <a:pt x="823" y="1290"/>
                  <a:pt x="823" y="1290"/>
                </a:cubicBezTo>
                <a:cubicBezTo>
                  <a:pt x="1203" y="1160"/>
                  <a:pt x="1203" y="1160"/>
                  <a:pt x="1203" y="1160"/>
                </a:cubicBezTo>
                <a:cubicBezTo>
                  <a:pt x="1203" y="788"/>
                  <a:pt x="1203" y="788"/>
                  <a:pt x="1203" y="788"/>
                </a:cubicBezTo>
                <a:cubicBezTo>
                  <a:pt x="1418" y="788"/>
                  <a:pt x="1418" y="788"/>
                  <a:pt x="1418" y="788"/>
                </a:cubicBezTo>
                <a:cubicBezTo>
                  <a:pt x="1418" y="1086"/>
                  <a:pt x="1418" y="1086"/>
                  <a:pt x="1418" y="1086"/>
                </a:cubicBezTo>
                <a:cubicBezTo>
                  <a:pt x="2422" y="739"/>
                  <a:pt x="2422" y="739"/>
                  <a:pt x="2422" y="739"/>
                </a:cubicBezTo>
                <a:cubicBezTo>
                  <a:pt x="2107" y="1470"/>
                  <a:pt x="1363" y="1975"/>
                  <a:pt x="517" y="1991"/>
                </a:cubicBezTo>
                <a:close/>
                <a:moveTo>
                  <a:pt x="2431" y="1551"/>
                </a:moveTo>
                <a:cubicBezTo>
                  <a:pt x="2528" y="1568"/>
                  <a:pt x="2528" y="1568"/>
                  <a:pt x="2528" y="1568"/>
                </a:cubicBezTo>
                <a:cubicBezTo>
                  <a:pt x="2528" y="1766"/>
                  <a:pt x="2528" y="1766"/>
                  <a:pt x="2528" y="1766"/>
                </a:cubicBezTo>
                <a:cubicBezTo>
                  <a:pt x="2431" y="1748"/>
                  <a:pt x="2431" y="1748"/>
                  <a:pt x="2431" y="1748"/>
                </a:cubicBezTo>
                <a:cubicBezTo>
                  <a:pt x="2431" y="1551"/>
                  <a:pt x="2431" y="1551"/>
                  <a:pt x="2431" y="1551"/>
                </a:cubicBezTo>
                <a:moveTo>
                  <a:pt x="2316" y="1414"/>
                </a:moveTo>
                <a:cubicBezTo>
                  <a:pt x="2316" y="1844"/>
                  <a:pt x="2316" y="1844"/>
                  <a:pt x="2316" y="1844"/>
                </a:cubicBezTo>
                <a:cubicBezTo>
                  <a:pt x="2642" y="1903"/>
                  <a:pt x="2642" y="1903"/>
                  <a:pt x="2642" y="1903"/>
                </a:cubicBezTo>
                <a:cubicBezTo>
                  <a:pt x="2642" y="1473"/>
                  <a:pt x="2642" y="1473"/>
                  <a:pt x="2642" y="1473"/>
                </a:cubicBezTo>
                <a:cubicBezTo>
                  <a:pt x="2316" y="1414"/>
                  <a:pt x="2316" y="1414"/>
                  <a:pt x="2316" y="1414"/>
                </a:cubicBez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 name="Title 1"/>
          <p:cNvSpPr>
            <a:spLocks noGrp="1"/>
          </p:cNvSpPr>
          <p:nvPr>
            <p:ph type="title" hasCustomPrompt="1"/>
          </p:nvPr>
        </p:nvSpPr>
        <p:spPr>
          <a:xfrm>
            <a:off x="466345" y="466345"/>
            <a:ext cx="10506456" cy="1257524"/>
          </a:xfrm>
        </p:spPr>
        <p:txBody>
          <a:bodyPr>
            <a:spAutoFit/>
          </a:bodyPr>
          <a:lstStyle>
            <a:lvl1pPr>
              <a:defRPr baseline="0">
                <a:solidFill>
                  <a:schemeClr val="tx2"/>
                </a:solidFill>
              </a:defRPr>
            </a:lvl1pPr>
          </a:lstStyle>
          <a:p>
            <a:r>
              <a:rPr lang="en-US" dirty="0"/>
              <a:t>Enter title text</a:t>
            </a:r>
          </a:p>
        </p:txBody>
      </p:sp>
      <p:sp>
        <p:nvSpPr>
          <p:cNvPr id="6" name="Text Placeholder 5"/>
          <p:cNvSpPr>
            <a:spLocks noGrp="1"/>
          </p:cNvSpPr>
          <p:nvPr>
            <p:ph type="body" sz="quarter" idx="11" hasCustomPrompt="1"/>
          </p:nvPr>
        </p:nvSpPr>
        <p:spPr>
          <a:xfrm>
            <a:off x="465140" y="3044956"/>
            <a:ext cx="10736941" cy="653897"/>
          </a:xfrm>
        </p:spPr>
        <p:txBody>
          <a:bodyPr>
            <a:spAutoFit/>
          </a:bodyPr>
          <a:lstStyle>
            <a:lvl1pPr>
              <a:defRPr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sp>
        <p:nvSpPr>
          <p:cNvPr id="10" name="Text Placeholder 9"/>
          <p:cNvSpPr>
            <a:spLocks noGrp="1"/>
          </p:cNvSpPr>
          <p:nvPr>
            <p:ph type="body" sz="quarter" idx="12" hasCustomPrompt="1"/>
          </p:nvPr>
        </p:nvSpPr>
        <p:spPr>
          <a:xfrm>
            <a:off x="465139" y="3968496"/>
            <a:ext cx="8677656" cy="301814"/>
          </a:xfrm>
        </p:spPr>
        <p:txBody>
          <a:bodyPr>
            <a:spAutoFit/>
          </a:bodyPr>
          <a:lstStyle>
            <a:lvl1pPr>
              <a:defRPr sz="2400" spc="-60"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date, location, etc.</a:t>
            </a:r>
          </a:p>
        </p:txBody>
      </p:sp>
      <p:sp>
        <p:nvSpPr>
          <p:cNvPr id="11" name="FM Symbol">
            <a:extLst>
              <a:ext uri="{FF2B5EF4-FFF2-40B4-BE49-F238E27FC236}">
                <a16:creationId xmlns:a16="http://schemas.microsoft.com/office/drawing/2014/main" id="{ECE127CD-F43D-F846-86E3-B9F181B8FD46}"/>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9" name="Footer Placeholder 3">
            <a:extLst>
              <a:ext uri="{FF2B5EF4-FFF2-40B4-BE49-F238E27FC236}">
                <a16:creationId xmlns:a16="http://schemas.microsoft.com/office/drawing/2014/main" id="{94BDD081-609B-4A6A-9653-90F5A51AFCBE}"/>
              </a:ext>
            </a:extLst>
          </p:cNvPr>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2" name="Slide Number Placeholder 5">
            <a:extLst>
              <a:ext uri="{FF2B5EF4-FFF2-40B4-BE49-F238E27FC236}">
                <a16:creationId xmlns:a16="http://schemas.microsoft.com/office/drawing/2014/main" id="{D2A0D1A8-8151-4279-BC47-EBC8A3A62536}"/>
              </a:ext>
            </a:extLst>
          </p:cNvPr>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1730241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questions">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465667" y="85062"/>
            <a:ext cx="8120813" cy="1846659"/>
          </a:xfrm>
          <a:prstGeom prst="rect">
            <a:avLst/>
          </a:prstGeom>
          <a:noFill/>
        </p:spPr>
        <p:txBody>
          <a:bodyPr wrap="none" lIns="0" tIns="0" rIns="0" bIns="0" rtlCol="0" anchor="t" anchorCtr="0">
            <a:noAutofit/>
          </a:bodyPr>
          <a:lstStyle/>
          <a:p>
            <a:r>
              <a:rPr lang="en-US" sz="12000" b="1" spc="-500" baseline="0" dirty="0">
                <a:solidFill>
                  <a:schemeClr val="tx2"/>
                </a:solidFill>
              </a:rPr>
              <a:t>Questions?</a:t>
            </a:r>
          </a:p>
        </p:txBody>
      </p:sp>
      <p:pic>
        <p:nvPicPr>
          <p:cNvPr id="4"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5099" y="292612"/>
            <a:ext cx="862231" cy="862231"/>
          </a:xfrm>
          <a:prstGeom prst="rect">
            <a:avLst/>
          </a:prstGeom>
        </p:spPr>
      </p:pic>
    </p:spTree>
    <p:extLst>
      <p:ext uri="{BB962C8B-B14F-4D97-AF65-F5344CB8AC3E}">
        <p14:creationId xmlns:p14="http://schemas.microsoft.com/office/powerpoint/2010/main" val="2185983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nts">
    <p:spTree>
      <p:nvGrpSpPr>
        <p:cNvPr id="1" name=""/>
        <p:cNvGrpSpPr/>
        <p:nvPr/>
      </p:nvGrpSpPr>
      <p:grpSpPr>
        <a:xfrm>
          <a:off x="0" y="0"/>
          <a:ext cx="0" cy="0"/>
          <a:chOff x="0" y="0"/>
          <a:chExt cx="0" cy="0"/>
        </a:xfrm>
      </p:grpSpPr>
      <p:sp>
        <p:nvSpPr>
          <p:cNvPr id="12" name="Rectangle 11"/>
          <p:cNvSpPr/>
          <p:nvPr userDrawn="1"/>
        </p:nvSpPr>
        <p:spPr>
          <a:xfrm>
            <a:off x="5715000" y="1823076"/>
            <a:ext cx="5501640" cy="4673715"/>
          </a:xfrm>
          <a:prstGeom prst="rect">
            <a:avLst/>
          </a:prstGeom>
        </p:spPr>
        <p:txBody>
          <a:bodyPr wrap="square">
            <a:spAutoFit/>
          </a:body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900" b="0" i="0" u="none" strike="noStrike" kern="1200" cap="none" spc="-20" normalizeH="0" baseline="0" noProof="0" dirty="0">
                <a:ln>
                  <a:noFill/>
                </a:ln>
                <a:solidFill>
                  <a:srgbClr val="000F2B"/>
                </a:solidFill>
                <a:effectLst/>
                <a:uLnTx/>
                <a:uFillTx/>
                <a:latin typeface="+mn-lt"/>
                <a:ea typeface="+mn-ea"/>
                <a:cs typeface="+mn-cs"/>
              </a:rPr>
              <a:t>Font styles are automatically built into the layout. You should rarely adjust font formatting except for applying bold, italics, underline, or strikethrough. </a:t>
            </a:r>
          </a:p>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900" b="1" i="0" u="none" strike="noStrike" kern="1200" cap="none" spc="-20" normalizeH="0" baseline="0" noProof="0" dirty="0">
                <a:ln>
                  <a:noFill/>
                </a:ln>
                <a:solidFill>
                  <a:srgbClr val="000F2B"/>
                </a:solidFill>
                <a:effectLst/>
                <a:uLnTx/>
                <a:uFillTx/>
                <a:latin typeface="+mn-lt"/>
                <a:ea typeface="+mn-ea"/>
                <a:cs typeface="+mn-cs"/>
              </a:rPr>
              <a:t>Font size</a:t>
            </a:r>
            <a:br>
              <a:rPr kumimoji="0" lang="en-US" sz="1900" b="0" i="0" u="none" strike="noStrike" kern="1200" cap="none" spc="-20" normalizeH="0" baseline="0" noProof="0" dirty="0">
                <a:ln>
                  <a:noFill/>
                </a:ln>
                <a:solidFill>
                  <a:srgbClr val="000F2B"/>
                </a:solidFill>
                <a:effectLst/>
                <a:uLnTx/>
                <a:uFillTx/>
                <a:latin typeface="+mn-lt"/>
                <a:ea typeface="+mn-ea"/>
                <a:cs typeface="+mn-cs"/>
              </a:rPr>
            </a:br>
            <a:r>
              <a:rPr kumimoji="0" lang="en-US" sz="1900" b="0" i="0" u="none" strike="noStrike" kern="1200" cap="none" spc="-20" normalizeH="0" baseline="0" noProof="0" dirty="0">
                <a:ln>
                  <a:noFill/>
                </a:ln>
                <a:solidFill>
                  <a:srgbClr val="000F2B"/>
                </a:solidFill>
                <a:effectLst/>
                <a:uLnTx/>
                <a:uFillTx/>
                <a:latin typeface="+mn-lt"/>
                <a:ea typeface="+mn-ea"/>
                <a:cs typeface="+mn-cs"/>
              </a:rPr>
              <a:t>Font sizes are defaulted at 63 point for header text and 23 point for body text. If your text is overflowing the slide, consider using less text. If text cannot be reduced, you can decrease the font size using the increase/decrease buttons (            ). </a:t>
            </a:r>
          </a:p>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900" b="1" i="0" u="none" strike="noStrike" kern="1200" cap="none" spc="-20" normalizeH="0" baseline="0" noProof="0" dirty="0">
                <a:ln>
                  <a:noFill/>
                </a:ln>
                <a:solidFill>
                  <a:srgbClr val="000F2B"/>
                </a:solidFill>
                <a:effectLst/>
                <a:uLnTx/>
                <a:uFillTx/>
                <a:latin typeface="+mn-lt"/>
                <a:ea typeface="+mn-ea"/>
                <a:cs typeface="+mn-cs"/>
              </a:rPr>
              <a:t>Font color</a:t>
            </a:r>
            <a:br>
              <a:rPr kumimoji="0" lang="en-US" sz="1900" b="1" i="0" u="none" strike="noStrike" kern="1200" cap="none" spc="-20" normalizeH="0" baseline="0" noProof="0" dirty="0">
                <a:ln>
                  <a:noFill/>
                </a:ln>
                <a:solidFill>
                  <a:srgbClr val="000F2B"/>
                </a:solidFill>
                <a:effectLst/>
                <a:uLnTx/>
                <a:uFillTx/>
                <a:latin typeface="+mn-lt"/>
                <a:ea typeface="+mn-ea"/>
                <a:cs typeface="+mn-cs"/>
              </a:rPr>
            </a:br>
            <a:r>
              <a:rPr kumimoji="0" lang="en-US" sz="1900" b="0" i="0" u="none" strike="noStrike" kern="1200" cap="none" spc="-20" normalizeH="0" baseline="0" noProof="0" dirty="0">
                <a:ln>
                  <a:noFill/>
                </a:ln>
                <a:solidFill>
                  <a:srgbClr val="000F2B"/>
                </a:solidFill>
                <a:effectLst/>
                <a:uLnTx/>
                <a:uFillTx/>
                <a:latin typeface="+mn-lt"/>
                <a:ea typeface="+mn-ea"/>
                <a:cs typeface="+mn-cs"/>
              </a:rPr>
              <a:t>Text should primarily be navy or white. You can use one secondary color per slide. You can use secondary color type on a Fannie Mae navy, white, or gray background only.</a:t>
            </a:r>
          </a:p>
          <a:p>
            <a:endParaRPr lang="en-US" sz="1800" dirty="0"/>
          </a:p>
        </p:txBody>
      </p:sp>
      <p:sp>
        <p:nvSpPr>
          <p:cNvPr id="17" name="Rectangle 16"/>
          <p:cNvSpPr/>
          <p:nvPr userDrawn="1"/>
        </p:nvSpPr>
        <p:spPr>
          <a:xfrm>
            <a:off x="465878" y="466347"/>
            <a:ext cx="4358001" cy="884601"/>
          </a:xfrm>
          <a:prstGeom prst="rect">
            <a:avLst/>
          </a:prstGeom>
        </p:spPr>
        <p:txBody>
          <a:bodyPr vert="horz" lIns="91440" tIns="45720" rIns="91440" bIns="45720" rtlCol="0" anchor="t">
            <a:spAutoFit/>
          </a:bodyPr>
          <a:lstStyle/>
          <a:p>
            <a:pPr lvl="0">
              <a:lnSpc>
                <a:spcPct val="80000"/>
              </a:lnSpc>
              <a:spcBef>
                <a:spcPct val="0"/>
              </a:spcBef>
              <a:buNone/>
            </a:pPr>
            <a:r>
              <a:rPr lang="en-US" sz="6300" b="1" spc="-200" baseline="0" noProof="0" dirty="0">
                <a:solidFill>
                  <a:schemeClr val="tx2"/>
                </a:solidFill>
                <a:latin typeface="+mj-lt"/>
                <a:ea typeface="+mj-ea"/>
                <a:cs typeface="+mj-cs"/>
              </a:rPr>
              <a:t>Fonts</a:t>
            </a:r>
            <a:endParaRPr lang="en-US" sz="6300" b="1" spc="-200" baseline="0" dirty="0">
              <a:solidFill>
                <a:schemeClr val="tx2"/>
              </a:solidFill>
              <a:latin typeface="+mj-lt"/>
              <a:ea typeface="+mj-ea"/>
              <a:cs typeface="+mj-cs"/>
            </a:endParaRPr>
          </a:p>
        </p:txBody>
      </p:sp>
      <p:pic>
        <p:nvPicPr>
          <p:cNvPr id="2" name="Picture 1">
            <a:extLst>
              <a:ext uri="{FF2B5EF4-FFF2-40B4-BE49-F238E27FC236}">
                <a16:creationId xmlns:a16="http://schemas.microsoft.com/office/drawing/2014/main" id="{344751E5-E5FC-C74F-B027-36192A9DFF5F}"/>
              </a:ext>
            </a:extLst>
          </p:cNvPr>
          <p:cNvPicPr>
            <a:picLocks noChangeAspect="1"/>
          </p:cNvPicPr>
          <p:nvPr userDrawn="1"/>
        </p:nvPicPr>
        <p:blipFill>
          <a:blip r:embed="rId2"/>
          <a:stretch>
            <a:fillRect/>
          </a:stretch>
        </p:blipFill>
        <p:spPr>
          <a:xfrm>
            <a:off x="5884501" y="359010"/>
            <a:ext cx="4724400" cy="1104900"/>
          </a:xfrm>
          <a:prstGeom prst="rect">
            <a:avLst/>
          </a:prstGeom>
        </p:spPr>
      </p:pic>
      <p:pic>
        <p:nvPicPr>
          <p:cNvPr id="3" name="Picture 2">
            <a:extLst>
              <a:ext uri="{FF2B5EF4-FFF2-40B4-BE49-F238E27FC236}">
                <a16:creationId xmlns:a16="http://schemas.microsoft.com/office/drawing/2014/main" id="{1932CC78-A448-3C45-984C-AD0328294AB2}"/>
              </a:ext>
            </a:extLst>
          </p:cNvPr>
          <p:cNvPicPr>
            <a:picLocks noChangeAspect="1"/>
          </p:cNvPicPr>
          <p:nvPr userDrawn="1"/>
        </p:nvPicPr>
        <p:blipFill>
          <a:blip r:embed="rId3"/>
          <a:stretch>
            <a:fillRect/>
          </a:stretch>
        </p:blipFill>
        <p:spPr>
          <a:xfrm>
            <a:off x="8591823" y="4210568"/>
            <a:ext cx="445175" cy="198617"/>
          </a:xfrm>
          <a:prstGeom prst="rect">
            <a:avLst/>
          </a:prstGeom>
        </p:spPr>
      </p:pic>
    </p:spTree>
    <p:extLst>
      <p:ext uri="{BB962C8B-B14F-4D97-AF65-F5344CB8AC3E}">
        <p14:creationId xmlns:p14="http://schemas.microsoft.com/office/powerpoint/2010/main" val="3746163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thank you">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465667" y="85062"/>
            <a:ext cx="8120813" cy="1846659"/>
          </a:xfrm>
          <a:prstGeom prst="rect">
            <a:avLst/>
          </a:prstGeom>
          <a:noFill/>
        </p:spPr>
        <p:txBody>
          <a:bodyPr wrap="none" lIns="0" tIns="0" rIns="0" bIns="0" rtlCol="0" anchor="t" anchorCtr="0">
            <a:noAutofit/>
          </a:bodyPr>
          <a:lstStyle/>
          <a:p>
            <a:r>
              <a:rPr lang="en-US" sz="12000" b="1" spc="-500" baseline="0" dirty="0">
                <a:solidFill>
                  <a:schemeClr val="tx2"/>
                </a:solidFill>
              </a:rPr>
              <a:t>Thank you.</a:t>
            </a:r>
          </a:p>
        </p:txBody>
      </p:sp>
      <p:pic>
        <p:nvPicPr>
          <p:cNvPr id="4"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5099" y="292612"/>
            <a:ext cx="862231" cy="862231"/>
          </a:xfrm>
          <a:prstGeom prst="rect">
            <a:avLst/>
          </a:prstGeom>
        </p:spPr>
      </p:pic>
    </p:spTree>
    <p:extLst>
      <p:ext uri="{BB962C8B-B14F-4D97-AF65-F5344CB8AC3E}">
        <p14:creationId xmlns:p14="http://schemas.microsoft.com/office/powerpoint/2010/main" val="531614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 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66032" y="1399032"/>
            <a:ext cx="4059936" cy="4059936"/>
          </a:xfrm>
          <a:prstGeom prst="rect">
            <a:avLst/>
          </a:prstGeom>
        </p:spPr>
      </p:pic>
    </p:spTree>
    <p:extLst>
      <p:ext uri="{BB962C8B-B14F-4D97-AF65-F5344CB8AC3E}">
        <p14:creationId xmlns:p14="http://schemas.microsoft.com/office/powerpoint/2010/main" val="519788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952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Page">
    <p:spTree>
      <p:nvGrpSpPr>
        <p:cNvPr id="1" name=""/>
        <p:cNvGrpSpPr/>
        <p:nvPr/>
      </p:nvGrpSpPr>
      <p:grpSpPr>
        <a:xfrm>
          <a:off x="0" y="0"/>
          <a:ext cx="0" cy="0"/>
          <a:chOff x="0" y="0"/>
          <a:chExt cx="0" cy="0"/>
        </a:xfrm>
      </p:grpSpPr>
      <p:sp>
        <p:nvSpPr>
          <p:cNvPr id="2" name="Title 1"/>
          <p:cNvSpPr>
            <a:spLocks noGrp="1"/>
          </p:cNvSpPr>
          <p:nvPr>
            <p:ph type="ctrTitle"/>
          </p:nvPr>
        </p:nvSpPr>
        <p:spPr>
          <a:xfrm>
            <a:off x="1316736" y="2852928"/>
            <a:ext cx="10155936" cy="493776"/>
          </a:xfrm>
          <a:prstGeom prst="rect">
            <a:avLst/>
          </a:prstGeom>
        </p:spPr>
        <p:txBody>
          <a:bodyPr lIns="0" tIns="0" rIns="0" bIns="0" anchor="b" anchorCtr="0"/>
          <a:lstStyle>
            <a:lvl1pPr algn="l">
              <a:lnSpc>
                <a:spcPct val="95000"/>
              </a:lnSpc>
              <a:defRPr sz="3000" b="1">
                <a:solidFill>
                  <a:schemeClr val="tx2"/>
                </a:solidFill>
                <a:latin typeface="Georgia" panose="02040502050405020303"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316736" y="3429000"/>
            <a:ext cx="5998464" cy="2286000"/>
          </a:xfrm>
          <a:prstGeom prst="rect">
            <a:avLst/>
          </a:prstGeom>
        </p:spPr>
        <p:txBody>
          <a:bodyPr lIns="0" tIns="0" rIns="0" bIns="0"/>
          <a:lstStyle>
            <a:lvl1pPr marL="0" indent="0" algn="l">
              <a:spcBef>
                <a:spcPts val="1134"/>
              </a:spcBef>
              <a:buNone/>
              <a:defRPr sz="2100">
                <a:solidFill>
                  <a:schemeClr val="tx2"/>
                </a:solidFill>
                <a:latin typeface="Georgia" panose="020405020504050203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userDrawn="1"/>
        </p:nvGrpSpPr>
        <p:grpSpPr>
          <a:xfrm>
            <a:off x="101954" y="76201"/>
            <a:ext cx="11846207" cy="780223"/>
            <a:chOff x="76465" y="76200"/>
            <a:chExt cx="8884655" cy="780223"/>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65" y="76200"/>
              <a:ext cx="3200135" cy="780223"/>
            </a:xfrm>
            <a:prstGeom prst="rect">
              <a:avLst/>
            </a:prstGeom>
          </p:spPr>
        </p:pic>
        <p:cxnSp>
          <p:nvCxnSpPr>
            <p:cNvPr id="9" name="Straight Connector 8"/>
            <p:cNvCxnSpPr/>
            <p:nvPr userDrawn="1"/>
          </p:nvCxnSpPr>
          <p:spPr>
            <a:xfrm>
              <a:off x="3246120" y="704023"/>
              <a:ext cx="5715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200" y="3578598"/>
            <a:ext cx="3966136" cy="2974602"/>
          </a:xfrm>
          <a:prstGeom prst="rect">
            <a:avLst/>
          </a:prstGeom>
        </p:spPr>
      </p:pic>
    </p:spTree>
    <p:extLst>
      <p:ext uri="{BB962C8B-B14F-4D97-AF65-F5344CB8AC3E}">
        <p14:creationId xmlns:p14="http://schemas.microsoft.com/office/powerpoint/2010/main" val="2231592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402336" y="996696"/>
            <a:ext cx="11521440" cy="740664"/>
          </a:xfrm>
          <a:prstGeom prst="rect">
            <a:avLst/>
          </a:prstGeom>
        </p:spPr>
        <p:txBody>
          <a:bodyPr lIns="0"/>
          <a:lstStyle>
            <a:lvl1pPr>
              <a:defRPr sz="2400" b="1">
                <a:solidFill>
                  <a:schemeClr val="tx2"/>
                </a:solidFill>
                <a:latin typeface="Georgia" panose="02040502050405020303" pitchFamily="18" charset="0"/>
              </a:defRPr>
            </a:lvl1pPr>
          </a:lstStyle>
          <a:p>
            <a:r>
              <a:rPr lang="en-US"/>
              <a:t>Click to edit Master title style</a:t>
            </a:r>
            <a:endParaRPr lang="en-US" dirty="0"/>
          </a:p>
        </p:txBody>
      </p:sp>
      <p:sp>
        <p:nvSpPr>
          <p:cNvPr id="3" name="Content Placeholder 2"/>
          <p:cNvSpPr>
            <a:spLocks noGrp="1"/>
          </p:cNvSpPr>
          <p:nvPr>
            <p:ph idx="1" hasCustomPrompt="1"/>
          </p:nvPr>
        </p:nvSpPr>
        <p:spPr>
          <a:xfrm>
            <a:off x="402336" y="1810512"/>
            <a:ext cx="11545824" cy="4517136"/>
          </a:xfrm>
          <a:prstGeom prst="rect">
            <a:avLst/>
          </a:prstGeom>
        </p:spPr>
        <p:txBody>
          <a:bodyPr lIns="0"/>
          <a:lstStyle>
            <a:lvl1pPr marL="0" indent="0">
              <a:spcBef>
                <a:spcPts val="972"/>
              </a:spcBef>
              <a:buFontTx/>
              <a:buNone/>
              <a:defRPr sz="1800">
                <a:solidFill>
                  <a:schemeClr val="tx1"/>
                </a:solidFill>
                <a:latin typeface="Georgia" panose="02040502050405020303" pitchFamily="18" charset="0"/>
              </a:defRPr>
            </a:lvl1pPr>
            <a:lvl2pPr marL="457200" indent="-228600">
              <a:spcBef>
                <a:spcPts val="594"/>
              </a:spcBef>
              <a:buClr>
                <a:schemeClr val="tx2"/>
              </a:buClr>
              <a:buSzPct val="150000"/>
              <a:buFont typeface="Wingdings" panose="05000000000000000000" pitchFamily="2" charset="2"/>
              <a:buChar char="§"/>
              <a:defRPr sz="1650">
                <a:solidFill>
                  <a:schemeClr val="tx1"/>
                </a:solidFill>
                <a:latin typeface="Georgia" panose="02040502050405020303" pitchFamily="18" charset="0"/>
              </a:defRPr>
            </a:lvl2pPr>
            <a:lvl3pPr marL="684213" indent="-228600">
              <a:spcBef>
                <a:spcPts val="540"/>
              </a:spcBef>
              <a:buClr>
                <a:schemeClr val="tx2"/>
              </a:buClr>
              <a:buSzPct val="150000"/>
              <a:buFont typeface="Wingdings" panose="05000000000000000000" pitchFamily="2" charset="2"/>
              <a:buChar char="§"/>
              <a:defRPr sz="1500">
                <a:solidFill>
                  <a:schemeClr val="tx1"/>
                </a:solidFill>
                <a:latin typeface="Georgia" panose="02040502050405020303" pitchFamily="18" charset="0"/>
              </a:defRPr>
            </a:lvl3pPr>
            <a:lvl4pPr marL="914400" indent="-228600">
              <a:spcBef>
                <a:spcPts val="540"/>
              </a:spcBef>
              <a:buClr>
                <a:schemeClr val="tx2"/>
              </a:buClr>
              <a:buSzPct val="120000"/>
              <a:buFont typeface="Wingdings" panose="05000000000000000000" pitchFamily="2" charset="2"/>
              <a:buChar char="§"/>
              <a:defRPr sz="1500">
                <a:solidFill>
                  <a:schemeClr val="tx1"/>
                </a:solidFill>
                <a:latin typeface="Georgia" panose="02040502050405020303" pitchFamily="18" charset="0"/>
              </a:defRPr>
            </a:lvl4pPr>
            <a:lvl5pPr marL="0" indent="0">
              <a:spcBef>
                <a:spcPts val="594"/>
              </a:spcBef>
              <a:buFontTx/>
              <a:buNone/>
              <a:defRPr sz="1650">
                <a:solidFill>
                  <a:schemeClr val="tx1"/>
                </a:solidFill>
                <a:latin typeface="Georgia" panose="02040502050405020303" pitchFamily="18" charset="0"/>
              </a:defRPr>
            </a:lvl5pPr>
          </a:lstStyle>
          <a:p>
            <a:pPr lvl="0"/>
            <a:r>
              <a:rPr lang="en-US" altLang="en-US" dirty="0"/>
              <a:t>Top level text heading (with no bullet) goes here</a:t>
            </a:r>
            <a:endParaRPr lang="en-US" dirty="0"/>
          </a:p>
          <a:p>
            <a:pPr lvl="1"/>
            <a:r>
              <a:rPr lang="en-US" altLang="en-US" dirty="0"/>
              <a:t>The first level bullet is a large square</a:t>
            </a:r>
            <a:endParaRPr lang="en-US" dirty="0"/>
          </a:p>
          <a:p>
            <a:pPr lvl="2"/>
            <a:r>
              <a:rPr lang="en-US" altLang="en-US" dirty="0"/>
              <a:t>The second level bullet is square</a:t>
            </a:r>
            <a:endParaRPr lang="en-US" dirty="0"/>
          </a:p>
          <a:p>
            <a:pPr lvl="3"/>
            <a:r>
              <a:rPr lang="en-US" altLang="en-US" dirty="0"/>
              <a:t>The third level bullet is a small square</a:t>
            </a:r>
            <a:endParaRPr lang="en-US" dirty="0"/>
          </a:p>
          <a:p>
            <a:pPr lvl="4"/>
            <a:endParaRPr lang="en-US" altLang="en-US" dirty="0"/>
          </a:p>
          <a:p>
            <a:pPr lvl="4"/>
            <a:r>
              <a:rPr lang="en-US" altLang="en-US" dirty="0"/>
              <a:t>Additional text goes here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29" y="76200"/>
            <a:ext cx="1210972" cy="774128"/>
          </a:xfrm>
          <a:prstGeom prst="rect">
            <a:avLst/>
          </a:prstGeom>
        </p:spPr>
      </p:pic>
      <p:cxnSp>
        <p:nvCxnSpPr>
          <p:cNvPr id="8" name="Straight Connector 7"/>
          <p:cNvCxnSpPr/>
          <p:nvPr userDrawn="1"/>
        </p:nvCxnSpPr>
        <p:spPr>
          <a:xfrm>
            <a:off x="1463040" y="545528"/>
            <a:ext cx="1048512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5521740" y="6553200"/>
            <a:ext cx="1219200" cy="230832"/>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fld id="{06EBD0FC-F786-4C40-B882-EFFF85993AEA}" type="datetime1">
              <a:rPr lang="en-US" altLang="en-US" sz="900" smtClean="0">
                <a:solidFill>
                  <a:schemeClr val="tx1">
                    <a:lumMod val="50000"/>
                    <a:lumOff val="50000"/>
                  </a:schemeClr>
                </a:solidFill>
                <a:latin typeface="Arial" panose="020B0604020202020204" pitchFamily="34" charset="0"/>
                <a:cs typeface="Arial" panose="020B0604020202020204" pitchFamily="34" charset="0"/>
              </a:rPr>
              <a:pPr marL="0" marR="0" indent="0" algn="ctr" defTabSz="914400" rtl="0" eaLnBrk="1" fontAlgn="base" latinLnBrk="0" hangingPunct="1">
                <a:lnSpc>
                  <a:spcPct val="100000"/>
                </a:lnSpc>
                <a:spcBef>
                  <a:spcPct val="0"/>
                </a:spcBef>
                <a:spcAft>
                  <a:spcPct val="0"/>
                </a:spcAft>
                <a:buClrTx/>
                <a:buSzTx/>
                <a:buFontTx/>
                <a:buNone/>
                <a:tabLst/>
                <a:defRPr/>
              </a:pPr>
              <a:t>5/20/2019</a:t>
            </a:fld>
            <a:endParaRPr lang="en-US" altLang="en-US" sz="9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0" name="Footer Placeholder 4"/>
          <p:cNvSpPr>
            <a:spLocks noGrp="1"/>
          </p:cNvSpPr>
          <p:nvPr>
            <p:ph type="ftr" sz="quarter" idx="11"/>
          </p:nvPr>
        </p:nvSpPr>
        <p:spPr>
          <a:xfrm>
            <a:off x="203200" y="6553200"/>
            <a:ext cx="4267200" cy="230832"/>
          </a:xfrm>
          <a:prstGeom prst="rect">
            <a:avLst/>
          </a:prstGeom>
          <a:noFill/>
        </p:spPr>
        <p:txBody>
          <a:bodyPr wrap="square" rtlCol="0">
            <a:spAutoFit/>
          </a:bodyPr>
          <a:lstStyle>
            <a:lvl1pPr>
              <a:defRPr lang="en-US" sz="900" smtClean="0">
                <a:solidFill>
                  <a:schemeClr val="tx1">
                    <a:lumMod val="50000"/>
                    <a:lumOff val="50000"/>
                  </a:schemeClr>
                </a:solidFill>
                <a:latin typeface="Arial" panose="020B0604020202020204" pitchFamily="34" charset="0"/>
                <a:cs typeface="Arial" panose="020B0604020202020204" pitchFamily="34" charset="0"/>
              </a:defRPr>
            </a:lvl1pPr>
          </a:lstStyle>
          <a:p>
            <a:pPr fontAlgn="base">
              <a:spcBef>
                <a:spcPct val="0"/>
              </a:spcBef>
              <a:spcAft>
                <a:spcPct val="0"/>
              </a:spcAft>
            </a:pPr>
            <a:r>
              <a:rPr lang="en-US" dirty="0"/>
              <a:t>Insert Presentation Title Here</a:t>
            </a:r>
          </a:p>
        </p:txBody>
      </p:sp>
    </p:spTree>
    <p:extLst>
      <p:ext uri="{BB962C8B-B14F-4D97-AF65-F5344CB8AC3E}">
        <p14:creationId xmlns:p14="http://schemas.microsoft.com/office/powerpoint/2010/main" val="429176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avy divider">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66345" y="466345"/>
            <a:ext cx="10315955" cy="1257524"/>
          </a:xfrm>
        </p:spPr>
        <p:txBody>
          <a:bodyPr wrap="square">
            <a:spAutoFit/>
          </a:bodyPr>
          <a:lstStyle>
            <a:lvl1pPr>
              <a:defRPr sz="10000" baseline="0">
                <a:solidFill>
                  <a:schemeClr val="bg1"/>
                </a:solidFill>
              </a:defRPr>
            </a:lvl1pPr>
          </a:lstStyle>
          <a:p>
            <a:r>
              <a:rPr lang="en-US" dirty="0"/>
              <a:t>Enter title text</a:t>
            </a:r>
          </a:p>
        </p:txBody>
      </p:sp>
      <p:sp>
        <p:nvSpPr>
          <p:cNvPr id="9" name="Text Placeholder 5"/>
          <p:cNvSpPr>
            <a:spLocks noGrp="1"/>
          </p:cNvSpPr>
          <p:nvPr>
            <p:ph type="body" sz="quarter" idx="11" hasCustomPrompt="1"/>
          </p:nvPr>
        </p:nvSpPr>
        <p:spPr>
          <a:xfrm>
            <a:off x="465765" y="1790703"/>
            <a:ext cx="10317115" cy="503023"/>
          </a:xfrm>
        </p:spPr>
        <p:txBody>
          <a:bodyPr wrap="square">
            <a:spAutoFit/>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US"/>
              <a:t>Go to "Insert &gt; Header &amp; Footer to update" presentation footer</a:t>
            </a:r>
            <a:endParaRPr lang="en-US" dirty="0"/>
          </a:p>
        </p:txBody>
      </p:sp>
      <p:sp>
        <p:nvSpPr>
          <p:cNvPr id="3" name="Slide Number Placeholder 2"/>
          <p:cNvSpPr>
            <a:spLocks noGrp="1"/>
          </p:cNvSpPr>
          <p:nvPr>
            <p:ph type="sldNum" sz="quarter" idx="13"/>
          </p:nvPr>
        </p:nvSpPr>
        <p:spPr/>
        <p:txBody>
          <a:bodyPr/>
          <a:lstStyle>
            <a:lvl1pPr>
              <a:defRPr>
                <a:solidFill>
                  <a:schemeClr val="bg1"/>
                </a:solidFill>
              </a:defRPr>
            </a:lvl1pPr>
          </a:lstStyle>
          <a:p>
            <a:fld id="{E9A7B2CC-D0DD-4B46-8236-2D7E2E95984A}" type="slidenum">
              <a:rPr lang="en-US" smtClean="0"/>
              <a:pPr/>
              <a:t>‹#›</a:t>
            </a:fld>
            <a:endParaRPr lang="en-US" dirty="0"/>
          </a:p>
        </p:txBody>
      </p:sp>
      <p:sp>
        <p:nvSpPr>
          <p:cNvPr id="11" name="FM Symbol">
            <a:extLst>
              <a:ext uri="{FF2B5EF4-FFF2-40B4-BE49-F238E27FC236}">
                <a16:creationId xmlns:a16="http://schemas.microsoft.com/office/drawing/2014/main" id="{1CD57008-3FED-8140-B8DD-ADABE536C971}"/>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562213234"/>
      </p:ext>
    </p:extLst>
  </p:cSld>
  <p:clrMapOvr>
    <a:masterClrMapping/>
  </p:clrMapOvr>
  <p:extLst mod="1">
    <p:ext uri="{DCECCB84-F9BA-43D5-87BE-67443E8EF086}">
      <p15:sldGuideLst xmlns:p15="http://schemas.microsoft.com/office/powerpoint/2012/main">
        <p15:guide id="1" orient="horz" pos="1128" userDrawn="1">
          <p15:clr>
            <a:srgbClr val="F26B43"/>
          </p15:clr>
        </p15:guide>
        <p15:guide id="2" orient="horz" pos="1920" userDrawn="1">
          <p15:clr>
            <a:srgbClr val="5ACBF0"/>
          </p15:clr>
        </p15:guide>
        <p15:guide id="3" orient="horz" pos="2688" userDrawn="1">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avy divider with image">
    <p:bg>
      <p:bgPr>
        <a:solidFill>
          <a:schemeClr val="tx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4"/>
          </p:nvPr>
        </p:nvSpPr>
        <p:spPr>
          <a:xfrm>
            <a:off x="6210302" y="3"/>
            <a:ext cx="5981700" cy="503023"/>
          </a:xfrm>
        </p:spPr>
        <p:txBody>
          <a:bodyPr/>
          <a:lstStyle>
            <a:lvl1pPr>
              <a:defRPr>
                <a:solidFill>
                  <a:schemeClr val="bg1"/>
                </a:solidFill>
              </a:defRPr>
            </a:lvl1pPr>
          </a:lstStyle>
          <a:p>
            <a:r>
              <a:rPr lang="en-US"/>
              <a:t>Click icon to add picture</a:t>
            </a:r>
          </a:p>
        </p:txBody>
      </p:sp>
      <p:sp>
        <p:nvSpPr>
          <p:cNvPr id="7" name="Title 1"/>
          <p:cNvSpPr>
            <a:spLocks noGrp="1"/>
          </p:cNvSpPr>
          <p:nvPr>
            <p:ph type="title" hasCustomPrompt="1"/>
          </p:nvPr>
        </p:nvSpPr>
        <p:spPr>
          <a:xfrm>
            <a:off x="466344" y="1600202"/>
            <a:ext cx="5285232" cy="880306"/>
          </a:xfrm>
        </p:spPr>
        <p:txBody>
          <a:bodyPr wrap="square" anchor="t" anchorCtr="0">
            <a:spAutoFit/>
          </a:bodyPr>
          <a:lstStyle>
            <a:lvl1pPr>
              <a:lnSpc>
                <a:spcPct val="80000"/>
              </a:lnSpc>
              <a:defRPr sz="7000" baseline="0">
                <a:solidFill>
                  <a:schemeClr val="bg1"/>
                </a:solidFill>
              </a:defRPr>
            </a:lvl1pPr>
          </a:lstStyle>
          <a:p>
            <a:r>
              <a:rPr lang="en-US" dirty="0"/>
              <a:t>Enter title text</a:t>
            </a:r>
          </a:p>
        </p:txBody>
      </p:sp>
      <p:sp>
        <p:nvSpPr>
          <p:cNvPr id="8" name="Text Placeholder 5"/>
          <p:cNvSpPr>
            <a:spLocks noGrp="1"/>
          </p:cNvSpPr>
          <p:nvPr>
            <p:ph type="body" sz="quarter" idx="11" hasCustomPrompt="1"/>
          </p:nvPr>
        </p:nvSpPr>
        <p:spPr>
          <a:xfrm>
            <a:off x="465139" y="2583547"/>
            <a:ext cx="5285232" cy="503023"/>
          </a:xfrm>
        </p:spPr>
        <p:txBody>
          <a:bodyPr wrap="square">
            <a:spAutoFit/>
          </a:bodyPr>
          <a:lstStyle>
            <a:lvl1pPr>
              <a:lnSpc>
                <a:spcPct val="80000"/>
              </a:lnSpc>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sp>
        <p:nvSpPr>
          <p:cNvPr id="13"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bg1"/>
                </a:solidFill>
              </a:defRPr>
            </a:lvl1pPr>
          </a:lstStyle>
          <a:p>
            <a:r>
              <a:rPr lang="en-US"/>
              <a:t>Go to "Insert &gt; Header &amp; Footer to update" presentation footer</a:t>
            </a:r>
            <a:endParaRPr lang="en-US" dirty="0"/>
          </a:p>
        </p:txBody>
      </p:sp>
      <p:sp>
        <p:nvSpPr>
          <p:cNvPr id="14"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20" baseline="0">
                <a:solidFill>
                  <a:schemeClr val="bg1"/>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3795831382"/>
      </p:ext>
    </p:extLst>
  </p:cSld>
  <p:clrMapOvr>
    <a:masterClrMapping/>
  </p:clrMapOvr>
  <p:extLst mod="1">
    <p:ext uri="{DCECCB84-F9BA-43D5-87BE-67443E8EF086}">
      <p15:sldGuideLst xmlns:p15="http://schemas.microsoft.com/office/powerpoint/2012/main">
        <p15:guide id="1" orient="horz" pos="1488" userDrawn="1">
          <p15:clr>
            <a:srgbClr val="F26B43"/>
          </p15:clr>
        </p15:guide>
        <p15:guide id="2" orient="horz" pos="2040" userDrawn="1">
          <p15:clr>
            <a:srgbClr val="5ACBF0"/>
          </p15:clr>
        </p15:guide>
        <p15:guide id="3" orient="horz" pos="2688" userDrawn="1">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avy 2 column agenda">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66346" y="1618488"/>
            <a:ext cx="10315956" cy="880306"/>
          </a:xfrm>
        </p:spPr>
        <p:txBody>
          <a:bodyPr wrap="square" anchor="t" anchorCtr="0">
            <a:spAutoFit/>
          </a:bodyPr>
          <a:lstStyle>
            <a:lvl1pPr>
              <a:lnSpc>
                <a:spcPct val="80000"/>
              </a:lnSpc>
              <a:defRPr sz="7000" baseline="0">
                <a:solidFill>
                  <a:schemeClr val="bg1"/>
                </a:solidFill>
              </a:defRPr>
            </a:lvl1pPr>
          </a:lstStyle>
          <a:p>
            <a:r>
              <a:rPr lang="en-US" dirty="0"/>
              <a:t>Enter brief agenda title</a:t>
            </a:r>
          </a:p>
        </p:txBody>
      </p:sp>
      <p:sp>
        <p:nvSpPr>
          <p:cNvPr id="15"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bg1"/>
                </a:solidFill>
              </a:defRPr>
            </a:lvl1pPr>
          </a:lstStyle>
          <a:p>
            <a:r>
              <a:rPr lang="en-US"/>
              <a:t>Go to "Insert &gt; Header &amp; Footer to update" presentation footer</a:t>
            </a:r>
            <a:endParaRPr lang="en-US" dirty="0"/>
          </a:p>
        </p:txBody>
      </p:sp>
      <p:sp>
        <p:nvSpPr>
          <p:cNvPr id="16"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bg1"/>
                </a:solidFill>
              </a:defRPr>
            </a:lvl1pPr>
          </a:lstStyle>
          <a:p>
            <a:fld id="{E9A7B2CC-D0DD-4B46-8236-2D7E2E95984A}" type="slidenum">
              <a:rPr lang="en-US" smtClean="0"/>
              <a:pPr/>
              <a:t>‹#›</a:t>
            </a:fld>
            <a:endParaRPr lang="en-US" dirty="0"/>
          </a:p>
        </p:txBody>
      </p:sp>
      <p:sp>
        <p:nvSpPr>
          <p:cNvPr id="3" name="Content Placeholder 2">
            <a:extLst>
              <a:ext uri="{FF2B5EF4-FFF2-40B4-BE49-F238E27FC236}">
                <a16:creationId xmlns:a16="http://schemas.microsoft.com/office/drawing/2014/main" id="{DFC5384F-8E2F-184D-A134-E51293A36E6B}"/>
              </a:ext>
            </a:extLst>
          </p:cNvPr>
          <p:cNvSpPr>
            <a:spLocks noGrp="1"/>
          </p:cNvSpPr>
          <p:nvPr>
            <p:ph sz="quarter" idx="10"/>
          </p:nvPr>
        </p:nvSpPr>
        <p:spPr>
          <a:xfrm>
            <a:off x="465139" y="3000378"/>
            <a:ext cx="5404104" cy="1764586"/>
          </a:xfrm>
        </p:spPr>
        <p:txBody>
          <a:bodyPr/>
          <a:lstStyle>
            <a:lvl1pPr>
              <a:spcBef>
                <a:spcPts val="0"/>
              </a:spcBef>
              <a:spcAft>
                <a:spcPts val="1200"/>
              </a:spcAft>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C2E932BC-00D9-2B40-AD1C-98B41555804A}"/>
              </a:ext>
            </a:extLst>
          </p:cNvPr>
          <p:cNvSpPr>
            <a:spLocks noGrp="1"/>
          </p:cNvSpPr>
          <p:nvPr>
            <p:ph sz="quarter" idx="11"/>
          </p:nvPr>
        </p:nvSpPr>
        <p:spPr>
          <a:xfrm>
            <a:off x="6330696" y="2999232"/>
            <a:ext cx="5404104" cy="1764586"/>
          </a:xfrm>
        </p:spPr>
        <p:txBody>
          <a:bodyPr/>
          <a:lstStyle>
            <a:lvl1pPr>
              <a:spcBef>
                <a:spcPts val="0"/>
              </a:spcBef>
              <a:spcAft>
                <a:spcPts val="1200"/>
              </a:spcAft>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M Symbol">
            <a:extLst>
              <a:ext uri="{FF2B5EF4-FFF2-40B4-BE49-F238E27FC236}">
                <a16:creationId xmlns:a16="http://schemas.microsoft.com/office/drawing/2014/main" id="{FADFDA82-578F-7447-8D51-9A3474C85590}"/>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9852384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avy 4 column agenda">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66346" y="1600202"/>
            <a:ext cx="10315956" cy="880306"/>
          </a:xfrm>
        </p:spPr>
        <p:txBody>
          <a:bodyPr wrap="square" anchor="t" anchorCtr="0">
            <a:spAutoFit/>
          </a:bodyPr>
          <a:lstStyle>
            <a:lvl1pPr>
              <a:lnSpc>
                <a:spcPct val="80000"/>
              </a:lnSpc>
              <a:defRPr sz="7000" baseline="0">
                <a:solidFill>
                  <a:schemeClr val="bg1"/>
                </a:solidFill>
              </a:defRPr>
            </a:lvl1pPr>
          </a:lstStyle>
          <a:p>
            <a:r>
              <a:rPr lang="en-US" dirty="0"/>
              <a:t>Enter brief agenda title</a:t>
            </a:r>
          </a:p>
        </p:txBody>
      </p:sp>
      <p:sp>
        <p:nvSpPr>
          <p:cNvPr id="15"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bg1"/>
                </a:solidFill>
              </a:defRPr>
            </a:lvl1pPr>
          </a:lstStyle>
          <a:p>
            <a:r>
              <a:rPr lang="en-US"/>
              <a:t>Go to "Insert &gt; Header &amp; Footer to update" presentation footer</a:t>
            </a:r>
            <a:endParaRPr lang="en-US" dirty="0"/>
          </a:p>
        </p:txBody>
      </p:sp>
      <p:sp>
        <p:nvSpPr>
          <p:cNvPr id="16"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bg1"/>
                </a:solidFill>
              </a:defRPr>
            </a:lvl1pPr>
          </a:lstStyle>
          <a:p>
            <a:fld id="{E9A7B2CC-D0DD-4B46-8236-2D7E2E95984A}" type="slidenum">
              <a:rPr lang="en-US" smtClean="0"/>
              <a:pPr/>
              <a:t>‹#›</a:t>
            </a:fld>
            <a:endParaRPr lang="en-US" dirty="0"/>
          </a:p>
        </p:txBody>
      </p:sp>
      <p:sp>
        <p:nvSpPr>
          <p:cNvPr id="3" name="Content Placeholder 2">
            <a:extLst>
              <a:ext uri="{FF2B5EF4-FFF2-40B4-BE49-F238E27FC236}">
                <a16:creationId xmlns:a16="http://schemas.microsoft.com/office/drawing/2014/main" id="{DFC5384F-8E2F-184D-A134-E51293A36E6B}"/>
              </a:ext>
            </a:extLst>
          </p:cNvPr>
          <p:cNvSpPr>
            <a:spLocks noGrp="1"/>
          </p:cNvSpPr>
          <p:nvPr>
            <p:ph sz="quarter" idx="10"/>
          </p:nvPr>
        </p:nvSpPr>
        <p:spPr>
          <a:xfrm>
            <a:off x="465139" y="3000378"/>
            <a:ext cx="2478024" cy="1764586"/>
          </a:xfrm>
        </p:spPr>
        <p:txBody>
          <a:bodyPr/>
          <a:lstStyle>
            <a:lvl1pPr>
              <a:spcBef>
                <a:spcPts val="0"/>
              </a:spcBef>
              <a:spcAft>
                <a:spcPts val="1200"/>
              </a:spcAft>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C4487365-7ACA-0544-BC7E-A983E3E75F90}"/>
              </a:ext>
            </a:extLst>
          </p:cNvPr>
          <p:cNvSpPr>
            <a:spLocks noGrp="1"/>
          </p:cNvSpPr>
          <p:nvPr>
            <p:ph sz="quarter" idx="11"/>
          </p:nvPr>
        </p:nvSpPr>
        <p:spPr>
          <a:xfrm>
            <a:off x="3386032" y="3000378"/>
            <a:ext cx="2478024" cy="1764586"/>
          </a:xfrm>
        </p:spPr>
        <p:txBody>
          <a:bodyPr/>
          <a:lstStyle>
            <a:lvl1pPr>
              <a:spcBef>
                <a:spcPts val="0"/>
              </a:spcBef>
              <a:spcAft>
                <a:spcPts val="1200"/>
              </a:spcAft>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DCC77077-7750-B64D-81F3-287118C68419}"/>
              </a:ext>
            </a:extLst>
          </p:cNvPr>
          <p:cNvSpPr>
            <a:spLocks noGrp="1"/>
          </p:cNvSpPr>
          <p:nvPr>
            <p:ph sz="quarter" idx="12"/>
          </p:nvPr>
        </p:nvSpPr>
        <p:spPr>
          <a:xfrm>
            <a:off x="6306927" y="3000378"/>
            <a:ext cx="2478024" cy="1764586"/>
          </a:xfrm>
        </p:spPr>
        <p:txBody>
          <a:bodyPr/>
          <a:lstStyle>
            <a:lvl1pPr>
              <a:spcBef>
                <a:spcPts val="0"/>
              </a:spcBef>
              <a:spcAft>
                <a:spcPts val="1200"/>
              </a:spcAft>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6234C5B3-D600-1946-87A6-33E0B576BBE0}"/>
              </a:ext>
            </a:extLst>
          </p:cNvPr>
          <p:cNvSpPr>
            <a:spLocks noGrp="1"/>
          </p:cNvSpPr>
          <p:nvPr>
            <p:ph sz="quarter" idx="13"/>
          </p:nvPr>
        </p:nvSpPr>
        <p:spPr>
          <a:xfrm>
            <a:off x="9227820" y="3000378"/>
            <a:ext cx="2478024" cy="1764586"/>
          </a:xfrm>
        </p:spPr>
        <p:txBody>
          <a:bodyPr/>
          <a:lstStyle>
            <a:lvl1pPr>
              <a:spcBef>
                <a:spcPts val="0"/>
              </a:spcBef>
              <a:spcAft>
                <a:spcPts val="1200"/>
              </a:spcAft>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M Symbol">
            <a:extLst>
              <a:ext uri="{FF2B5EF4-FFF2-40B4-BE49-F238E27FC236}">
                <a16:creationId xmlns:a16="http://schemas.microsoft.com/office/drawing/2014/main" id="{E2EE63E0-5240-E647-808E-127E1A2332ED}"/>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0477546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avy agenda with bottom image">
    <p:bg>
      <p:bgPr>
        <a:solidFill>
          <a:schemeClr val="tx2"/>
        </a:solidFill>
        <a:effectLst/>
      </p:bgPr>
    </p:bg>
    <p:spTree>
      <p:nvGrpSpPr>
        <p:cNvPr id="1" name=""/>
        <p:cNvGrpSpPr/>
        <p:nvPr/>
      </p:nvGrpSpPr>
      <p:grpSpPr>
        <a:xfrm>
          <a:off x="0" y="0"/>
          <a:ext cx="0" cy="0"/>
          <a:chOff x="0" y="0"/>
          <a:chExt cx="0" cy="0"/>
        </a:xfrm>
      </p:grpSpPr>
      <p:sp>
        <p:nvSpPr>
          <p:cNvPr id="6" name="Picture Placeholder 3"/>
          <p:cNvSpPr>
            <a:spLocks noGrp="1"/>
          </p:cNvSpPr>
          <p:nvPr>
            <p:ph type="pic" sz="quarter" idx="13"/>
          </p:nvPr>
        </p:nvSpPr>
        <p:spPr>
          <a:xfrm>
            <a:off x="0" y="3539068"/>
            <a:ext cx="12192000" cy="503023"/>
          </a:xfrm>
        </p:spPr>
        <p:txBody>
          <a:bodyPr/>
          <a:lstStyle/>
          <a:p>
            <a:r>
              <a:rPr lang="en-US"/>
              <a:t>Click icon to add picture</a:t>
            </a:r>
          </a:p>
        </p:txBody>
      </p:sp>
      <p:sp>
        <p:nvSpPr>
          <p:cNvPr id="8" name="Title 1"/>
          <p:cNvSpPr>
            <a:spLocks noGrp="1"/>
          </p:cNvSpPr>
          <p:nvPr>
            <p:ph type="title" hasCustomPrompt="1"/>
          </p:nvPr>
        </p:nvSpPr>
        <p:spPr>
          <a:xfrm>
            <a:off x="466346" y="466345"/>
            <a:ext cx="5525703" cy="1742080"/>
          </a:xfrm>
        </p:spPr>
        <p:txBody>
          <a:bodyPr anchor="t" anchorCtr="0">
            <a:spAutoFit/>
          </a:bodyPr>
          <a:lstStyle>
            <a:lvl1pPr>
              <a:lnSpc>
                <a:spcPct val="80000"/>
              </a:lnSpc>
              <a:defRPr sz="7000" baseline="0">
                <a:solidFill>
                  <a:schemeClr val="bg1"/>
                </a:solidFill>
              </a:defRPr>
            </a:lvl1pPr>
          </a:lstStyle>
          <a:p>
            <a:r>
              <a:rPr lang="en-US" dirty="0"/>
              <a:t>Enter brief agenda title</a:t>
            </a:r>
          </a:p>
        </p:txBody>
      </p:sp>
      <p:sp>
        <p:nvSpPr>
          <p:cNvPr id="9" name="Text Placeholder 12"/>
          <p:cNvSpPr>
            <a:spLocks noGrp="1"/>
          </p:cNvSpPr>
          <p:nvPr>
            <p:ph type="body" sz="quarter" idx="10" hasCustomPrompt="1"/>
          </p:nvPr>
        </p:nvSpPr>
        <p:spPr>
          <a:xfrm>
            <a:off x="6318506" y="457200"/>
            <a:ext cx="4463796" cy="2865143"/>
          </a:xfrm>
        </p:spPr>
        <p:txBody>
          <a:bodyPr wrap="square" numCol="1" anchor="t">
            <a:spAutoFit/>
          </a:bodyPr>
          <a:lstStyle>
            <a:lvl1pPr marL="342891" indent="-342891">
              <a:spcBef>
                <a:spcPts val="0"/>
              </a:spcBef>
              <a:spcAft>
                <a:spcPts val="1000"/>
              </a:spcAft>
              <a:buClr>
                <a:schemeClr val="accent2"/>
              </a:buClr>
              <a:buFont typeface="Wingdings" panose="05000000000000000000" pitchFamily="2" charset="2"/>
              <a:buChar char="§"/>
              <a:defRPr sz="3000" spc="-20" baseline="0">
                <a:solidFill>
                  <a:schemeClr val="bg1"/>
                </a:solidFill>
                <a:latin typeface="+mj-lt"/>
              </a:defRPr>
            </a:lvl1pPr>
            <a:lvl2pPr>
              <a:spcAft>
                <a:spcPts val="1200"/>
              </a:spcAft>
              <a:buFont typeface="Wingdings" panose="05000000000000000000" pitchFamily="2" charset="2"/>
              <a:buChar char="§"/>
              <a:defRPr sz="2400" spc="-20">
                <a:latin typeface="+mj-lt"/>
              </a:defRPr>
            </a:lvl2pPr>
            <a:lvl3pPr marL="571486" indent="-342891">
              <a:spcAft>
                <a:spcPts val="1200"/>
              </a:spcAft>
              <a:buFont typeface="Wingdings" panose="05000000000000000000" pitchFamily="2" charset="2"/>
              <a:buChar char="§"/>
              <a:defRPr sz="2400" spc="-20">
                <a:latin typeface="+mj-lt"/>
              </a:defRPr>
            </a:lvl3pPr>
            <a:lvl4pPr marL="800080" indent="-342891">
              <a:spcAft>
                <a:spcPts val="1200"/>
              </a:spcAft>
              <a:buFont typeface="Wingdings" panose="05000000000000000000" pitchFamily="2" charset="2"/>
              <a:buChar char="§"/>
              <a:defRPr sz="2400" spc="-20">
                <a:latin typeface="+mj-lt"/>
              </a:defRPr>
            </a:lvl4pPr>
            <a:lvl5pPr marL="1028674" indent="-342891">
              <a:spcAft>
                <a:spcPts val="1200"/>
              </a:spcAft>
              <a:buFont typeface="Wingdings" panose="05000000000000000000" pitchFamily="2" charset="2"/>
              <a:buChar char="§"/>
              <a:defRPr sz="2400" spc="-20">
                <a:latin typeface="+mj-lt"/>
              </a:defRPr>
            </a:lvl5pPr>
          </a:lstStyle>
          <a:p>
            <a:pPr lvl="0"/>
            <a:r>
              <a:rPr lang="en-US" dirty="0"/>
              <a:t>Agenda item #1</a:t>
            </a:r>
          </a:p>
          <a:p>
            <a:pPr lvl="0"/>
            <a:r>
              <a:rPr lang="en-US" dirty="0"/>
              <a:t>Agenda item #2</a:t>
            </a:r>
          </a:p>
          <a:p>
            <a:pPr lvl="0"/>
            <a:r>
              <a:rPr lang="en-US" dirty="0"/>
              <a:t>Agenda item #3</a:t>
            </a:r>
          </a:p>
          <a:p>
            <a:pPr lvl="0"/>
            <a:r>
              <a:rPr lang="en-US" dirty="0"/>
              <a:t>Agenda item #4</a:t>
            </a:r>
          </a:p>
          <a:p>
            <a:pPr lvl="0"/>
            <a:r>
              <a:rPr lang="en-US" dirty="0"/>
              <a:t>Agenda item #5</a:t>
            </a:r>
          </a:p>
          <a:p>
            <a:pPr lvl="0"/>
            <a:r>
              <a:rPr lang="en-US" dirty="0"/>
              <a:t>Agenda item #6</a:t>
            </a:r>
          </a:p>
        </p:txBody>
      </p:sp>
      <p:sp>
        <p:nvSpPr>
          <p:cNvPr id="13"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bg1"/>
                </a:solidFill>
              </a:defRPr>
            </a:lvl1pPr>
          </a:lstStyle>
          <a:p>
            <a:r>
              <a:rPr lang="en-US" dirty="0"/>
              <a:t>Go to "Insert &gt; Header &amp; Footer to update" presentation footer</a:t>
            </a:r>
          </a:p>
        </p:txBody>
      </p:sp>
      <p:sp>
        <p:nvSpPr>
          <p:cNvPr id="15"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bg1"/>
                </a:solidFill>
              </a:defRPr>
            </a:lvl1pPr>
          </a:lstStyle>
          <a:p>
            <a:fld id="{E9A7B2CC-D0DD-4B46-8236-2D7E2E95984A}" type="slidenum">
              <a:rPr lang="en-US" smtClean="0"/>
              <a:pPr/>
              <a:t>‹#›</a:t>
            </a:fld>
            <a:endParaRPr lang="en-US" dirty="0"/>
          </a:p>
        </p:txBody>
      </p:sp>
      <p:sp>
        <p:nvSpPr>
          <p:cNvPr id="11" name="FM Symbol">
            <a:extLst>
              <a:ext uri="{FF2B5EF4-FFF2-40B4-BE49-F238E27FC236}">
                <a16:creationId xmlns:a16="http://schemas.microsoft.com/office/drawing/2014/main" id="{6F739582-235F-B141-8A25-023F9AE7E557}"/>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784245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sting text">
    <p:spTree>
      <p:nvGrpSpPr>
        <p:cNvPr id="1" name=""/>
        <p:cNvGrpSpPr/>
        <p:nvPr/>
      </p:nvGrpSpPr>
      <p:grpSpPr>
        <a:xfrm>
          <a:off x="0" y="0"/>
          <a:ext cx="0" cy="0"/>
          <a:chOff x="0" y="0"/>
          <a:chExt cx="0" cy="0"/>
        </a:xfrm>
      </p:grpSpPr>
      <p:sp>
        <p:nvSpPr>
          <p:cNvPr id="12" name="Rectangle 11"/>
          <p:cNvSpPr/>
          <p:nvPr userDrawn="1"/>
        </p:nvSpPr>
        <p:spPr>
          <a:xfrm>
            <a:off x="5715000" y="2263080"/>
            <a:ext cx="5257800" cy="3075329"/>
          </a:xfrm>
          <a:prstGeom prst="rect">
            <a:avLst/>
          </a:prstGeom>
        </p:spPr>
        <p:txBody>
          <a:bodyPr wrap="square">
            <a:spAutoFit/>
          </a:body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200" b="0" i="0" u="none" strike="noStrike" kern="1200" cap="none" spc="-20" normalizeH="0" baseline="0" noProof="0" dirty="0">
                <a:ln>
                  <a:noFill/>
                </a:ln>
                <a:solidFill>
                  <a:srgbClr val="000F2B"/>
                </a:solidFill>
                <a:effectLst/>
                <a:uLnTx/>
                <a:uFillTx/>
                <a:latin typeface="+mn-lt"/>
                <a:ea typeface="+mn-ea"/>
                <a:cs typeface="+mn-cs"/>
              </a:rPr>
              <a:t>When possible, it is best to type your text directly on your selected layout. However, there may be some cases when it’s easier to copy and paste text from another source. To ensure you are retaining the styles, always paste text as “text only.”</a:t>
            </a:r>
          </a:p>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200" b="0" i="0" u="none" strike="noStrike" kern="1200" cap="none" spc="-20" normalizeH="0" baseline="0" noProof="0" dirty="0">
                <a:ln>
                  <a:noFill/>
                </a:ln>
                <a:solidFill>
                  <a:srgbClr val="000F2B"/>
                </a:solidFill>
                <a:effectLst/>
                <a:uLnTx/>
                <a:uFillTx/>
                <a:latin typeface="+mn-lt"/>
                <a:ea typeface="+mn-ea"/>
                <a:cs typeface="+mn-cs"/>
              </a:rPr>
              <a:t>Immediately after you paste your text, the paste options box will pop up. Select “Keep Text Only” (</a:t>
            </a:r>
            <a:r>
              <a:rPr kumimoji="0" lang="en-US" sz="2200" b="0" i="0" u="none" strike="noStrike" kern="1200" cap="none" spc="-20" normalizeH="0" baseline="0" noProof="0" dirty="0" err="1">
                <a:ln>
                  <a:noFill/>
                </a:ln>
                <a:solidFill>
                  <a:srgbClr val="000F2B"/>
                </a:solidFill>
                <a:effectLst/>
                <a:uLnTx/>
                <a:uFillTx/>
                <a:latin typeface="+mn-lt"/>
                <a:ea typeface="+mn-ea"/>
                <a:cs typeface="+mn-cs"/>
              </a:rPr>
              <a:t>Ctrl+T</a:t>
            </a:r>
            <a:r>
              <a:rPr kumimoji="0" lang="en-US" sz="2200" b="0" i="0" u="none" strike="noStrike" kern="1200" cap="none" spc="-20" normalizeH="0" baseline="0" noProof="0" dirty="0">
                <a:ln>
                  <a:noFill/>
                </a:ln>
                <a:solidFill>
                  <a:srgbClr val="000F2B"/>
                </a:solidFill>
                <a:effectLst/>
                <a:uLnTx/>
                <a:uFillTx/>
                <a:latin typeface="+mn-lt"/>
                <a:ea typeface="+mn-ea"/>
                <a:cs typeface="+mn-cs"/>
              </a:rPr>
              <a:t>) on the far right. </a:t>
            </a:r>
          </a:p>
        </p:txBody>
      </p:sp>
      <p:sp>
        <p:nvSpPr>
          <p:cNvPr id="17" name="Rectangle 16"/>
          <p:cNvSpPr/>
          <p:nvPr userDrawn="1"/>
        </p:nvSpPr>
        <p:spPr>
          <a:xfrm>
            <a:off x="465878" y="466348"/>
            <a:ext cx="4358001" cy="884601"/>
          </a:xfrm>
          <a:prstGeom prst="rect">
            <a:avLst/>
          </a:prstGeom>
        </p:spPr>
        <p:txBody>
          <a:bodyPr vert="horz" lIns="91440" tIns="45720" rIns="91440" bIns="45720" rtlCol="0" anchor="t">
            <a:spAutoFit/>
          </a:bodyPr>
          <a:lstStyle/>
          <a:p>
            <a:pPr lvl="0">
              <a:lnSpc>
                <a:spcPct val="80000"/>
              </a:lnSpc>
              <a:spcBef>
                <a:spcPct val="0"/>
              </a:spcBef>
              <a:buNone/>
            </a:pPr>
            <a:r>
              <a:rPr kumimoji="0" lang="en-US" sz="6300" b="1" i="0" u="none" strike="noStrike" kern="1200" cap="none" spc="-280" normalizeH="0" baseline="0" noProof="0" dirty="0">
                <a:ln>
                  <a:noFill/>
                </a:ln>
                <a:solidFill>
                  <a:srgbClr val="000F2B"/>
                </a:solidFill>
                <a:effectLst/>
                <a:uLnTx/>
                <a:uFillTx/>
                <a:latin typeface="+mj-lt"/>
                <a:ea typeface="+mj-ea"/>
                <a:cs typeface="Arial" panose="020B0604020202020204" pitchFamily="34" charset="0"/>
              </a:rPr>
              <a:t>Pasting text</a:t>
            </a:r>
            <a:endParaRPr lang="en-US" sz="6300" b="1" spc="-200" baseline="0" dirty="0">
              <a:solidFill>
                <a:schemeClr val="tx2"/>
              </a:solidFill>
              <a:latin typeface="+mj-lt"/>
              <a:ea typeface="+mj-ea"/>
              <a:cs typeface="+mj-cs"/>
            </a:endParaRPr>
          </a:p>
        </p:txBody>
      </p:sp>
      <p:pic>
        <p:nvPicPr>
          <p:cNvPr id="6" name="Picture 5"/>
          <p:cNvPicPr>
            <a:picLocks noChangeAspect="1"/>
          </p:cNvPicPr>
          <p:nvPr userDrawn="1"/>
        </p:nvPicPr>
        <p:blipFill>
          <a:blip r:embed="rId2"/>
          <a:stretch>
            <a:fillRect/>
          </a:stretch>
        </p:blipFill>
        <p:spPr>
          <a:xfrm>
            <a:off x="5715001" y="513020"/>
            <a:ext cx="2628059" cy="1558848"/>
          </a:xfrm>
          <a:prstGeom prst="rect">
            <a:avLst/>
          </a:prstGeom>
        </p:spPr>
      </p:pic>
    </p:spTree>
    <p:extLst>
      <p:ext uri="{BB962C8B-B14F-4D97-AF65-F5344CB8AC3E}">
        <p14:creationId xmlns:p14="http://schemas.microsoft.com/office/powerpoint/2010/main" val="35305311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divider">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66345" y="466345"/>
            <a:ext cx="10315955" cy="1257524"/>
          </a:xfrm>
        </p:spPr>
        <p:txBody>
          <a:bodyPr wrap="square">
            <a:spAutoFit/>
          </a:bodyPr>
          <a:lstStyle>
            <a:lvl1pPr>
              <a:defRPr sz="10000" baseline="0">
                <a:solidFill>
                  <a:schemeClr val="tx2"/>
                </a:solidFill>
              </a:defRPr>
            </a:lvl1pPr>
          </a:lstStyle>
          <a:p>
            <a:r>
              <a:rPr lang="en-US" dirty="0"/>
              <a:t>Enter title text</a:t>
            </a:r>
          </a:p>
        </p:txBody>
      </p:sp>
      <p:sp>
        <p:nvSpPr>
          <p:cNvPr id="9" name="Text Placeholder 5"/>
          <p:cNvSpPr>
            <a:spLocks noGrp="1"/>
          </p:cNvSpPr>
          <p:nvPr>
            <p:ph type="body" sz="quarter" idx="11" hasCustomPrompt="1"/>
          </p:nvPr>
        </p:nvSpPr>
        <p:spPr>
          <a:xfrm>
            <a:off x="465765" y="1790703"/>
            <a:ext cx="10317115" cy="503023"/>
          </a:xfrm>
        </p:spPr>
        <p:txBody>
          <a:bodyPr wrap="square">
            <a:spAutoFit/>
          </a:bodyPr>
          <a:lstStyle>
            <a:lvl1pPr>
              <a:defRPr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pic>
        <p:nvPicPr>
          <p:cNvPr id="7"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1893" y="294720"/>
            <a:ext cx="859536" cy="859536"/>
          </a:xfrm>
          <a:prstGeom prst="rect">
            <a:avLst/>
          </a:prstGeom>
        </p:spPr>
      </p:pic>
      <p:sp>
        <p:nvSpPr>
          <p:cNvPr id="2" name="Footer Placeholder 1"/>
          <p:cNvSpPr>
            <a:spLocks noGrp="1"/>
          </p:cNvSpPr>
          <p:nvPr>
            <p:ph type="ftr" sz="quarter" idx="12"/>
          </p:nvPr>
        </p:nvSpPr>
        <p:spPr/>
        <p:txBody>
          <a:bodyPr/>
          <a:lstStyle>
            <a:lvl1pPr>
              <a:defRPr>
                <a:solidFill>
                  <a:schemeClr val="tx2"/>
                </a:solidFill>
              </a:defRPr>
            </a:lvl1pPr>
          </a:lstStyle>
          <a:p>
            <a:r>
              <a:rPr lang="en-US"/>
              <a:t>Go to "Insert &gt; Header &amp; Footer to update" presentation footer</a:t>
            </a:r>
            <a:endParaRPr lang="en-US" dirty="0"/>
          </a:p>
        </p:txBody>
      </p:sp>
      <p:sp>
        <p:nvSpPr>
          <p:cNvPr id="3" name="Slide Number Placeholder 2"/>
          <p:cNvSpPr>
            <a:spLocks noGrp="1"/>
          </p:cNvSpPr>
          <p:nvPr>
            <p:ph type="sldNum" sz="quarter" idx="13"/>
          </p:nvPr>
        </p:nvSpPr>
        <p:spPr/>
        <p:txBody>
          <a:bodyPr/>
          <a:lstStyle>
            <a:lvl1pPr>
              <a:defRPr>
                <a:solidFill>
                  <a:schemeClr val="tx2"/>
                </a:solidFill>
              </a:defRPr>
            </a:lvl1pPr>
          </a:lstStyle>
          <a:p>
            <a:fld id="{E9A7B2CC-D0DD-4B46-8236-2D7E2E95984A}" type="slidenum">
              <a:rPr lang="en-US" smtClean="0"/>
              <a:pPr/>
              <a:t>‹#›</a:t>
            </a:fld>
            <a:endParaRPr lang="en-US" dirty="0"/>
          </a:p>
        </p:txBody>
      </p:sp>
      <p:sp>
        <p:nvSpPr>
          <p:cNvPr id="10" name="FM Symbol">
            <a:extLst>
              <a:ext uri="{FF2B5EF4-FFF2-40B4-BE49-F238E27FC236}">
                <a16:creationId xmlns:a16="http://schemas.microsoft.com/office/drawing/2014/main" id="{E29E4EB8-62F5-7340-9DBF-734425D52485}"/>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97276721"/>
      </p:ext>
    </p:extLst>
  </p:cSld>
  <p:clrMapOvr>
    <a:masterClrMapping/>
  </p:clrMapOvr>
  <p:extLst mod="1">
    <p:ext uri="{DCECCB84-F9BA-43D5-87BE-67443E8EF086}">
      <p15:sldGuideLst xmlns:p15="http://schemas.microsoft.com/office/powerpoint/2012/main">
        <p15:guide id="1" orient="horz" pos="1128" userDrawn="1">
          <p15:clr>
            <a:srgbClr val="F26B43"/>
          </p15:clr>
        </p15:guide>
        <p15:guide id="2" orient="horz" pos="1920" userDrawn="1">
          <p15:clr>
            <a:srgbClr val="5ACBF0"/>
          </p15:clr>
        </p15:guide>
        <p15:guide id="3" orient="horz" pos="2688" userDrawn="1">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 divider with imag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4"/>
          </p:nvPr>
        </p:nvSpPr>
        <p:spPr>
          <a:xfrm>
            <a:off x="6210302" y="3"/>
            <a:ext cx="5981700" cy="503023"/>
          </a:xfrm>
        </p:spPr>
        <p:txBody>
          <a:bodyPr/>
          <a:lstStyle>
            <a:lvl1pPr>
              <a:defRPr>
                <a:solidFill>
                  <a:schemeClr val="bg1"/>
                </a:solidFill>
              </a:defRPr>
            </a:lvl1pPr>
          </a:lstStyle>
          <a:p>
            <a:r>
              <a:rPr lang="en-US"/>
              <a:t>Click icon to add picture</a:t>
            </a:r>
          </a:p>
        </p:txBody>
      </p:sp>
      <p:sp>
        <p:nvSpPr>
          <p:cNvPr id="7" name="Title 1"/>
          <p:cNvSpPr>
            <a:spLocks noGrp="1"/>
          </p:cNvSpPr>
          <p:nvPr>
            <p:ph type="title" hasCustomPrompt="1"/>
          </p:nvPr>
        </p:nvSpPr>
        <p:spPr>
          <a:xfrm>
            <a:off x="466344" y="1600202"/>
            <a:ext cx="5285232" cy="880306"/>
          </a:xfrm>
        </p:spPr>
        <p:txBody>
          <a:bodyPr wrap="square" anchor="t" anchorCtr="0">
            <a:spAutoFit/>
          </a:bodyPr>
          <a:lstStyle>
            <a:lvl1pPr>
              <a:lnSpc>
                <a:spcPct val="80000"/>
              </a:lnSpc>
              <a:defRPr sz="7000" baseline="0">
                <a:solidFill>
                  <a:schemeClr val="tx2"/>
                </a:solidFill>
              </a:defRPr>
            </a:lvl1pPr>
          </a:lstStyle>
          <a:p>
            <a:r>
              <a:rPr lang="en-US" dirty="0"/>
              <a:t>Enter title text</a:t>
            </a:r>
          </a:p>
        </p:txBody>
      </p:sp>
      <p:sp>
        <p:nvSpPr>
          <p:cNvPr id="8" name="Text Placeholder 5"/>
          <p:cNvSpPr>
            <a:spLocks noGrp="1"/>
          </p:cNvSpPr>
          <p:nvPr>
            <p:ph type="body" sz="quarter" idx="11" hasCustomPrompt="1"/>
          </p:nvPr>
        </p:nvSpPr>
        <p:spPr>
          <a:xfrm>
            <a:off x="465139" y="2583547"/>
            <a:ext cx="5285232" cy="503023"/>
          </a:xfrm>
        </p:spPr>
        <p:txBody>
          <a:bodyPr wrap="square">
            <a:spAutoFit/>
          </a:bodyPr>
          <a:lstStyle>
            <a:lvl1pPr>
              <a:lnSpc>
                <a:spcPct val="80000"/>
              </a:lnSpc>
              <a:defRPr sz="40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subheader</a:t>
            </a:r>
          </a:p>
        </p:txBody>
      </p:sp>
      <p:sp>
        <p:nvSpPr>
          <p:cNvPr id="13"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4"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20"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2959291689"/>
      </p:ext>
    </p:extLst>
  </p:cSld>
  <p:clrMapOvr>
    <a:masterClrMapping/>
  </p:clrMapOvr>
  <p:extLst mod="1">
    <p:ext uri="{DCECCB84-F9BA-43D5-87BE-67443E8EF086}">
      <p15:sldGuideLst xmlns:p15="http://schemas.microsoft.com/office/powerpoint/2012/main">
        <p15:guide id="1" orient="horz" pos="1488" userDrawn="1">
          <p15:clr>
            <a:srgbClr val="F26B43"/>
          </p15:clr>
        </p15:guide>
        <p15:guide id="2" orient="horz" pos="2040" userDrawn="1">
          <p15:clr>
            <a:srgbClr val="5ACBF0"/>
          </p15:clr>
        </p15:guide>
        <p15:guide id="3" orient="horz" pos="2688" userDrawn="1">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 2 column agenda">
    <p:bg>
      <p:bgPr>
        <a:solidFill>
          <a:schemeClr val="bg1"/>
        </a:solidFill>
        <a:effectLst/>
      </p:bgPr>
    </p:bg>
    <p:spTree>
      <p:nvGrpSpPr>
        <p:cNvPr id="1" name=""/>
        <p:cNvGrpSpPr/>
        <p:nvPr/>
      </p:nvGrpSpPr>
      <p:grpSpPr>
        <a:xfrm>
          <a:off x="0" y="0"/>
          <a:ext cx="0" cy="0"/>
          <a:chOff x="0" y="0"/>
          <a:chExt cx="0" cy="0"/>
        </a:xfrm>
      </p:grpSpPr>
      <p:pic>
        <p:nvPicPr>
          <p:cNvPr id="7"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1893" y="294720"/>
            <a:ext cx="859536" cy="859536"/>
          </a:xfrm>
          <a:prstGeom prst="rect">
            <a:avLst/>
          </a:prstGeom>
        </p:spPr>
      </p:pic>
      <p:sp>
        <p:nvSpPr>
          <p:cNvPr id="8" name="Title 1"/>
          <p:cNvSpPr>
            <a:spLocks noGrp="1"/>
          </p:cNvSpPr>
          <p:nvPr>
            <p:ph type="title" hasCustomPrompt="1"/>
          </p:nvPr>
        </p:nvSpPr>
        <p:spPr>
          <a:xfrm>
            <a:off x="466346" y="1618488"/>
            <a:ext cx="10315956" cy="880306"/>
          </a:xfrm>
        </p:spPr>
        <p:txBody>
          <a:bodyPr wrap="square" anchor="t" anchorCtr="0">
            <a:spAutoFit/>
          </a:bodyPr>
          <a:lstStyle>
            <a:lvl1pPr>
              <a:lnSpc>
                <a:spcPct val="80000"/>
              </a:lnSpc>
              <a:defRPr sz="7000" baseline="0">
                <a:solidFill>
                  <a:schemeClr val="tx2"/>
                </a:solidFill>
              </a:defRPr>
            </a:lvl1pPr>
          </a:lstStyle>
          <a:p>
            <a:r>
              <a:rPr lang="en-US" dirty="0"/>
              <a:t>Enter brief agenda title</a:t>
            </a:r>
          </a:p>
        </p:txBody>
      </p:sp>
      <p:sp>
        <p:nvSpPr>
          <p:cNvPr id="15"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6"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3" name="Content Placeholder 2">
            <a:extLst>
              <a:ext uri="{FF2B5EF4-FFF2-40B4-BE49-F238E27FC236}">
                <a16:creationId xmlns:a16="http://schemas.microsoft.com/office/drawing/2014/main" id="{DFC5384F-8E2F-184D-A134-E51293A36E6B}"/>
              </a:ext>
            </a:extLst>
          </p:cNvPr>
          <p:cNvSpPr>
            <a:spLocks noGrp="1"/>
          </p:cNvSpPr>
          <p:nvPr>
            <p:ph sz="quarter" idx="10"/>
          </p:nvPr>
        </p:nvSpPr>
        <p:spPr>
          <a:xfrm>
            <a:off x="465139" y="3000378"/>
            <a:ext cx="5404104" cy="1764586"/>
          </a:xfrm>
        </p:spPr>
        <p:txBody>
          <a:bodyPr/>
          <a:lstStyle>
            <a:lvl1pPr>
              <a:spcBef>
                <a:spcPts val="0"/>
              </a:spcBef>
              <a:spcAft>
                <a:spcPts val="1200"/>
              </a:spcAft>
              <a:defRPr sz="2000">
                <a:solidFill>
                  <a:schemeClr val="tx2"/>
                </a:solidFill>
              </a:defRPr>
            </a:lvl1pPr>
            <a:lvl2pPr>
              <a:defRPr sz="2000">
                <a:solidFill>
                  <a:schemeClr val="tx2"/>
                </a:solidFill>
              </a:defRPr>
            </a:lvl2pPr>
            <a:lvl3pPr>
              <a:defRPr sz="2000">
                <a:solidFill>
                  <a:schemeClr val="tx2"/>
                </a:solidFill>
              </a:defRPr>
            </a:lvl3pPr>
            <a:lvl4pPr>
              <a:defRPr sz="2000">
                <a:solidFill>
                  <a:schemeClr val="tx2"/>
                </a:solidFill>
              </a:defRPr>
            </a:lvl4pPr>
            <a:lvl5pP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C2E932BC-00D9-2B40-AD1C-98B41555804A}"/>
              </a:ext>
            </a:extLst>
          </p:cNvPr>
          <p:cNvSpPr>
            <a:spLocks noGrp="1"/>
          </p:cNvSpPr>
          <p:nvPr>
            <p:ph sz="quarter" idx="11"/>
          </p:nvPr>
        </p:nvSpPr>
        <p:spPr>
          <a:xfrm>
            <a:off x="6330696" y="2999232"/>
            <a:ext cx="5404104" cy="1764586"/>
          </a:xfrm>
        </p:spPr>
        <p:txBody>
          <a:bodyPr/>
          <a:lstStyle>
            <a:lvl1pPr>
              <a:spcBef>
                <a:spcPts val="0"/>
              </a:spcBef>
              <a:spcAft>
                <a:spcPts val="1200"/>
              </a:spcAft>
              <a:defRPr sz="2000">
                <a:solidFill>
                  <a:schemeClr val="tx2"/>
                </a:solidFill>
              </a:defRPr>
            </a:lvl1pPr>
            <a:lvl2pPr>
              <a:defRPr sz="2000">
                <a:solidFill>
                  <a:schemeClr val="tx2"/>
                </a:solidFill>
              </a:defRPr>
            </a:lvl2pPr>
            <a:lvl3pPr>
              <a:defRPr sz="2000">
                <a:solidFill>
                  <a:schemeClr val="tx2"/>
                </a:solidFill>
              </a:defRPr>
            </a:lvl3pPr>
            <a:lvl4pPr>
              <a:defRPr sz="2000">
                <a:solidFill>
                  <a:schemeClr val="tx2"/>
                </a:solidFill>
              </a:defRPr>
            </a:lvl4pPr>
            <a:lvl5pP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M Symbol">
            <a:extLst>
              <a:ext uri="{FF2B5EF4-FFF2-40B4-BE49-F238E27FC236}">
                <a16:creationId xmlns:a16="http://schemas.microsoft.com/office/drawing/2014/main" id="{EA424B1A-C890-CA4B-9D97-35B2AFFC8045}"/>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7996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ite 4 column agenda">
    <p:bg>
      <p:bgPr>
        <a:solidFill>
          <a:schemeClr val="bg1"/>
        </a:solidFill>
        <a:effectLst/>
      </p:bgPr>
    </p:bg>
    <p:spTree>
      <p:nvGrpSpPr>
        <p:cNvPr id="1" name=""/>
        <p:cNvGrpSpPr/>
        <p:nvPr/>
      </p:nvGrpSpPr>
      <p:grpSpPr>
        <a:xfrm>
          <a:off x="0" y="0"/>
          <a:ext cx="0" cy="0"/>
          <a:chOff x="0" y="0"/>
          <a:chExt cx="0" cy="0"/>
        </a:xfrm>
      </p:grpSpPr>
      <p:pic>
        <p:nvPicPr>
          <p:cNvPr id="7"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1893" y="294720"/>
            <a:ext cx="859536" cy="859536"/>
          </a:xfrm>
          <a:prstGeom prst="rect">
            <a:avLst/>
          </a:prstGeom>
        </p:spPr>
      </p:pic>
      <p:sp>
        <p:nvSpPr>
          <p:cNvPr id="8" name="Title 1"/>
          <p:cNvSpPr>
            <a:spLocks noGrp="1"/>
          </p:cNvSpPr>
          <p:nvPr>
            <p:ph type="title" hasCustomPrompt="1"/>
          </p:nvPr>
        </p:nvSpPr>
        <p:spPr>
          <a:xfrm>
            <a:off x="466346" y="1600202"/>
            <a:ext cx="10315956" cy="880306"/>
          </a:xfrm>
        </p:spPr>
        <p:txBody>
          <a:bodyPr wrap="square" anchor="t" anchorCtr="0">
            <a:spAutoFit/>
          </a:bodyPr>
          <a:lstStyle>
            <a:lvl1pPr>
              <a:lnSpc>
                <a:spcPct val="80000"/>
              </a:lnSpc>
              <a:defRPr sz="7000" baseline="0">
                <a:solidFill>
                  <a:schemeClr val="tx2"/>
                </a:solidFill>
              </a:defRPr>
            </a:lvl1pPr>
          </a:lstStyle>
          <a:p>
            <a:r>
              <a:rPr lang="en-US" dirty="0"/>
              <a:t>Enter brief agenda title</a:t>
            </a:r>
          </a:p>
        </p:txBody>
      </p:sp>
      <p:sp>
        <p:nvSpPr>
          <p:cNvPr id="15"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6"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3" name="Content Placeholder 2">
            <a:extLst>
              <a:ext uri="{FF2B5EF4-FFF2-40B4-BE49-F238E27FC236}">
                <a16:creationId xmlns:a16="http://schemas.microsoft.com/office/drawing/2014/main" id="{DFC5384F-8E2F-184D-A134-E51293A36E6B}"/>
              </a:ext>
            </a:extLst>
          </p:cNvPr>
          <p:cNvSpPr>
            <a:spLocks noGrp="1"/>
          </p:cNvSpPr>
          <p:nvPr>
            <p:ph sz="quarter" idx="10"/>
          </p:nvPr>
        </p:nvSpPr>
        <p:spPr>
          <a:xfrm>
            <a:off x="465139" y="3000379"/>
            <a:ext cx="2478024" cy="1764586"/>
          </a:xfrm>
        </p:spPr>
        <p:txBody>
          <a:bodyPr/>
          <a:lstStyle>
            <a:lvl1pPr>
              <a:spcBef>
                <a:spcPts val="0"/>
              </a:spcBef>
              <a:spcAft>
                <a:spcPts val="1200"/>
              </a:spcAft>
              <a:defRPr sz="2000">
                <a:solidFill>
                  <a:schemeClr val="tx2"/>
                </a:solidFill>
              </a:defRPr>
            </a:lvl1pPr>
            <a:lvl2pPr>
              <a:defRPr sz="2000">
                <a:solidFill>
                  <a:schemeClr val="tx2"/>
                </a:solidFill>
              </a:defRPr>
            </a:lvl2pPr>
            <a:lvl3pPr>
              <a:defRPr sz="2000">
                <a:solidFill>
                  <a:schemeClr val="tx2"/>
                </a:solidFill>
              </a:defRPr>
            </a:lvl3pPr>
            <a:lvl4pPr>
              <a:defRPr sz="2000">
                <a:solidFill>
                  <a:schemeClr val="tx2"/>
                </a:solidFill>
              </a:defRPr>
            </a:lvl4pPr>
            <a:lvl5pP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C4487365-7ACA-0544-BC7E-A983E3E75F90}"/>
              </a:ext>
            </a:extLst>
          </p:cNvPr>
          <p:cNvSpPr>
            <a:spLocks noGrp="1"/>
          </p:cNvSpPr>
          <p:nvPr>
            <p:ph sz="quarter" idx="11"/>
          </p:nvPr>
        </p:nvSpPr>
        <p:spPr>
          <a:xfrm>
            <a:off x="3386032" y="3000379"/>
            <a:ext cx="2478024" cy="1764586"/>
          </a:xfrm>
        </p:spPr>
        <p:txBody>
          <a:bodyPr/>
          <a:lstStyle>
            <a:lvl1pPr>
              <a:spcBef>
                <a:spcPts val="0"/>
              </a:spcBef>
              <a:spcAft>
                <a:spcPts val="1200"/>
              </a:spcAft>
              <a:defRPr sz="2000">
                <a:solidFill>
                  <a:schemeClr val="tx2"/>
                </a:solidFill>
              </a:defRPr>
            </a:lvl1pPr>
            <a:lvl2pPr>
              <a:defRPr sz="2000">
                <a:solidFill>
                  <a:schemeClr val="tx2"/>
                </a:solidFill>
              </a:defRPr>
            </a:lvl2pPr>
            <a:lvl3pPr>
              <a:defRPr sz="2000">
                <a:solidFill>
                  <a:schemeClr val="tx2"/>
                </a:solidFill>
              </a:defRPr>
            </a:lvl3pPr>
            <a:lvl4pPr>
              <a:defRPr sz="2000">
                <a:solidFill>
                  <a:schemeClr val="tx2"/>
                </a:solidFill>
              </a:defRPr>
            </a:lvl4pPr>
            <a:lvl5pP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DCC77077-7750-B64D-81F3-287118C68419}"/>
              </a:ext>
            </a:extLst>
          </p:cNvPr>
          <p:cNvSpPr>
            <a:spLocks noGrp="1"/>
          </p:cNvSpPr>
          <p:nvPr>
            <p:ph sz="quarter" idx="12"/>
          </p:nvPr>
        </p:nvSpPr>
        <p:spPr>
          <a:xfrm>
            <a:off x="6306927" y="3000379"/>
            <a:ext cx="2478024" cy="1764586"/>
          </a:xfrm>
        </p:spPr>
        <p:txBody>
          <a:bodyPr/>
          <a:lstStyle>
            <a:lvl1pPr>
              <a:spcBef>
                <a:spcPts val="0"/>
              </a:spcBef>
              <a:spcAft>
                <a:spcPts val="1200"/>
              </a:spcAft>
              <a:defRPr sz="2000">
                <a:solidFill>
                  <a:schemeClr val="tx2"/>
                </a:solidFill>
              </a:defRPr>
            </a:lvl1pPr>
            <a:lvl2pPr>
              <a:defRPr sz="2000">
                <a:solidFill>
                  <a:schemeClr val="tx2"/>
                </a:solidFill>
              </a:defRPr>
            </a:lvl2pPr>
            <a:lvl3pPr>
              <a:defRPr sz="2000">
                <a:solidFill>
                  <a:schemeClr val="tx2"/>
                </a:solidFill>
              </a:defRPr>
            </a:lvl3pPr>
            <a:lvl4pPr>
              <a:defRPr sz="2000">
                <a:solidFill>
                  <a:schemeClr val="tx2"/>
                </a:solidFill>
              </a:defRPr>
            </a:lvl4pPr>
            <a:lvl5pP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6234C5B3-D600-1946-87A6-33E0B576BBE0}"/>
              </a:ext>
            </a:extLst>
          </p:cNvPr>
          <p:cNvSpPr>
            <a:spLocks noGrp="1"/>
          </p:cNvSpPr>
          <p:nvPr>
            <p:ph sz="quarter" idx="13"/>
          </p:nvPr>
        </p:nvSpPr>
        <p:spPr>
          <a:xfrm>
            <a:off x="9227820" y="3000379"/>
            <a:ext cx="2478024" cy="1764586"/>
          </a:xfrm>
        </p:spPr>
        <p:txBody>
          <a:bodyPr/>
          <a:lstStyle>
            <a:lvl1pPr>
              <a:spcBef>
                <a:spcPts val="0"/>
              </a:spcBef>
              <a:spcAft>
                <a:spcPts val="1200"/>
              </a:spcAft>
              <a:defRPr sz="2000">
                <a:solidFill>
                  <a:schemeClr val="tx2"/>
                </a:solidFill>
              </a:defRPr>
            </a:lvl1pPr>
            <a:lvl2pPr>
              <a:defRPr sz="2000">
                <a:solidFill>
                  <a:schemeClr val="tx2"/>
                </a:solidFill>
              </a:defRPr>
            </a:lvl2pPr>
            <a:lvl3pPr>
              <a:defRPr sz="2000">
                <a:solidFill>
                  <a:schemeClr val="tx2"/>
                </a:solidFill>
              </a:defRPr>
            </a:lvl3pPr>
            <a:lvl4pPr>
              <a:defRPr sz="2000">
                <a:solidFill>
                  <a:schemeClr val="tx2"/>
                </a:solidFill>
              </a:defRPr>
            </a:lvl4pPr>
            <a:lvl5pP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M Symbol">
            <a:extLst>
              <a:ext uri="{FF2B5EF4-FFF2-40B4-BE49-F238E27FC236}">
                <a16:creationId xmlns:a16="http://schemas.microsoft.com/office/drawing/2014/main" id="{4A84388F-B530-B742-AC84-1FF7C7A5A0E2}"/>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909657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ite agenda with bottom image">
    <p:bg>
      <p:bgPr>
        <a:solidFill>
          <a:schemeClr val="bg1"/>
        </a:solidFill>
        <a:effectLst/>
      </p:bgPr>
    </p:bg>
    <p:spTree>
      <p:nvGrpSpPr>
        <p:cNvPr id="1" name=""/>
        <p:cNvGrpSpPr/>
        <p:nvPr/>
      </p:nvGrpSpPr>
      <p:grpSpPr>
        <a:xfrm>
          <a:off x="0" y="0"/>
          <a:ext cx="0" cy="0"/>
          <a:chOff x="0" y="0"/>
          <a:chExt cx="0" cy="0"/>
        </a:xfrm>
      </p:grpSpPr>
      <p:sp>
        <p:nvSpPr>
          <p:cNvPr id="6" name="Picture Placeholder 3"/>
          <p:cNvSpPr>
            <a:spLocks noGrp="1"/>
          </p:cNvSpPr>
          <p:nvPr>
            <p:ph type="pic" sz="quarter" idx="13"/>
          </p:nvPr>
        </p:nvSpPr>
        <p:spPr>
          <a:xfrm>
            <a:off x="0" y="3539068"/>
            <a:ext cx="12192000" cy="503023"/>
          </a:xfrm>
        </p:spPr>
        <p:txBody>
          <a:bodyPr/>
          <a:lstStyle/>
          <a:p>
            <a:r>
              <a:rPr lang="en-US"/>
              <a:t>Click icon to add picture</a:t>
            </a:r>
          </a:p>
        </p:txBody>
      </p:sp>
      <p:pic>
        <p:nvPicPr>
          <p:cNvPr id="10"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1893" y="294720"/>
            <a:ext cx="859536" cy="859536"/>
          </a:xfrm>
          <a:prstGeom prst="rect">
            <a:avLst/>
          </a:prstGeom>
        </p:spPr>
      </p:pic>
      <p:sp>
        <p:nvSpPr>
          <p:cNvPr id="8" name="Title 1"/>
          <p:cNvSpPr>
            <a:spLocks noGrp="1"/>
          </p:cNvSpPr>
          <p:nvPr>
            <p:ph type="title" hasCustomPrompt="1"/>
          </p:nvPr>
        </p:nvSpPr>
        <p:spPr>
          <a:xfrm>
            <a:off x="466346" y="466345"/>
            <a:ext cx="5525703" cy="1742080"/>
          </a:xfrm>
        </p:spPr>
        <p:txBody>
          <a:bodyPr anchor="t" anchorCtr="0">
            <a:spAutoFit/>
          </a:bodyPr>
          <a:lstStyle>
            <a:lvl1pPr>
              <a:lnSpc>
                <a:spcPct val="80000"/>
              </a:lnSpc>
              <a:defRPr sz="7000" baseline="0">
                <a:solidFill>
                  <a:schemeClr val="tx2"/>
                </a:solidFill>
              </a:defRPr>
            </a:lvl1pPr>
          </a:lstStyle>
          <a:p>
            <a:r>
              <a:rPr lang="en-US" dirty="0"/>
              <a:t>Enter brief agenda title</a:t>
            </a:r>
          </a:p>
        </p:txBody>
      </p:sp>
      <p:sp>
        <p:nvSpPr>
          <p:cNvPr id="9" name="Text Placeholder 12"/>
          <p:cNvSpPr>
            <a:spLocks noGrp="1"/>
          </p:cNvSpPr>
          <p:nvPr>
            <p:ph type="body" sz="quarter" idx="10" hasCustomPrompt="1"/>
          </p:nvPr>
        </p:nvSpPr>
        <p:spPr>
          <a:xfrm>
            <a:off x="6318504" y="457200"/>
            <a:ext cx="4654296" cy="2865143"/>
          </a:xfrm>
        </p:spPr>
        <p:txBody>
          <a:bodyPr numCol="1" anchor="t">
            <a:spAutoFit/>
          </a:bodyPr>
          <a:lstStyle>
            <a:lvl1pPr marL="342891" indent="-342891">
              <a:spcBef>
                <a:spcPts val="0"/>
              </a:spcBef>
              <a:spcAft>
                <a:spcPts val="1000"/>
              </a:spcAft>
              <a:buClr>
                <a:schemeClr val="accent2"/>
              </a:buClr>
              <a:buFont typeface="Wingdings" panose="05000000000000000000" pitchFamily="2" charset="2"/>
              <a:buChar char="§"/>
              <a:defRPr sz="3000" spc="-20" baseline="0">
                <a:solidFill>
                  <a:schemeClr val="tx2"/>
                </a:solidFill>
                <a:latin typeface="+mj-lt"/>
              </a:defRPr>
            </a:lvl1pPr>
            <a:lvl2pPr>
              <a:spcAft>
                <a:spcPts val="1200"/>
              </a:spcAft>
              <a:buFont typeface="Wingdings" panose="05000000000000000000" pitchFamily="2" charset="2"/>
              <a:buChar char="§"/>
              <a:defRPr sz="2400" spc="-20">
                <a:latin typeface="+mj-lt"/>
              </a:defRPr>
            </a:lvl2pPr>
            <a:lvl3pPr marL="571486" indent="-342891">
              <a:spcAft>
                <a:spcPts val="1200"/>
              </a:spcAft>
              <a:buFont typeface="Wingdings" panose="05000000000000000000" pitchFamily="2" charset="2"/>
              <a:buChar char="§"/>
              <a:defRPr sz="2400" spc="-20">
                <a:latin typeface="+mj-lt"/>
              </a:defRPr>
            </a:lvl3pPr>
            <a:lvl4pPr marL="800080" indent="-342891">
              <a:spcAft>
                <a:spcPts val="1200"/>
              </a:spcAft>
              <a:buFont typeface="Wingdings" panose="05000000000000000000" pitchFamily="2" charset="2"/>
              <a:buChar char="§"/>
              <a:defRPr sz="2400" spc="-20">
                <a:latin typeface="+mj-lt"/>
              </a:defRPr>
            </a:lvl4pPr>
            <a:lvl5pPr marL="1028674" indent="-342891">
              <a:spcAft>
                <a:spcPts val="1200"/>
              </a:spcAft>
              <a:buFont typeface="Wingdings" panose="05000000000000000000" pitchFamily="2" charset="2"/>
              <a:buChar char="§"/>
              <a:defRPr sz="2400" spc="-20">
                <a:latin typeface="+mj-lt"/>
              </a:defRPr>
            </a:lvl5pPr>
          </a:lstStyle>
          <a:p>
            <a:pPr lvl="0"/>
            <a:r>
              <a:rPr lang="en-US" dirty="0"/>
              <a:t>Agenda item #1</a:t>
            </a:r>
          </a:p>
          <a:p>
            <a:pPr lvl="0"/>
            <a:r>
              <a:rPr lang="en-US" dirty="0"/>
              <a:t>Agenda item #2</a:t>
            </a:r>
          </a:p>
          <a:p>
            <a:pPr lvl="0"/>
            <a:r>
              <a:rPr lang="en-US" dirty="0"/>
              <a:t>Agenda item #3</a:t>
            </a:r>
          </a:p>
          <a:p>
            <a:pPr lvl="0"/>
            <a:r>
              <a:rPr lang="en-US" dirty="0"/>
              <a:t>Agenda item #4</a:t>
            </a:r>
          </a:p>
          <a:p>
            <a:pPr lvl="0"/>
            <a:r>
              <a:rPr lang="en-US" dirty="0"/>
              <a:t>Agenda item #5</a:t>
            </a:r>
          </a:p>
          <a:p>
            <a:pPr lvl="0"/>
            <a:r>
              <a:rPr lang="en-US" dirty="0"/>
              <a:t>Agenda item #6</a:t>
            </a:r>
          </a:p>
        </p:txBody>
      </p:sp>
      <p:sp>
        <p:nvSpPr>
          <p:cNvPr id="13"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dirty="0"/>
              <a:t>Go to "Insert &gt; Header &amp; Footer to update" presentation footer</a:t>
            </a:r>
          </a:p>
        </p:txBody>
      </p:sp>
      <p:sp>
        <p:nvSpPr>
          <p:cNvPr id="15"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11" name="FM Symbol">
            <a:extLst>
              <a:ext uri="{FF2B5EF4-FFF2-40B4-BE49-F238E27FC236}">
                <a16:creationId xmlns:a16="http://schemas.microsoft.com/office/drawing/2014/main" id="{A1B5EFC3-6FC6-6947-9423-75965CC65850}"/>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2777112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996699"/>
            <a:ext cx="11530584" cy="295466"/>
          </a:xfrm>
          <a:prstGeom prst="rect">
            <a:avLst/>
          </a:prstGeom>
        </p:spPr>
        <p:txBody>
          <a:bodyPr lIns="0"/>
          <a:lstStyle>
            <a:lvl1pPr>
              <a:defRPr sz="2400" b="1">
                <a:solidFill>
                  <a:schemeClr val="tx2"/>
                </a:solidFill>
                <a:latin typeface="Georgia" panose="02040502050405020303" pitchFamily="18" charset="0"/>
              </a:defRPr>
            </a:lvl1pPr>
          </a:lstStyle>
          <a:p>
            <a:r>
              <a:rPr lang="en-US"/>
              <a:t>Click to edit Master title style</a:t>
            </a:r>
            <a:endParaRPr lang="en-US" dirty="0"/>
          </a:p>
        </p:txBody>
      </p:sp>
      <p:sp>
        <p:nvSpPr>
          <p:cNvPr id="3" name="Content Placeholder 2"/>
          <p:cNvSpPr>
            <a:spLocks noGrp="1"/>
          </p:cNvSpPr>
          <p:nvPr>
            <p:ph idx="1" hasCustomPrompt="1"/>
          </p:nvPr>
        </p:nvSpPr>
        <p:spPr>
          <a:xfrm>
            <a:off x="365760" y="1810515"/>
            <a:ext cx="11539728" cy="1682127"/>
          </a:xfrm>
          <a:prstGeom prst="rect">
            <a:avLst/>
          </a:prstGeom>
        </p:spPr>
        <p:txBody>
          <a:bodyPr lIns="0"/>
          <a:lstStyle>
            <a:lvl1pPr marL="0" indent="0">
              <a:spcBef>
                <a:spcPts val="972"/>
              </a:spcBef>
              <a:buSzPct val="120000"/>
              <a:buFontTx/>
              <a:buNone/>
              <a:defRPr sz="1800">
                <a:solidFill>
                  <a:schemeClr val="tx1"/>
                </a:solidFill>
                <a:latin typeface="Georgia" panose="02040502050405020303" pitchFamily="18" charset="0"/>
              </a:defRPr>
            </a:lvl1pPr>
            <a:lvl2pPr marL="457189" indent="-228594">
              <a:spcBef>
                <a:spcPts val="595"/>
              </a:spcBef>
              <a:buClr>
                <a:schemeClr val="tx2"/>
              </a:buClr>
              <a:buSzPct val="150000"/>
              <a:buFont typeface="Wingdings" panose="05000000000000000000" pitchFamily="2" charset="2"/>
              <a:buChar char="§"/>
              <a:defRPr sz="1651">
                <a:solidFill>
                  <a:schemeClr val="tx1"/>
                </a:solidFill>
                <a:latin typeface="Georgia" panose="02040502050405020303" pitchFamily="18" charset="0"/>
              </a:defRPr>
            </a:lvl2pPr>
            <a:lvl3pPr marL="684196" indent="-228594">
              <a:spcBef>
                <a:spcPts val="540"/>
              </a:spcBef>
              <a:buClr>
                <a:schemeClr val="tx2"/>
              </a:buClr>
              <a:buSzPct val="150000"/>
              <a:buFont typeface="Wingdings" panose="05000000000000000000" pitchFamily="2" charset="2"/>
              <a:buChar char="§"/>
              <a:defRPr sz="1500">
                <a:solidFill>
                  <a:schemeClr val="tx1"/>
                </a:solidFill>
                <a:latin typeface="Georgia" panose="02040502050405020303" pitchFamily="18" charset="0"/>
              </a:defRPr>
            </a:lvl3pPr>
            <a:lvl4pPr marL="914377" indent="-228594">
              <a:spcBef>
                <a:spcPts val="540"/>
              </a:spcBef>
              <a:buClr>
                <a:schemeClr val="tx2"/>
              </a:buClr>
              <a:buSzPct val="120000"/>
              <a:buFont typeface="Wingdings" panose="05000000000000000000" pitchFamily="2" charset="2"/>
              <a:buChar char="§"/>
              <a:defRPr sz="1500">
                <a:solidFill>
                  <a:schemeClr val="tx1"/>
                </a:solidFill>
                <a:latin typeface="Georgia" panose="02040502050405020303" pitchFamily="18" charset="0"/>
              </a:defRPr>
            </a:lvl4pPr>
            <a:lvl5pPr marL="0" indent="0">
              <a:spcBef>
                <a:spcPts val="595"/>
              </a:spcBef>
              <a:buNone/>
              <a:defRPr sz="1651">
                <a:solidFill>
                  <a:schemeClr val="tx1"/>
                </a:solidFill>
                <a:latin typeface="Georgia" panose="02040502050405020303" pitchFamily="18" charset="0"/>
              </a:defRPr>
            </a:lvl5pPr>
          </a:lstStyle>
          <a:p>
            <a:pPr lvl="0"/>
            <a:r>
              <a:rPr lang="en-US" altLang="en-US" dirty="0"/>
              <a:t>Top level text heading (with no bullet) goes here</a:t>
            </a:r>
            <a:endParaRPr lang="en-US" dirty="0"/>
          </a:p>
          <a:p>
            <a:pPr lvl="1"/>
            <a:r>
              <a:rPr lang="en-US" altLang="en-US" dirty="0"/>
              <a:t>The first level bullet is a large square</a:t>
            </a:r>
            <a:endParaRPr lang="en-US" dirty="0"/>
          </a:p>
          <a:p>
            <a:pPr lvl="2"/>
            <a:r>
              <a:rPr lang="en-US" altLang="en-US" dirty="0"/>
              <a:t>The second level bullet is square</a:t>
            </a:r>
            <a:endParaRPr lang="en-US" dirty="0"/>
          </a:p>
          <a:p>
            <a:pPr lvl="3"/>
            <a:r>
              <a:rPr lang="en-US" altLang="en-US" dirty="0"/>
              <a:t>The third level bullet is a small square</a:t>
            </a:r>
            <a:endParaRPr lang="en-US" dirty="0"/>
          </a:p>
          <a:p>
            <a:pPr lvl="4"/>
            <a:endParaRPr lang="en-US" altLang="en-US" dirty="0"/>
          </a:p>
          <a:p>
            <a:pPr lvl="4"/>
            <a:r>
              <a:rPr lang="en-US" altLang="en-US" dirty="0"/>
              <a:t>Additional text goes here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72" y="76200"/>
            <a:ext cx="908229" cy="774128"/>
          </a:xfrm>
          <a:prstGeom prst="rect">
            <a:avLst/>
          </a:prstGeom>
        </p:spPr>
      </p:pic>
      <p:cxnSp>
        <p:nvCxnSpPr>
          <p:cNvPr id="9" name="Straight Connector 8"/>
          <p:cNvCxnSpPr/>
          <p:nvPr userDrawn="1"/>
        </p:nvCxnSpPr>
        <p:spPr>
          <a:xfrm>
            <a:off x="1097280" y="545528"/>
            <a:ext cx="1085088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652053" y="6553200"/>
            <a:ext cx="914400" cy="230832"/>
          </a:xfrm>
          <a:prstGeom prst="rect">
            <a:avLst/>
          </a:prstGeom>
          <a:noFill/>
        </p:spPr>
        <p:txBody>
          <a:bodyPr wrap="square" rtlCol="0">
            <a:spAutoFit/>
          </a:bodyPr>
          <a:lstStyle/>
          <a:p>
            <a:pPr marL="0" marR="0" indent="0" algn="ctr" defTabSz="914377" rtl="0" eaLnBrk="1" fontAlgn="base" latinLnBrk="0" hangingPunct="1">
              <a:lnSpc>
                <a:spcPct val="100000"/>
              </a:lnSpc>
              <a:spcBef>
                <a:spcPct val="0"/>
              </a:spcBef>
              <a:spcAft>
                <a:spcPct val="0"/>
              </a:spcAft>
              <a:buClrTx/>
              <a:buSzTx/>
              <a:buFontTx/>
              <a:buNone/>
              <a:tabLst/>
              <a:defRPr/>
            </a:pPr>
            <a:fld id="{06EBD0FC-F786-4C40-B882-EFFF85993AEA}" type="datetime1">
              <a:rPr lang="en-US" altLang="en-US" sz="900" smtClean="0">
                <a:solidFill>
                  <a:schemeClr val="tx1">
                    <a:lumMod val="50000"/>
                    <a:lumOff val="50000"/>
                  </a:schemeClr>
                </a:solidFill>
                <a:latin typeface="Arial" panose="020B0604020202020204" pitchFamily="34" charset="0"/>
                <a:cs typeface="Arial" panose="020B0604020202020204" pitchFamily="34" charset="0"/>
              </a:rPr>
              <a:pPr marL="0" marR="0" indent="0" algn="ctr" defTabSz="914377" rtl="0" eaLnBrk="1" fontAlgn="base" latinLnBrk="0" hangingPunct="1">
                <a:lnSpc>
                  <a:spcPct val="100000"/>
                </a:lnSpc>
                <a:spcBef>
                  <a:spcPct val="0"/>
                </a:spcBef>
                <a:spcAft>
                  <a:spcPct val="0"/>
                </a:spcAft>
                <a:buClrTx/>
                <a:buSzTx/>
                <a:buFontTx/>
                <a:buNone/>
                <a:tabLst/>
                <a:defRPr/>
              </a:pPr>
              <a:t>5/20/2019</a:t>
            </a:fld>
            <a:endParaRPr lang="en-US" altLang="en-US" sz="9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Footer Placeholder 4"/>
          <p:cNvSpPr>
            <a:spLocks noGrp="1"/>
          </p:cNvSpPr>
          <p:nvPr>
            <p:ph type="ftr" sz="quarter" idx="11"/>
          </p:nvPr>
        </p:nvSpPr>
        <p:spPr>
          <a:xfrm>
            <a:off x="152400" y="6553203"/>
            <a:ext cx="4114800" cy="138499"/>
          </a:xfrm>
          <a:prstGeom prst="rect">
            <a:avLst/>
          </a:prstGeom>
          <a:noFill/>
        </p:spPr>
        <p:txBody>
          <a:bodyPr wrap="square" rtlCol="0">
            <a:spAutoFit/>
          </a:bodyPr>
          <a:lstStyle>
            <a:lvl1pPr>
              <a:defRPr lang="en-US" sz="900" smtClean="0">
                <a:solidFill>
                  <a:schemeClr val="tx1">
                    <a:lumMod val="50000"/>
                    <a:lumOff val="50000"/>
                  </a:schemeClr>
                </a:solidFill>
                <a:latin typeface="Arial" panose="020B0604020202020204" pitchFamily="34" charset="0"/>
                <a:cs typeface="Arial" panose="020B0604020202020204" pitchFamily="34" charset="0"/>
              </a:defRPr>
            </a:lvl1pPr>
          </a:lstStyle>
          <a:p>
            <a:pPr fontAlgn="base">
              <a:spcBef>
                <a:spcPct val="0"/>
              </a:spcBef>
              <a:spcAft>
                <a:spcPct val="0"/>
              </a:spcAft>
            </a:pPr>
            <a:r>
              <a:rPr lang="en-US" dirty="0"/>
              <a:t>Insert Presentation Title Here</a:t>
            </a:r>
          </a:p>
        </p:txBody>
      </p:sp>
    </p:spTree>
    <p:extLst>
      <p:ext uri="{BB962C8B-B14F-4D97-AF65-F5344CB8AC3E}">
        <p14:creationId xmlns:p14="http://schemas.microsoft.com/office/powerpoint/2010/main" val="941814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67402" y="466348"/>
            <a:ext cx="4914900" cy="2343462"/>
          </a:xfrm>
        </p:spPr>
        <p:txBody>
          <a:bodyPr wrap="square" anchor="t">
            <a:spAutoFit/>
          </a:bodyPr>
          <a:lstStyle>
            <a:lvl1pPr algn="l" defTabSz="914377" rtl="0" eaLnBrk="1" latinLnBrk="0" hangingPunct="1">
              <a:lnSpc>
                <a:spcPct val="80000"/>
              </a:lnSpc>
              <a:spcBef>
                <a:spcPct val="0"/>
              </a:spcBef>
              <a:buNone/>
              <a:defRPr lang="en-US" sz="6300" b="1" kern="1200" spc="-280" baseline="0" dirty="0">
                <a:solidFill>
                  <a:schemeClr val="tx2"/>
                </a:solidFill>
                <a:latin typeface="+mj-lt"/>
                <a:ea typeface="+mj-ea"/>
                <a:cs typeface="Arial" panose="020B0604020202020204" pitchFamily="34" charset="0"/>
              </a:defRPr>
            </a:lvl1pPr>
          </a:lstStyle>
          <a:p>
            <a:r>
              <a:rPr lang="en-US" dirty="0"/>
              <a:t>This header can hold up to four lines</a:t>
            </a:r>
          </a:p>
        </p:txBody>
      </p:sp>
      <p:sp>
        <p:nvSpPr>
          <p:cNvPr id="4" name="Picture Placeholder 3"/>
          <p:cNvSpPr>
            <a:spLocks noGrp="1"/>
          </p:cNvSpPr>
          <p:nvPr>
            <p:ph type="pic" sz="quarter" idx="12"/>
          </p:nvPr>
        </p:nvSpPr>
        <p:spPr>
          <a:xfrm>
            <a:off x="3" y="0"/>
            <a:ext cx="5417127" cy="311496"/>
          </a:xfrm>
          <a:solidFill>
            <a:schemeClr val="bg2"/>
          </a:solidFill>
        </p:spPr>
        <p:txBody>
          <a:bodyPr/>
          <a:lstStyle/>
          <a:p>
            <a:endParaRPr lang="en-US"/>
          </a:p>
        </p:txBody>
      </p:sp>
      <p:sp>
        <p:nvSpPr>
          <p:cNvPr id="7" name="Content Placeholder 4"/>
          <p:cNvSpPr>
            <a:spLocks noGrp="1"/>
          </p:cNvSpPr>
          <p:nvPr>
            <p:ph sz="quarter" idx="13" hasCustomPrompt="1"/>
          </p:nvPr>
        </p:nvSpPr>
        <p:spPr>
          <a:xfrm>
            <a:off x="5867400" y="3276600"/>
            <a:ext cx="5867400" cy="1868973"/>
          </a:xfrm>
        </p:spPr>
        <p:txBody>
          <a:bodyPr wrap="square" anchor="t">
            <a:spAutoFit/>
          </a:bodyPr>
          <a:lstStyle>
            <a:lvl1pPr marL="0" marR="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baseline="0"/>
            </a:lvl1p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lang="en-US" dirty="0"/>
              <a:t>This is your main content placeholder. You can include paragraph text and bulleted lists on this slide. Click on the image placeholder to add an image. Be sure to adjust the image crop using the format tab. If you need to replace the image, click on the image and hit delete.</a:t>
            </a:r>
          </a:p>
        </p:txBody>
      </p:sp>
      <p:sp>
        <p:nvSpPr>
          <p:cNvPr id="9"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1"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2601407253"/>
      </p:ext>
    </p:extLst>
  </p:cSld>
  <p:clrMapOvr>
    <a:masterClrMapping/>
  </p:clrMapOvr>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anner image">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466344" y="4047916"/>
            <a:ext cx="11277600" cy="622991"/>
          </a:xfrm>
        </p:spPr>
        <p:txBody>
          <a:bodyPr>
            <a:spAutoFit/>
          </a:bodyPr>
          <a:lstStyle>
            <a:lvl1pPr marL="0" marR="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baseline="0"/>
            </a:lvl1p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lang="en-US" dirty="0"/>
              <a:t>This is your main content placeholder. You can resize or delete this box if not needed. Click on image placeholder to add an image. </a:t>
            </a:r>
          </a:p>
        </p:txBody>
      </p:sp>
      <p:sp>
        <p:nvSpPr>
          <p:cNvPr id="6" name="Picture Placeholder 3"/>
          <p:cNvSpPr>
            <a:spLocks noGrp="1"/>
          </p:cNvSpPr>
          <p:nvPr>
            <p:ph type="pic" sz="quarter" idx="13"/>
          </p:nvPr>
        </p:nvSpPr>
        <p:spPr>
          <a:xfrm>
            <a:off x="0" y="-42333"/>
            <a:ext cx="12192000" cy="311496"/>
          </a:xfrm>
          <a:solidFill>
            <a:schemeClr val="bg2"/>
          </a:solidFill>
        </p:spPr>
        <p:txBody>
          <a:bodyPr/>
          <a:lstStyle/>
          <a:p>
            <a:endParaRPr lang="en-US"/>
          </a:p>
        </p:txBody>
      </p:sp>
      <p:sp>
        <p:nvSpPr>
          <p:cNvPr id="7"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8"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2" name="Title 1"/>
          <p:cNvSpPr>
            <a:spLocks noGrp="1"/>
          </p:cNvSpPr>
          <p:nvPr>
            <p:ph type="title" hasCustomPrompt="1"/>
          </p:nvPr>
        </p:nvSpPr>
        <p:spPr>
          <a:xfrm>
            <a:off x="466346" y="844310"/>
            <a:ext cx="10315956" cy="1567865"/>
          </a:xfrm>
        </p:spPr>
        <p:txBody>
          <a:bodyPr vert="horz" wrap="square" lIns="0" tIns="0" rIns="0" bIns="0" rtlCol="0" anchor="t">
            <a:spAutoFit/>
          </a:bodyPr>
          <a:lstStyle>
            <a:lvl1pPr>
              <a:defRPr lang="en-US" dirty="0"/>
            </a:lvl1pPr>
          </a:lstStyle>
          <a:p>
            <a:pPr lvl="0"/>
            <a:r>
              <a:rPr lang="en-US" dirty="0"/>
              <a:t>This header can hold up to two lines of text</a:t>
            </a:r>
          </a:p>
        </p:txBody>
      </p:sp>
    </p:spTree>
    <p:extLst>
      <p:ext uri="{BB962C8B-B14F-4D97-AF65-F5344CB8AC3E}">
        <p14:creationId xmlns:p14="http://schemas.microsoft.com/office/powerpoint/2010/main" val="18410004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left images">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3" y="0"/>
            <a:ext cx="5417127" cy="311496"/>
          </a:xfrm>
          <a:solidFill>
            <a:schemeClr val="bg2"/>
          </a:solidFill>
        </p:spPr>
        <p:txBody>
          <a:bodyPr/>
          <a:lstStyle/>
          <a:p>
            <a:endParaRPr lang="en-US"/>
          </a:p>
        </p:txBody>
      </p:sp>
      <p:sp>
        <p:nvSpPr>
          <p:cNvPr id="6" name="Picture Placeholder 3"/>
          <p:cNvSpPr>
            <a:spLocks noGrp="1"/>
          </p:cNvSpPr>
          <p:nvPr>
            <p:ph type="pic" sz="quarter" idx="13"/>
          </p:nvPr>
        </p:nvSpPr>
        <p:spPr>
          <a:xfrm>
            <a:off x="3" y="3657600"/>
            <a:ext cx="5417127" cy="311496"/>
          </a:xfrm>
          <a:solidFill>
            <a:schemeClr val="bg2"/>
          </a:solidFill>
        </p:spPr>
        <p:txBody>
          <a:bodyPr/>
          <a:lstStyle/>
          <a:p>
            <a:endParaRPr lang="en-US"/>
          </a:p>
        </p:txBody>
      </p:sp>
      <p:sp>
        <p:nvSpPr>
          <p:cNvPr id="8" name="Content Placeholder 4"/>
          <p:cNvSpPr>
            <a:spLocks noGrp="1"/>
          </p:cNvSpPr>
          <p:nvPr>
            <p:ph sz="quarter" idx="14" hasCustomPrompt="1"/>
          </p:nvPr>
        </p:nvSpPr>
        <p:spPr>
          <a:xfrm>
            <a:off x="5867400" y="3276602"/>
            <a:ext cx="5867400" cy="1245982"/>
          </a:xfrm>
        </p:spPr>
        <p:txBody>
          <a:bodyPr wrap="square" anchor="t">
            <a:spAutoFit/>
          </a:bodyPr>
          <a:lstStyle>
            <a:lvl1pPr marL="0" marR="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baseline="0"/>
            </a:lvl1p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lang="en-US" dirty="0"/>
              <a:t>This is your main content placeholder. You can include paragraph text and bulleted lists on this slide. Click on the image placeholder to add an image.</a:t>
            </a:r>
          </a:p>
        </p:txBody>
      </p:sp>
      <p:sp>
        <p:nvSpPr>
          <p:cNvPr id="9"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2"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10" name="Title 1"/>
          <p:cNvSpPr>
            <a:spLocks noGrp="1"/>
          </p:cNvSpPr>
          <p:nvPr>
            <p:ph type="title" hasCustomPrompt="1"/>
          </p:nvPr>
        </p:nvSpPr>
        <p:spPr>
          <a:xfrm>
            <a:off x="5867402" y="466348"/>
            <a:ext cx="4914900" cy="2343462"/>
          </a:xfrm>
        </p:spPr>
        <p:txBody>
          <a:bodyPr wrap="square" anchor="t">
            <a:spAutoFit/>
          </a:bodyPr>
          <a:lstStyle>
            <a:lvl1pPr algn="l" defTabSz="914377" rtl="0" eaLnBrk="1" latinLnBrk="0" hangingPunct="1">
              <a:lnSpc>
                <a:spcPct val="80000"/>
              </a:lnSpc>
              <a:spcBef>
                <a:spcPct val="0"/>
              </a:spcBef>
              <a:buNone/>
              <a:defRPr lang="en-US" sz="6300" b="1" kern="1200" spc="-280" baseline="0" dirty="0">
                <a:solidFill>
                  <a:schemeClr val="tx2"/>
                </a:solidFill>
                <a:latin typeface="+mj-lt"/>
                <a:ea typeface="+mj-ea"/>
                <a:cs typeface="Arial" panose="020B0604020202020204" pitchFamily="34" charset="0"/>
              </a:defRPr>
            </a:lvl1pPr>
          </a:lstStyle>
          <a:p>
            <a:r>
              <a:rPr lang="en-US" dirty="0"/>
              <a:t>This header can hold up to four lines</a:t>
            </a:r>
          </a:p>
        </p:txBody>
      </p:sp>
    </p:spTree>
    <p:extLst>
      <p:ext uri="{BB962C8B-B14F-4D97-AF65-F5344CB8AC3E}">
        <p14:creationId xmlns:p14="http://schemas.microsoft.com/office/powerpoint/2010/main" val="15235570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image gri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6" y="466348"/>
            <a:ext cx="10315956" cy="1567865"/>
          </a:xfrm>
        </p:spPr>
        <p:txBody>
          <a:bodyPr/>
          <a:lstStyle>
            <a:lvl1pPr>
              <a:defRPr baseline="0"/>
            </a:lvl1pPr>
          </a:lstStyle>
          <a:p>
            <a:r>
              <a:rPr lang="en-US" dirty="0"/>
              <a:t>This header can hold up to three lines of text</a:t>
            </a:r>
          </a:p>
        </p:txBody>
      </p:sp>
      <p:sp>
        <p:nvSpPr>
          <p:cNvPr id="4" name="Content Placeholder 3"/>
          <p:cNvSpPr>
            <a:spLocks noGrp="1"/>
          </p:cNvSpPr>
          <p:nvPr>
            <p:ph sz="quarter" idx="16" hasCustomPrompt="1"/>
          </p:nvPr>
        </p:nvSpPr>
        <p:spPr>
          <a:xfrm>
            <a:off x="466344" y="5049769"/>
            <a:ext cx="5404104" cy="934487"/>
          </a:xfrm>
        </p:spPr>
        <p:txBody>
          <a:bodyPr/>
          <a:lstStyle>
            <a:lvl1pPr>
              <a:defRPr baseline="0"/>
            </a:lvl1pPr>
          </a:lstStyle>
          <a:p>
            <a:r>
              <a:rPr lang="en-US" dirty="0"/>
              <a:t>This layout features two content placeholders. You can include paragraph text, bulleted lists, data, or images on this slide. </a:t>
            </a:r>
          </a:p>
        </p:txBody>
      </p:sp>
      <p:sp>
        <p:nvSpPr>
          <p:cNvPr id="9" name="Content Placeholder 3"/>
          <p:cNvSpPr>
            <a:spLocks noGrp="1"/>
          </p:cNvSpPr>
          <p:nvPr>
            <p:ph sz="quarter" idx="17" hasCustomPrompt="1"/>
          </p:nvPr>
        </p:nvSpPr>
        <p:spPr>
          <a:xfrm>
            <a:off x="6330696" y="5049769"/>
            <a:ext cx="5404104" cy="934487"/>
          </a:xfrm>
        </p:spPr>
        <p:txBody>
          <a:bodyPr/>
          <a:lstStyle>
            <a:lvl1pPr>
              <a:defRPr/>
            </a:lvl1pPr>
          </a:lstStyle>
          <a:p>
            <a:r>
              <a:rPr lang="en-US" dirty="0"/>
              <a:t>This layout features two content placeholders. You can include paragraph text, bulleted lists, data, or images on this slide. </a:t>
            </a:r>
          </a:p>
        </p:txBody>
      </p:sp>
      <p:sp>
        <p:nvSpPr>
          <p:cNvPr id="7"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8"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5" name="Picture Placeholder 4">
            <a:extLst>
              <a:ext uri="{FF2B5EF4-FFF2-40B4-BE49-F238E27FC236}">
                <a16:creationId xmlns:a16="http://schemas.microsoft.com/office/drawing/2014/main" id="{7AA9B70F-FE6A-044B-8652-DF0D5C4F056C}"/>
              </a:ext>
            </a:extLst>
          </p:cNvPr>
          <p:cNvSpPr>
            <a:spLocks noGrp="1"/>
          </p:cNvSpPr>
          <p:nvPr>
            <p:ph type="pic" sz="quarter" idx="18"/>
          </p:nvPr>
        </p:nvSpPr>
        <p:spPr>
          <a:xfrm>
            <a:off x="465140" y="2476501"/>
            <a:ext cx="5405437" cy="311496"/>
          </a:xfrm>
          <a:solidFill>
            <a:schemeClr val="bg2"/>
          </a:solidFill>
        </p:spPr>
        <p:txBody>
          <a:bodyPr/>
          <a:lstStyle/>
          <a:p>
            <a:endParaRPr lang="en-US"/>
          </a:p>
        </p:txBody>
      </p:sp>
      <p:sp>
        <p:nvSpPr>
          <p:cNvPr id="10" name="Picture Placeholder 4">
            <a:extLst>
              <a:ext uri="{FF2B5EF4-FFF2-40B4-BE49-F238E27FC236}">
                <a16:creationId xmlns:a16="http://schemas.microsoft.com/office/drawing/2014/main" id="{2A3C8AAA-DE79-7849-8677-5B51E62A465B}"/>
              </a:ext>
            </a:extLst>
          </p:cNvPr>
          <p:cNvSpPr>
            <a:spLocks noGrp="1"/>
          </p:cNvSpPr>
          <p:nvPr>
            <p:ph type="pic" sz="quarter" idx="19"/>
          </p:nvPr>
        </p:nvSpPr>
        <p:spPr>
          <a:xfrm>
            <a:off x="6335852" y="2476501"/>
            <a:ext cx="5405437" cy="311496"/>
          </a:xfrm>
          <a:solidFill>
            <a:schemeClr val="bg2"/>
          </a:solidFill>
        </p:spPr>
        <p:txBody>
          <a:bodyPr/>
          <a:lstStyle/>
          <a:p>
            <a:endParaRPr lang="en-US"/>
          </a:p>
        </p:txBody>
      </p:sp>
    </p:spTree>
    <p:extLst>
      <p:ext uri="{BB962C8B-B14F-4D97-AF65-F5344CB8AC3E}">
        <p14:creationId xmlns:p14="http://schemas.microsoft.com/office/powerpoint/2010/main" val="395929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12" name="Rectangle 11"/>
          <p:cNvSpPr/>
          <p:nvPr userDrawn="1"/>
        </p:nvSpPr>
        <p:spPr>
          <a:xfrm>
            <a:off x="5715000" y="2120841"/>
            <a:ext cx="5257800" cy="4415568"/>
          </a:xfrm>
          <a:prstGeom prst="rect">
            <a:avLst/>
          </a:prstGeom>
        </p:spPr>
        <p:txBody>
          <a:bodyPr wrap="square">
            <a:spAutoFit/>
          </a:body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000" b="0" i="0" u="none" strike="noStrike" kern="1200" cap="none" spc="-20" normalizeH="0" baseline="0" noProof="0" dirty="0">
                <a:ln>
                  <a:noFill/>
                </a:ln>
                <a:solidFill>
                  <a:srgbClr val="000F2B"/>
                </a:solidFill>
                <a:effectLst/>
                <a:uLnTx/>
                <a:uFillTx/>
                <a:latin typeface="+mn-lt"/>
                <a:ea typeface="+mn-ea"/>
                <a:cs typeface="+mn-cs"/>
              </a:rPr>
              <a:t>All bullet styles are automatically built into the layout. To begin a bulleted list, type Shift+Alt+Right or use the increase list level button. </a:t>
            </a:r>
            <a:r>
              <a:rPr kumimoji="0" lang="en-US" sz="2000" b="1" i="0" u="none" strike="noStrike" kern="1200" cap="none" spc="-20" normalizeH="0" baseline="0" noProof="0" dirty="0">
                <a:ln>
                  <a:noFill/>
                </a:ln>
                <a:solidFill>
                  <a:srgbClr val="000F2B"/>
                </a:solidFill>
                <a:effectLst/>
                <a:uLnTx/>
                <a:uFillTx/>
                <a:latin typeface="+mn-lt"/>
                <a:ea typeface="+mn-ea"/>
                <a:cs typeface="+mn-cs"/>
              </a:rPr>
              <a:t>Do not use the bullets or numbering buttons to begin a bulleted list.</a:t>
            </a:r>
          </a:p>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000" b="1" i="0" u="none" strike="noStrike" kern="1200" cap="none" spc="-20" normalizeH="0" baseline="0" noProof="0" dirty="0">
                <a:ln>
                  <a:noFill/>
                </a:ln>
                <a:solidFill>
                  <a:srgbClr val="000F2B"/>
                </a:solidFill>
                <a:effectLst/>
                <a:uLnTx/>
                <a:uFillTx/>
                <a:latin typeface="+mn-lt"/>
                <a:ea typeface="+mn-ea"/>
                <a:cs typeface="+mn-cs"/>
              </a:rPr>
              <a:t>Changing bullets</a:t>
            </a:r>
            <a:br>
              <a:rPr kumimoji="0" lang="en-US" sz="2000" b="0" i="0" u="none" strike="noStrike" kern="1200" cap="none" spc="-20" normalizeH="0" baseline="0" noProof="0" dirty="0">
                <a:ln>
                  <a:noFill/>
                </a:ln>
                <a:solidFill>
                  <a:srgbClr val="000F2B"/>
                </a:solidFill>
                <a:effectLst/>
                <a:uLnTx/>
                <a:uFillTx/>
                <a:latin typeface="+mn-lt"/>
                <a:ea typeface="+mn-ea"/>
                <a:cs typeface="+mn-cs"/>
              </a:rPr>
            </a:br>
            <a:r>
              <a:rPr kumimoji="0" lang="en-US" sz="2000" b="0" i="0" u="none" strike="noStrike" kern="1200" cap="none" spc="-20" normalizeH="0" baseline="0" noProof="0" dirty="0">
                <a:ln>
                  <a:noFill/>
                </a:ln>
                <a:solidFill>
                  <a:srgbClr val="000F2B"/>
                </a:solidFill>
                <a:effectLst/>
                <a:uLnTx/>
                <a:uFillTx/>
                <a:latin typeface="+mn-lt"/>
                <a:ea typeface="+mn-ea"/>
                <a:cs typeface="+mn-cs"/>
              </a:rPr>
              <a:t>You can customize your bullet styles using the “Bullets and Numbering” panel. To change the bullet styles, use the bullets or numbering buttons and click “Bullets and Numbering”. </a:t>
            </a:r>
          </a:p>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000" b="0" i="0" u="none" strike="noStrike" kern="1200" cap="none" spc="-20" normalizeH="0" baseline="0" noProof="0" dirty="0">
                <a:ln>
                  <a:noFill/>
                </a:ln>
                <a:solidFill>
                  <a:srgbClr val="000F2B"/>
                </a:solidFill>
                <a:effectLst/>
                <a:uLnTx/>
                <a:uFillTx/>
                <a:latin typeface="+mn-lt"/>
                <a:ea typeface="+mn-ea"/>
                <a:cs typeface="+mn-cs"/>
              </a:rPr>
              <a:t>Approved bullet styles are navy/orange circle bullets, navy/orange square bullets, navy/orange numbers, or navy/orange/green checkmarks.</a:t>
            </a:r>
          </a:p>
        </p:txBody>
      </p:sp>
      <p:sp>
        <p:nvSpPr>
          <p:cNvPr id="17" name="Rectangle 16"/>
          <p:cNvSpPr/>
          <p:nvPr userDrawn="1"/>
        </p:nvSpPr>
        <p:spPr>
          <a:xfrm>
            <a:off x="465878" y="466347"/>
            <a:ext cx="4358001" cy="884601"/>
          </a:xfrm>
          <a:prstGeom prst="rect">
            <a:avLst/>
          </a:prstGeom>
        </p:spPr>
        <p:txBody>
          <a:bodyPr vert="horz" lIns="91440" tIns="45720" rIns="91440" bIns="45720" rtlCol="0" anchor="t">
            <a:spAutoFit/>
          </a:bodyPr>
          <a:lstStyle/>
          <a:p>
            <a:pPr lvl="0">
              <a:lnSpc>
                <a:spcPct val="80000"/>
              </a:lnSpc>
              <a:spcBef>
                <a:spcPct val="0"/>
              </a:spcBef>
              <a:buNone/>
            </a:pPr>
            <a:r>
              <a:rPr kumimoji="0" lang="en-US" sz="6300" b="1" i="0" u="none" strike="noStrike" kern="1200" cap="none" spc="-280" normalizeH="0" baseline="0" noProof="0" dirty="0">
                <a:ln>
                  <a:noFill/>
                </a:ln>
                <a:solidFill>
                  <a:srgbClr val="000F2B"/>
                </a:solidFill>
                <a:effectLst/>
                <a:uLnTx/>
                <a:uFillTx/>
                <a:latin typeface="+mj-lt"/>
                <a:ea typeface="+mj-ea"/>
                <a:cs typeface="Arial" panose="020B0604020202020204" pitchFamily="34" charset="0"/>
              </a:rPr>
              <a:t>Bullets</a:t>
            </a:r>
            <a:endParaRPr lang="en-US" sz="6300" b="1" spc="-200" baseline="0" dirty="0">
              <a:solidFill>
                <a:schemeClr val="tx2"/>
              </a:solidFill>
              <a:latin typeface="+mj-lt"/>
              <a:ea typeface="+mj-ea"/>
              <a:cs typeface="+mj-cs"/>
            </a:endParaRPr>
          </a:p>
        </p:txBody>
      </p:sp>
      <p:pic>
        <p:nvPicPr>
          <p:cNvPr id="2" name="Picture 1">
            <a:extLst>
              <a:ext uri="{FF2B5EF4-FFF2-40B4-BE49-F238E27FC236}">
                <a16:creationId xmlns:a16="http://schemas.microsoft.com/office/drawing/2014/main" id="{EE3F4AFB-A78D-1247-8719-7B2656A28490}"/>
              </a:ext>
            </a:extLst>
          </p:cNvPr>
          <p:cNvPicPr>
            <a:picLocks noChangeAspect="1"/>
          </p:cNvPicPr>
          <p:nvPr userDrawn="1"/>
        </p:nvPicPr>
        <p:blipFill>
          <a:blip r:embed="rId2"/>
          <a:stretch>
            <a:fillRect/>
          </a:stretch>
        </p:blipFill>
        <p:spPr>
          <a:xfrm>
            <a:off x="5794222" y="466344"/>
            <a:ext cx="2959100" cy="1092200"/>
          </a:xfrm>
          <a:prstGeom prst="rect">
            <a:avLst/>
          </a:prstGeom>
        </p:spPr>
      </p:pic>
      <p:sp>
        <p:nvSpPr>
          <p:cNvPr id="3" name="Rectangle 2">
            <a:extLst>
              <a:ext uri="{FF2B5EF4-FFF2-40B4-BE49-F238E27FC236}">
                <a16:creationId xmlns:a16="http://schemas.microsoft.com/office/drawing/2014/main" id="{2A3AD456-A768-A54B-AB2A-250E41DDE9EA}"/>
              </a:ext>
            </a:extLst>
          </p:cNvPr>
          <p:cNvSpPr/>
          <p:nvPr userDrawn="1"/>
        </p:nvSpPr>
        <p:spPr>
          <a:xfrm>
            <a:off x="6881448" y="527542"/>
            <a:ext cx="808893" cy="35765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6943942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7" y="466347"/>
            <a:ext cx="10315956" cy="1567865"/>
          </a:xfrm>
        </p:spPr>
        <p:txBody>
          <a:bodyPr/>
          <a:lstStyle/>
          <a:p>
            <a:r>
              <a:rPr lang="en-US" dirty="0"/>
              <a:t>This header can hold up to two lines of text</a:t>
            </a:r>
          </a:p>
        </p:txBody>
      </p:sp>
      <p:sp>
        <p:nvSpPr>
          <p:cNvPr id="6" name="Text Placeholder 5"/>
          <p:cNvSpPr>
            <a:spLocks noGrp="1"/>
          </p:cNvSpPr>
          <p:nvPr>
            <p:ph type="body" sz="quarter" idx="11" hasCustomPrompt="1"/>
          </p:nvPr>
        </p:nvSpPr>
        <p:spPr>
          <a:xfrm>
            <a:off x="466345" y="2476863"/>
            <a:ext cx="11277603" cy="622991"/>
          </a:xfrm>
        </p:spPr>
        <p:txBody>
          <a:bodyPr/>
          <a:lstStyle>
            <a:lvl1pPr marL="0" marR="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baseline="0"/>
            </a:lvl1p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lang="en-US" dirty="0"/>
              <a:t>This is your main content box. You can resize or delete this box if not needed. Click on the image placeholders below to add an image. </a:t>
            </a:r>
          </a:p>
        </p:txBody>
      </p:sp>
      <p:sp>
        <p:nvSpPr>
          <p:cNvPr id="7" name="Picture Placeholder 6"/>
          <p:cNvSpPr>
            <a:spLocks noGrp="1" noChangeAspect="1"/>
          </p:cNvSpPr>
          <p:nvPr>
            <p:ph type="pic" sz="quarter" idx="16"/>
          </p:nvPr>
        </p:nvSpPr>
        <p:spPr>
          <a:xfrm>
            <a:off x="-3" y="3281084"/>
            <a:ext cx="3758184" cy="311496"/>
          </a:xfrm>
          <a:solidFill>
            <a:schemeClr val="bg2"/>
          </a:solidFill>
        </p:spPr>
        <p:txBody>
          <a:bodyPr/>
          <a:lstStyle/>
          <a:p>
            <a:endParaRPr lang="en-US"/>
          </a:p>
        </p:txBody>
      </p:sp>
      <p:sp>
        <p:nvSpPr>
          <p:cNvPr id="9" name="Picture Placeholder 8"/>
          <p:cNvSpPr>
            <a:spLocks noGrp="1"/>
          </p:cNvSpPr>
          <p:nvPr>
            <p:ph type="pic" sz="quarter" idx="17"/>
          </p:nvPr>
        </p:nvSpPr>
        <p:spPr>
          <a:xfrm>
            <a:off x="4216907" y="3281082"/>
            <a:ext cx="3758184" cy="311496"/>
          </a:xfrm>
          <a:solidFill>
            <a:schemeClr val="bg2"/>
          </a:solidFill>
        </p:spPr>
        <p:txBody>
          <a:bodyPr/>
          <a:lstStyle/>
          <a:p>
            <a:endParaRPr lang="en-US"/>
          </a:p>
        </p:txBody>
      </p:sp>
      <p:sp>
        <p:nvSpPr>
          <p:cNvPr id="11" name="Picture Placeholder 10"/>
          <p:cNvSpPr>
            <a:spLocks noGrp="1"/>
          </p:cNvSpPr>
          <p:nvPr>
            <p:ph type="pic" sz="quarter" idx="18"/>
          </p:nvPr>
        </p:nvSpPr>
        <p:spPr>
          <a:xfrm>
            <a:off x="8433816" y="3281082"/>
            <a:ext cx="3758184" cy="311496"/>
          </a:xfrm>
          <a:solidFill>
            <a:schemeClr val="bg2"/>
          </a:solidFill>
        </p:spPr>
        <p:txBody>
          <a:bodyPr/>
          <a:lstStyle/>
          <a:p>
            <a:endParaRPr lang="en-US"/>
          </a:p>
        </p:txBody>
      </p:sp>
      <p:sp>
        <p:nvSpPr>
          <p:cNvPr id="10"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4"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14256059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image gri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6" y="466348"/>
            <a:ext cx="10315956" cy="1567865"/>
          </a:xfrm>
        </p:spPr>
        <p:txBody>
          <a:bodyPr/>
          <a:lstStyle>
            <a:lvl1pPr>
              <a:defRPr/>
            </a:lvl1pPr>
          </a:lstStyle>
          <a:p>
            <a:r>
              <a:rPr lang="en-US" dirty="0"/>
              <a:t>This header can hold up to three lines of text</a:t>
            </a:r>
          </a:p>
        </p:txBody>
      </p:sp>
      <p:sp>
        <p:nvSpPr>
          <p:cNvPr id="8" name="Content Placeholder 3"/>
          <p:cNvSpPr>
            <a:spLocks noGrp="1"/>
          </p:cNvSpPr>
          <p:nvPr>
            <p:ph sz="quarter" idx="16" hasCustomPrompt="1"/>
          </p:nvPr>
        </p:nvSpPr>
        <p:spPr>
          <a:xfrm>
            <a:off x="466344" y="5091215"/>
            <a:ext cx="3447288" cy="1557478"/>
          </a:xfrm>
        </p:spPr>
        <p:txBody>
          <a:bodyPr/>
          <a:lstStyle>
            <a:lvl1pPr>
              <a:defRPr baseline="0"/>
            </a:lvl1pPr>
            <a:lvl2pPr>
              <a:defRPr/>
            </a:lvl2pPr>
          </a:lstStyle>
          <a:p>
            <a:r>
              <a:rPr lang="en-US" dirty="0"/>
              <a:t>This layout features three content placeholders. You can include paragraph text, bulleted lists, data, or images on this slide. </a:t>
            </a:r>
          </a:p>
        </p:txBody>
      </p:sp>
      <p:sp>
        <p:nvSpPr>
          <p:cNvPr id="9"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4"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12" name="Content Placeholder 3">
            <a:extLst>
              <a:ext uri="{FF2B5EF4-FFF2-40B4-BE49-F238E27FC236}">
                <a16:creationId xmlns:a16="http://schemas.microsoft.com/office/drawing/2014/main" id="{7CF9BE5E-BCE9-A944-9344-4C308C43E60D}"/>
              </a:ext>
            </a:extLst>
          </p:cNvPr>
          <p:cNvSpPr>
            <a:spLocks noGrp="1"/>
          </p:cNvSpPr>
          <p:nvPr>
            <p:ph sz="quarter" idx="17" hasCustomPrompt="1"/>
          </p:nvPr>
        </p:nvSpPr>
        <p:spPr>
          <a:xfrm>
            <a:off x="4376928" y="5091215"/>
            <a:ext cx="3447288" cy="1557478"/>
          </a:xfrm>
        </p:spPr>
        <p:txBody>
          <a:bodyPr/>
          <a:lstStyle>
            <a:lvl1pPr>
              <a:defRPr baseline="0"/>
            </a:lvl1pPr>
            <a:lvl2pPr>
              <a:defRPr/>
            </a:lvl2pPr>
          </a:lstStyle>
          <a:p>
            <a:r>
              <a:rPr lang="en-US" dirty="0"/>
              <a:t>This layout features three content placeholders. You can include paragraph text, bulleted lists, data, or images on this slide. </a:t>
            </a:r>
          </a:p>
        </p:txBody>
      </p:sp>
      <p:sp>
        <p:nvSpPr>
          <p:cNvPr id="13" name="Content Placeholder 3">
            <a:extLst>
              <a:ext uri="{FF2B5EF4-FFF2-40B4-BE49-F238E27FC236}">
                <a16:creationId xmlns:a16="http://schemas.microsoft.com/office/drawing/2014/main" id="{1468588E-67AB-0343-9138-368F99BB2D12}"/>
              </a:ext>
            </a:extLst>
          </p:cNvPr>
          <p:cNvSpPr>
            <a:spLocks noGrp="1"/>
          </p:cNvSpPr>
          <p:nvPr>
            <p:ph sz="quarter" idx="18" hasCustomPrompt="1"/>
          </p:nvPr>
        </p:nvSpPr>
        <p:spPr>
          <a:xfrm>
            <a:off x="8287512" y="5091215"/>
            <a:ext cx="3447288" cy="1557478"/>
          </a:xfrm>
        </p:spPr>
        <p:txBody>
          <a:bodyPr/>
          <a:lstStyle>
            <a:lvl1pPr>
              <a:defRPr baseline="0"/>
            </a:lvl1pPr>
            <a:lvl2pPr>
              <a:defRPr/>
            </a:lvl2pPr>
          </a:lstStyle>
          <a:p>
            <a:r>
              <a:rPr lang="en-US" dirty="0"/>
              <a:t>This layout features three content placeholders. You can include paragraph text, bulleted lists, data, or images on this slide. </a:t>
            </a:r>
          </a:p>
        </p:txBody>
      </p:sp>
      <p:sp>
        <p:nvSpPr>
          <p:cNvPr id="10" name="Picture Placeholder 4">
            <a:extLst>
              <a:ext uri="{FF2B5EF4-FFF2-40B4-BE49-F238E27FC236}">
                <a16:creationId xmlns:a16="http://schemas.microsoft.com/office/drawing/2014/main" id="{615AECE4-02E3-1E47-9443-5E8902107491}"/>
              </a:ext>
            </a:extLst>
          </p:cNvPr>
          <p:cNvSpPr>
            <a:spLocks noGrp="1"/>
          </p:cNvSpPr>
          <p:nvPr>
            <p:ph type="pic" sz="quarter" idx="19"/>
          </p:nvPr>
        </p:nvSpPr>
        <p:spPr>
          <a:xfrm>
            <a:off x="465141" y="2476501"/>
            <a:ext cx="3448495" cy="311496"/>
          </a:xfrm>
          <a:solidFill>
            <a:schemeClr val="bg2"/>
          </a:solidFill>
        </p:spPr>
        <p:txBody>
          <a:bodyPr/>
          <a:lstStyle/>
          <a:p>
            <a:endParaRPr lang="en-US"/>
          </a:p>
        </p:txBody>
      </p:sp>
      <p:sp>
        <p:nvSpPr>
          <p:cNvPr id="11" name="Picture Placeholder 4">
            <a:extLst>
              <a:ext uri="{FF2B5EF4-FFF2-40B4-BE49-F238E27FC236}">
                <a16:creationId xmlns:a16="http://schemas.microsoft.com/office/drawing/2014/main" id="{5810E630-162C-5F48-BD27-25DA64A6A307}"/>
              </a:ext>
            </a:extLst>
          </p:cNvPr>
          <p:cNvSpPr>
            <a:spLocks noGrp="1"/>
          </p:cNvSpPr>
          <p:nvPr>
            <p:ph type="pic" sz="quarter" idx="20"/>
          </p:nvPr>
        </p:nvSpPr>
        <p:spPr>
          <a:xfrm>
            <a:off x="4376930" y="2476501"/>
            <a:ext cx="3448495" cy="311496"/>
          </a:xfrm>
          <a:solidFill>
            <a:schemeClr val="bg2"/>
          </a:solidFill>
        </p:spPr>
        <p:txBody>
          <a:bodyPr/>
          <a:lstStyle/>
          <a:p>
            <a:endParaRPr lang="en-US"/>
          </a:p>
        </p:txBody>
      </p:sp>
      <p:sp>
        <p:nvSpPr>
          <p:cNvPr id="15" name="Picture Placeholder 4">
            <a:extLst>
              <a:ext uri="{FF2B5EF4-FFF2-40B4-BE49-F238E27FC236}">
                <a16:creationId xmlns:a16="http://schemas.microsoft.com/office/drawing/2014/main" id="{3C7CBC9C-E39E-084A-BF32-030D46F92BF0}"/>
              </a:ext>
            </a:extLst>
          </p:cNvPr>
          <p:cNvSpPr>
            <a:spLocks noGrp="1"/>
          </p:cNvSpPr>
          <p:nvPr>
            <p:ph type="pic" sz="quarter" idx="21"/>
          </p:nvPr>
        </p:nvSpPr>
        <p:spPr>
          <a:xfrm>
            <a:off x="8287513" y="2476501"/>
            <a:ext cx="3448495" cy="311496"/>
          </a:xfrm>
          <a:solidFill>
            <a:schemeClr val="bg2"/>
          </a:solidFill>
        </p:spPr>
        <p:txBody>
          <a:bodyPr/>
          <a:lstStyle/>
          <a:p>
            <a:endParaRPr lang="en-US"/>
          </a:p>
        </p:txBody>
      </p:sp>
    </p:spTree>
    <p:extLst>
      <p:ext uri="{BB962C8B-B14F-4D97-AF65-F5344CB8AC3E}">
        <p14:creationId xmlns:p14="http://schemas.microsoft.com/office/powerpoint/2010/main" val="2556388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ircle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6" y="466347"/>
            <a:ext cx="10315956" cy="1567865"/>
          </a:xfrm>
        </p:spPr>
        <p:txBody>
          <a:bodyPr/>
          <a:lstStyle/>
          <a:p>
            <a:r>
              <a:rPr lang="en-US" dirty="0"/>
              <a:t>This header can hold up to two lines of text</a:t>
            </a:r>
          </a:p>
        </p:txBody>
      </p:sp>
      <p:sp>
        <p:nvSpPr>
          <p:cNvPr id="6" name="Text Placeholder 5"/>
          <p:cNvSpPr>
            <a:spLocks noGrp="1"/>
          </p:cNvSpPr>
          <p:nvPr>
            <p:ph type="body" sz="quarter" idx="11" hasCustomPrompt="1"/>
          </p:nvPr>
        </p:nvSpPr>
        <p:spPr>
          <a:xfrm>
            <a:off x="466344" y="5707160"/>
            <a:ext cx="11277600" cy="311496"/>
          </a:xfrm>
        </p:spPr>
        <p:txBody>
          <a:bodyPr/>
          <a:lstStyle>
            <a:lvl1pPr>
              <a:defRPr baseline="0"/>
            </a:lvl1pPr>
          </a:lstStyle>
          <a:p>
            <a:r>
              <a:rPr lang="en-US" dirty="0"/>
              <a:t>This text box is optional. You can delete this box if it is not needed.</a:t>
            </a:r>
          </a:p>
        </p:txBody>
      </p:sp>
      <p:sp>
        <p:nvSpPr>
          <p:cNvPr id="7" name="Picture Placeholder 6"/>
          <p:cNvSpPr>
            <a:spLocks noGrp="1" noChangeAspect="1"/>
          </p:cNvSpPr>
          <p:nvPr>
            <p:ph type="pic" sz="quarter" idx="16"/>
          </p:nvPr>
        </p:nvSpPr>
        <p:spPr>
          <a:xfrm>
            <a:off x="1478280" y="2476500"/>
            <a:ext cx="1828800" cy="438022"/>
          </a:xfrm>
          <a:prstGeom prst="ellipse">
            <a:avLst/>
          </a:prstGeom>
          <a:solidFill>
            <a:schemeClr val="bg2"/>
          </a:solidFill>
        </p:spPr>
        <p:txBody>
          <a:bodyPr/>
          <a:lstStyle/>
          <a:p>
            <a:endParaRPr lang="en-US" dirty="0"/>
          </a:p>
        </p:txBody>
      </p:sp>
      <p:sp>
        <p:nvSpPr>
          <p:cNvPr id="9" name="Picture Placeholder 8"/>
          <p:cNvSpPr>
            <a:spLocks noGrp="1" noChangeAspect="1"/>
          </p:cNvSpPr>
          <p:nvPr>
            <p:ph type="pic" sz="quarter" idx="17"/>
          </p:nvPr>
        </p:nvSpPr>
        <p:spPr>
          <a:xfrm>
            <a:off x="5190065" y="2476500"/>
            <a:ext cx="1828800" cy="438022"/>
          </a:xfrm>
          <a:prstGeom prst="ellipse">
            <a:avLst/>
          </a:prstGeom>
          <a:solidFill>
            <a:schemeClr val="bg2"/>
          </a:solidFill>
        </p:spPr>
        <p:txBody>
          <a:bodyPr/>
          <a:lstStyle/>
          <a:p>
            <a:endParaRPr lang="en-US" dirty="0"/>
          </a:p>
        </p:txBody>
      </p:sp>
      <p:sp>
        <p:nvSpPr>
          <p:cNvPr id="11" name="Picture Placeholder 10"/>
          <p:cNvSpPr>
            <a:spLocks noGrp="1" noChangeAspect="1"/>
          </p:cNvSpPr>
          <p:nvPr>
            <p:ph type="pic" sz="quarter" idx="18"/>
          </p:nvPr>
        </p:nvSpPr>
        <p:spPr>
          <a:xfrm>
            <a:off x="8901851" y="2476500"/>
            <a:ext cx="1828800" cy="438022"/>
          </a:xfrm>
          <a:prstGeom prst="ellipse">
            <a:avLst/>
          </a:prstGeom>
          <a:solidFill>
            <a:schemeClr val="bg2"/>
          </a:solidFill>
        </p:spPr>
        <p:txBody>
          <a:bodyPr/>
          <a:lstStyle/>
          <a:p>
            <a:endParaRPr lang="en-US" dirty="0"/>
          </a:p>
        </p:txBody>
      </p:sp>
      <p:sp>
        <p:nvSpPr>
          <p:cNvPr id="15"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6"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4" name="Text Placeholder 3">
            <a:extLst>
              <a:ext uri="{FF2B5EF4-FFF2-40B4-BE49-F238E27FC236}">
                <a16:creationId xmlns:a16="http://schemas.microsoft.com/office/drawing/2014/main" id="{87815427-2F26-0045-8C8D-FE46CB7FB837}"/>
              </a:ext>
            </a:extLst>
          </p:cNvPr>
          <p:cNvSpPr>
            <a:spLocks noGrp="1"/>
          </p:cNvSpPr>
          <p:nvPr>
            <p:ph type="body" sz="quarter" idx="28"/>
          </p:nvPr>
        </p:nvSpPr>
        <p:spPr>
          <a:xfrm>
            <a:off x="669291" y="4667224"/>
            <a:ext cx="3429000" cy="17695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EFF4F344-034D-E745-8C98-A0D89241A95A}"/>
              </a:ext>
            </a:extLst>
          </p:cNvPr>
          <p:cNvSpPr>
            <a:spLocks noGrp="1"/>
          </p:cNvSpPr>
          <p:nvPr>
            <p:ph type="body" sz="quarter" idx="29"/>
          </p:nvPr>
        </p:nvSpPr>
        <p:spPr>
          <a:xfrm>
            <a:off x="4389965" y="4667224"/>
            <a:ext cx="3429000" cy="17695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FF921F9C-A939-4248-824E-4F2255C9DAB4}"/>
              </a:ext>
            </a:extLst>
          </p:cNvPr>
          <p:cNvSpPr>
            <a:spLocks noGrp="1"/>
          </p:cNvSpPr>
          <p:nvPr>
            <p:ph type="body" sz="quarter" idx="30"/>
          </p:nvPr>
        </p:nvSpPr>
        <p:spPr>
          <a:xfrm>
            <a:off x="8101751" y="4667224"/>
            <a:ext cx="3429000" cy="17695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483214"/>
      </p:ext>
    </p:extLst>
  </p:cSld>
  <p:clrMapOvr>
    <a:masterClrMapping/>
  </p:clrMapOvr>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12192000" cy="311496"/>
          </a:xfrm>
        </p:spPr>
        <p:txBody>
          <a:bodyPr/>
          <a:lstStyle/>
          <a:p>
            <a:endParaRPr lang="en-US" dirty="0"/>
          </a:p>
        </p:txBody>
      </p:sp>
      <p:sp>
        <p:nvSpPr>
          <p:cNvPr id="2" name="Title 1"/>
          <p:cNvSpPr>
            <a:spLocks noGrp="1"/>
          </p:cNvSpPr>
          <p:nvPr>
            <p:ph type="title" hasCustomPrompt="1"/>
          </p:nvPr>
        </p:nvSpPr>
        <p:spPr>
          <a:xfrm>
            <a:off x="457202" y="466345"/>
            <a:ext cx="5017911" cy="1265283"/>
          </a:xfrm>
        </p:spPr>
        <p:txBody>
          <a:bodyPr wrap="square" lIns="182880" tIns="182880" rIns="182880" bIns="182880" anchor="t">
            <a:spAutoFit/>
          </a:bodyPr>
          <a:lstStyle>
            <a:lvl1pPr algn="l" defTabSz="914377" rtl="0" eaLnBrk="1" latinLnBrk="0" hangingPunct="1">
              <a:lnSpc>
                <a:spcPct val="80000"/>
              </a:lnSpc>
              <a:spcBef>
                <a:spcPct val="0"/>
              </a:spcBef>
              <a:buNone/>
              <a:defRPr lang="en-US" sz="3600" b="1" kern="1200" spc="-180" baseline="0" dirty="0">
                <a:solidFill>
                  <a:schemeClr val="tx2"/>
                </a:solidFill>
                <a:latin typeface="+mj-lt"/>
                <a:ea typeface="+mj-ea"/>
                <a:cs typeface="Arial" panose="020B0604020202020204" pitchFamily="34" charset="0"/>
              </a:defRPr>
            </a:lvl1pPr>
          </a:lstStyle>
          <a:p>
            <a:r>
              <a:rPr lang="en-US" dirty="0"/>
              <a:t>Use this box to add text. Adjust as needed.</a:t>
            </a:r>
          </a:p>
        </p:txBody>
      </p:sp>
    </p:spTree>
    <p:extLst>
      <p:ext uri="{BB962C8B-B14F-4D97-AF65-F5344CB8AC3E}">
        <p14:creationId xmlns:p14="http://schemas.microsoft.com/office/powerpoint/2010/main" val="156967705"/>
      </p:ext>
    </p:extLst>
  </p:cSld>
  <p:clrMapOvr>
    <a:masterClrMapping/>
  </p:clrMapOvr>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only (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747" y="466346"/>
            <a:ext cx="10507055" cy="1567865"/>
          </a:xfrm>
        </p:spPr>
        <p:txBody>
          <a:bodyPr/>
          <a:lstStyle>
            <a:lvl1pPr>
              <a:lnSpc>
                <a:spcPct val="80000"/>
              </a:lnSpc>
              <a:defRPr baseline="0"/>
            </a:lvl1pPr>
          </a:lstStyle>
          <a:p>
            <a:r>
              <a:rPr lang="en-US" dirty="0"/>
              <a:t>This header can hold up to two lines of text</a:t>
            </a:r>
          </a:p>
        </p:txBody>
      </p:sp>
      <p:sp>
        <p:nvSpPr>
          <p:cNvPr id="6"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7"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23297487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5"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1485103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orizontal header,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6" y="466347"/>
            <a:ext cx="10315956" cy="1567865"/>
          </a:xfrm>
        </p:spPr>
        <p:txBody>
          <a:bodyPr/>
          <a:lstStyle>
            <a:lvl1pPr>
              <a:lnSpc>
                <a:spcPct val="80000"/>
              </a:lnSpc>
              <a:defRPr baseline="0"/>
            </a:lvl1pPr>
          </a:lstStyle>
          <a:p>
            <a:r>
              <a:rPr lang="en-US" dirty="0"/>
              <a:t>This header can hold up to three lines of text</a:t>
            </a:r>
          </a:p>
        </p:txBody>
      </p:sp>
      <p:sp>
        <p:nvSpPr>
          <p:cNvPr id="5" name="Content Placeholder 4"/>
          <p:cNvSpPr>
            <a:spLocks noGrp="1"/>
          </p:cNvSpPr>
          <p:nvPr>
            <p:ph sz="quarter" idx="13" hasCustomPrompt="1"/>
          </p:nvPr>
        </p:nvSpPr>
        <p:spPr>
          <a:xfrm>
            <a:off x="466344" y="2476500"/>
            <a:ext cx="11277600" cy="2081019"/>
          </a:xfrm>
        </p:spPr>
        <p:txBody>
          <a:bodyPr wrap="square">
            <a:spAutoFit/>
          </a:bodyPr>
          <a:lstStyle>
            <a:lvl1pPr>
              <a:defRPr baseline="0"/>
            </a:lvl1pPr>
          </a:lstStyle>
          <a:p>
            <a:r>
              <a:rPr lang="en-US" dirty="0"/>
              <a:t>This is your main content placeholder. You can include paragraph text and bulleted lists on this slide.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7"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19360153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orizontal header, 2: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6" y="466347"/>
            <a:ext cx="10315956" cy="1567865"/>
          </a:xfrm>
        </p:spPr>
        <p:txBody>
          <a:bodyPr/>
          <a:lstStyle>
            <a:lvl1pPr>
              <a:defRPr/>
            </a:lvl1pPr>
          </a:lstStyle>
          <a:p>
            <a:r>
              <a:rPr lang="en-US" dirty="0"/>
              <a:t>This header can hold up to three lines of text</a:t>
            </a:r>
          </a:p>
        </p:txBody>
      </p:sp>
      <p:sp>
        <p:nvSpPr>
          <p:cNvPr id="6"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7"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8" name="Content Placeholder 4"/>
          <p:cNvSpPr>
            <a:spLocks noGrp="1"/>
          </p:cNvSpPr>
          <p:nvPr>
            <p:ph sz="quarter" idx="14" hasCustomPrompt="1"/>
          </p:nvPr>
        </p:nvSpPr>
        <p:spPr>
          <a:xfrm>
            <a:off x="465745" y="2476500"/>
            <a:ext cx="7205472" cy="2081019"/>
          </a:xfrm>
        </p:spPr>
        <p:txBody>
          <a:bodyPr wrap="square">
            <a:spAutoFit/>
          </a:bodyPr>
          <a:lstStyle>
            <a:lvl1pPr>
              <a:defRPr baseline="0"/>
            </a:lvl1pPr>
          </a:lstStyle>
          <a:p>
            <a:r>
              <a:rPr lang="en-US" dirty="0"/>
              <a:t>This is your main content placeholder. You can include paragraph text and bulleted lists on this slide.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4">
            <a:extLst>
              <a:ext uri="{FF2B5EF4-FFF2-40B4-BE49-F238E27FC236}">
                <a16:creationId xmlns:a16="http://schemas.microsoft.com/office/drawing/2014/main" id="{5625B395-3CC9-7A41-BC95-8E30B66E773B}"/>
              </a:ext>
            </a:extLst>
          </p:cNvPr>
          <p:cNvSpPr>
            <a:spLocks noGrp="1"/>
          </p:cNvSpPr>
          <p:nvPr>
            <p:ph sz="quarter" idx="15" hasCustomPrompt="1"/>
          </p:nvPr>
        </p:nvSpPr>
        <p:spPr>
          <a:xfrm>
            <a:off x="8132064" y="2476503"/>
            <a:ext cx="3602736" cy="2704010"/>
          </a:xfrm>
        </p:spPr>
        <p:txBody>
          <a:bodyPr wrap="square">
            <a:spAutoFit/>
          </a:bodyPr>
          <a:lstStyle>
            <a:lvl1pPr>
              <a:defRPr baseline="0"/>
            </a:lvl1pPr>
          </a:lstStyle>
          <a:p>
            <a:r>
              <a:rPr lang="en-US" dirty="0"/>
              <a:t>This is your sub content placeholder. You can include paragraph text and bulleted lists on this slide.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02221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orizontal header,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6" y="466348"/>
            <a:ext cx="10315956" cy="1567865"/>
          </a:xfrm>
        </p:spPr>
        <p:txBody>
          <a:bodyPr/>
          <a:lstStyle>
            <a:lvl1pPr>
              <a:defRPr baseline="0"/>
            </a:lvl1pPr>
          </a:lstStyle>
          <a:p>
            <a:r>
              <a:rPr lang="en-US" dirty="0"/>
              <a:t>This header can hold up to three lines of text</a:t>
            </a:r>
          </a:p>
        </p:txBody>
      </p:sp>
      <p:sp>
        <p:nvSpPr>
          <p:cNvPr id="4" name="Content Placeholder 3"/>
          <p:cNvSpPr>
            <a:spLocks noGrp="1"/>
          </p:cNvSpPr>
          <p:nvPr>
            <p:ph sz="quarter" idx="16" hasCustomPrompt="1"/>
          </p:nvPr>
        </p:nvSpPr>
        <p:spPr>
          <a:xfrm>
            <a:off x="466344" y="2476503"/>
            <a:ext cx="5404104" cy="934487"/>
          </a:xfrm>
        </p:spPr>
        <p:txBody>
          <a:bodyPr/>
          <a:lstStyle>
            <a:lvl1pPr>
              <a:defRPr baseline="0"/>
            </a:lvl1pPr>
          </a:lstStyle>
          <a:p>
            <a:r>
              <a:rPr lang="en-US" dirty="0"/>
              <a:t>This layout features two content placeholders. You can include paragraph text, bulleted lists, data, or images on this slide. </a:t>
            </a:r>
          </a:p>
        </p:txBody>
      </p:sp>
      <p:sp>
        <p:nvSpPr>
          <p:cNvPr id="9" name="Content Placeholder 3"/>
          <p:cNvSpPr>
            <a:spLocks noGrp="1"/>
          </p:cNvSpPr>
          <p:nvPr>
            <p:ph sz="quarter" idx="17" hasCustomPrompt="1"/>
          </p:nvPr>
        </p:nvSpPr>
        <p:spPr>
          <a:xfrm>
            <a:off x="6330696" y="2476503"/>
            <a:ext cx="5404104" cy="934487"/>
          </a:xfrm>
        </p:spPr>
        <p:txBody>
          <a:bodyPr/>
          <a:lstStyle>
            <a:lvl1pPr>
              <a:defRPr/>
            </a:lvl1pPr>
          </a:lstStyle>
          <a:p>
            <a:r>
              <a:rPr lang="en-US" dirty="0"/>
              <a:t>This layout features two content placeholders. You can include paragraph text, bulleted lists, data, or images on this slide. </a:t>
            </a:r>
          </a:p>
        </p:txBody>
      </p:sp>
      <p:sp>
        <p:nvSpPr>
          <p:cNvPr id="7"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8"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19976810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orizontal header,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6" y="466348"/>
            <a:ext cx="10315956" cy="1567865"/>
          </a:xfrm>
        </p:spPr>
        <p:txBody>
          <a:bodyPr/>
          <a:lstStyle>
            <a:lvl1pPr>
              <a:defRPr/>
            </a:lvl1pPr>
          </a:lstStyle>
          <a:p>
            <a:r>
              <a:rPr lang="en-US" dirty="0"/>
              <a:t>This header can hold up to three lines of text</a:t>
            </a:r>
          </a:p>
        </p:txBody>
      </p:sp>
      <p:sp>
        <p:nvSpPr>
          <p:cNvPr id="8" name="Content Placeholder 3"/>
          <p:cNvSpPr>
            <a:spLocks noGrp="1"/>
          </p:cNvSpPr>
          <p:nvPr>
            <p:ph sz="quarter" idx="16" hasCustomPrompt="1"/>
          </p:nvPr>
        </p:nvSpPr>
        <p:spPr>
          <a:xfrm>
            <a:off x="466344" y="2476501"/>
            <a:ext cx="3447288" cy="1557478"/>
          </a:xfrm>
        </p:spPr>
        <p:txBody>
          <a:bodyPr/>
          <a:lstStyle>
            <a:lvl1pPr>
              <a:defRPr baseline="0"/>
            </a:lvl1pPr>
            <a:lvl2pPr>
              <a:defRPr/>
            </a:lvl2pPr>
          </a:lstStyle>
          <a:p>
            <a:r>
              <a:rPr lang="en-US" dirty="0"/>
              <a:t>This layout features three content placeholders. You can include paragraph text, bulleted lists, data, or images on this slide. </a:t>
            </a:r>
          </a:p>
        </p:txBody>
      </p:sp>
      <p:sp>
        <p:nvSpPr>
          <p:cNvPr id="9"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4"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12" name="Content Placeholder 3">
            <a:extLst>
              <a:ext uri="{FF2B5EF4-FFF2-40B4-BE49-F238E27FC236}">
                <a16:creationId xmlns:a16="http://schemas.microsoft.com/office/drawing/2014/main" id="{7CF9BE5E-BCE9-A944-9344-4C308C43E60D}"/>
              </a:ext>
            </a:extLst>
          </p:cNvPr>
          <p:cNvSpPr>
            <a:spLocks noGrp="1"/>
          </p:cNvSpPr>
          <p:nvPr>
            <p:ph sz="quarter" idx="17" hasCustomPrompt="1"/>
          </p:nvPr>
        </p:nvSpPr>
        <p:spPr>
          <a:xfrm>
            <a:off x="4376928" y="2476501"/>
            <a:ext cx="3447288" cy="1557478"/>
          </a:xfrm>
        </p:spPr>
        <p:txBody>
          <a:bodyPr/>
          <a:lstStyle>
            <a:lvl1pPr>
              <a:defRPr baseline="0"/>
            </a:lvl1pPr>
            <a:lvl2pPr>
              <a:defRPr/>
            </a:lvl2pPr>
          </a:lstStyle>
          <a:p>
            <a:r>
              <a:rPr lang="en-US" dirty="0"/>
              <a:t>This layout features three content placeholders. You can include paragraph text, bulleted lists, data, or images on this slide. </a:t>
            </a:r>
          </a:p>
        </p:txBody>
      </p:sp>
      <p:sp>
        <p:nvSpPr>
          <p:cNvPr id="13" name="Content Placeholder 3">
            <a:extLst>
              <a:ext uri="{FF2B5EF4-FFF2-40B4-BE49-F238E27FC236}">
                <a16:creationId xmlns:a16="http://schemas.microsoft.com/office/drawing/2014/main" id="{1468588E-67AB-0343-9138-368F99BB2D12}"/>
              </a:ext>
            </a:extLst>
          </p:cNvPr>
          <p:cNvSpPr>
            <a:spLocks noGrp="1"/>
          </p:cNvSpPr>
          <p:nvPr>
            <p:ph sz="quarter" idx="18" hasCustomPrompt="1"/>
          </p:nvPr>
        </p:nvSpPr>
        <p:spPr>
          <a:xfrm>
            <a:off x="8287512" y="2476501"/>
            <a:ext cx="3447288" cy="1557478"/>
          </a:xfrm>
        </p:spPr>
        <p:txBody>
          <a:bodyPr/>
          <a:lstStyle>
            <a:lvl1pPr>
              <a:defRPr baseline="0"/>
            </a:lvl1pPr>
            <a:lvl2pPr>
              <a:defRPr/>
            </a:lvl2pPr>
          </a:lstStyle>
          <a:p>
            <a:r>
              <a:rPr lang="en-US" dirty="0"/>
              <a:t>This layout features three content placeholders. You can include paragraph text, bulleted lists, data, or images on this slide. </a:t>
            </a:r>
          </a:p>
        </p:txBody>
      </p:sp>
    </p:spTree>
    <p:extLst>
      <p:ext uri="{BB962C8B-B14F-4D97-AF65-F5344CB8AC3E}">
        <p14:creationId xmlns:p14="http://schemas.microsoft.com/office/powerpoint/2010/main" val="302383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uides">
    <p:spTree>
      <p:nvGrpSpPr>
        <p:cNvPr id="1" name=""/>
        <p:cNvGrpSpPr/>
        <p:nvPr/>
      </p:nvGrpSpPr>
      <p:grpSpPr>
        <a:xfrm>
          <a:off x="0" y="0"/>
          <a:ext cx="0" cy="0"/>
          <a:chOff x="0" y="0"/>
          <a:chExt cx="0" cy="0"/>
        </a:xfrm>
      </p:grpSpPr>
      <p:sp>
        <p:nvSpPr>
          <p:cNvPr id="12" name="Rectangle 11"/>
          <p:cNvSpPr/>
          <p:nvPr userDrawn="1"/>
        </p:nvSpPr>
        <p:spPr>
          <a:xfrm>
            <a:off x="5715000" y="2059883"/>
            <a:ext cx="5257800" cy="4174348"/>
          </a:xfrm>
          <a:prstGeom prst="rect">
            <a:avLst/>
          </a:prstGeom>
        </p:spPr>
        <p:txBody>
          <a:bodyPr wrap="square">
            <a:spAutoFit/>
          </a:body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800" b="0" i="0" u="none" strike="noStrike" kern="1200" cap="none" spc="-20" normalizeH="0" baseline="0" noProof="0" dirty="0">
                <a:ln>
                  <a:noFill/>
                </a:ln>
                <a:solidFill>
                  <a:srgbClr val="000F2B"/>
                </a:solidFill>
                <a:effectLst/>
                <a:uLnTx/>
                <a:uFillTx/>
                <a:latin typeface="+mn-lt"/>
                <a:ea typeface="+mn-ea"/>
                <a:cs typeface="+mn-cs"/>
              </a:rPr>
              <a:t>The prebuilt guides will help you align your content boxes for most layouts. To turn on guides, click View on the toolbar and turn on guides.</a:t>
            </a:r>
          </a:p>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800" b="0" i="0" u="none" strike="noStrike" kern="1200" cap="none" spc="-20" normalizeH="0" baseline="0" noProof="0" dirty="0">
                <a:ln>
                  <a:noFill/>
                </a:ln>
                <a:solidFill>
                  <a:srgbClr val="000F2B"/>
                </a:solidFill>
                <a:effectLst/>
                <a:uLnTx/>
                <a:uFillTx/>
                <a:latin typeface="+mn-lt"/>
                <a:ea typeface="+mn-ea"/>
                <a:cs typeface="+mn-cs"/>
              </a:rPr>
              <a:t>You can re-align your content box based on the length of your header. The color of the guide corresponds to the length of your header. If you adjust your header font size, the guides won’t be as accurate.</a:t>
            </a:r>
          </a:p>
          <a:p>
            <a:pPr marL="285744" marR="0" lvl="1" indent="-285744" algn="l" defTabSz="914377" rtl="0" eaLnBrk="1" fontAlgn="auto" latinLnBrk="0" hangingPunct="1">
              <a:lnSpc>
                <a:spcPct val="92000"/>
              </a:lnSpc>
              <a:spcBef>
                <a:spcPts val="0"/>
              </a:spcBef>
              <a:spcAft>
                <a:spcPts val="600"/>
              </a:spcAft>
              <a:buClrTx/>
              <a:buSzPct val="110000"/>
              <a:buFont typeface="Arial" panose="020B0604020202020204" pitchFamily="34" charset="0"/>
              <a:buChar char="•"/>
              <a:tabLst/>
              <a:defRPr/>
            </a:pPr>
            <a:r>
              <a:rPr kumimoji="0" lang="en-US" sz="1800" b="0" i="0" u="none" strike="noStrike" kern="1200" cap="none" spc="-20" normalizeH="0" baseline="0" noProof="0" dirty="0">
                <a:ln>
                  <a:noFill/>
                </a:ln>
                <a:solidFill>
                  <a:srgbClr val="000F2B"/>
                </a:solidFill>
                <a:effectLst/>
                <a:uLnTx/>
                <a:uFillTx/>
                <a:latin typeface="+mn-lt"/>
                <a:ea typeface="+mn-ea"/>
                <a:cs typeface="+mn-cs"/>
              </a:rPr>
              <a:t>Orange: one line header	</a:t>
            </a:r>
          </a:p>
          <a:p>
            <a:pPr marL="285744" marR="0" lvl="1" indent="-285744" algn="l" defTabSz="914377" rtl="0" eaLnBrk="1" fontAlgn="auto" latinLnBrk="0" hangingPunct="1">
              <a:lnSpc>
                <a:spcPct val="92000"/>
              </a:lnSpc>
              <a:spcBef>
                <a:spcPts val="0"/>
              </a:spcBef>
              <a:spcAft>
                <a:spcPts val="600"/>
              </a:spcAft>
              <a:buClrTx/>
              <a:buSzPct val="110000"/>
              <a:buFont typeface="Arial" panose="020B0604020202020204" pitchFamily="34" charset="0"/>
              <a:buChar char="•"/>
              <a:tabLst/>
              <a:defRPr/>
            </a:pPr>
            <a:r>
              <a:rPr kumimoji="0" lang="en-US" sz="1800" b="0" i="0" u="none" strike="noStrike" kern="1200" cap="none" spc="-20" normalizeH="0" baseline="0" noProof="0" dirty="0">
                <a:ln>
                  <a:noFill/>
                </a:ln>
                <a:solidFill>
                  <a:srgbClr val="000F2B"/>
                </a:solidFill>
                <a:effectLst/>
                <a:uLnTx/>
                <a:uFillTx/>
                <a:latin typeface="+mn-lt"/>
                <a:ea typeface="+mn-ea"/>
                <a:cs typeface="+mn-cs"/>
              </a:rPr>
              <a:t>Blue: two line header</a:t>
            </a:r>
          </a:p>
          <a:p>
            <a:pPr marL="285744" marR="0" lvl="1" indent="-285744" algn="l" defTabSz="914377" rtl="0" eaLnBrk="1" fontAlgn="auto" latinLnBrk="0" hangingPunct="1">
              <a:lnSpc>
                <a:spcPct val="92000"/>
              </a:lnSpc>
              <a:spcBef>
                <a:spcPts val="0"/>
              </a:spcBef>
              <a:spcAft>
                <a:spcPts val="600"/>
              </a:spcAft>
              <a:buClrTx/>
              <a:buSzPct val="110000"/>
              <a:buFont typeface="Arial" panose="020B0604020202020204" pitchFamily="34" charset="0"/>
              <a:buChar char="•"/>
              <a:tabLst/>
              <a:defRPr/>
            </a:pPr>
            <a:r>
              <a:rPr kumimoji="0" lang="en-US" sz="1800" b="0" i="0" u="none" strike="noStrike" kern="1200" cap="none" spc="-20" normalizeH="0" baseline="0" noProof="0" dirty="0">
                <a:ln>
                  <a:noFill/>
                </a:ln>
                <a:solidFill>
                  <a:srgbClr val="000F2B"/>
                </a:solidFill>
                <a:effectLst/>
                <a:uLnTx/>
                <a:uFillTx/>
                <a:latin typeface="+mn-lt"/>
                <a:ea typeface="+mn-ea"/>
                <a:cs typeface="+mn-cs"/>
              </a:rPr>
              <a:t>Purple: three line header	</a:t>
            </a:r>
          </a:p>
          <a:p>
            <a:pPr marL="285744" marR="0" lvl="1" indent="-285744" algn="l" defTabSz="914377" rtl="0" eaLnBrk="1" fontAlgn="auto" latinLnBrk="0" hangingPunct="1">
              <a:lnSpc>
                <a:spcPct val="92000"/>
              </a:lnSpc>
              <a:spcBef>
                <a:spcPts val="0"/>
              </a:spcBef>
              <a:spcAft>
                <a:spcPts val="1400"/>
              </a:spcAft>
              <a:buClrTx/>
              <a:buSzPct val="110000"/>
              <a:buFont typeface="Arial" panose="020B0604020202020204" pitchFamily="34" charset="0"/>
              <a:buChar char="•"/>
              <a:tabLst/>
              <a:defRPr/>
            </a:pPr>
            <a:r>
              <a:rPr kumimoji="0" lang="en-US" sz="1800" b="0" i="0" u="none" strike="noStrike" kern="1200" cap="none" spc="-20" normalizeH="0" baseline="0" noProof="0" dirty="0">
                <a:ln>
                  <a:noFill/>
                </a:ln>
                <a:solidFill>
                  <a:srgbClr val="000F2B"/>
                </a:solidFill>
                <a:effectLst/>
                <a:uLnTx/>
                <a:uFillTx/>
                <a:latin typeface="+mn-lt"/>
                <a:ea typeface="+mn-ea"/>
                <a:cs typeface="+mn-cs"/>
              </a:rPr>
              <a:t>Yellow: four line header</a:t>
            </a:r>
          </a:p>
          <a:p>
            <a:pPr marL="0" marR="0" lvl="1" indent="0" algn="l" defTabSz="914377" rtl="0" eaLnBrk="1" fontAlgn="auto" latinLnBrk="0" hangingPunct="1">
              <a:lnSpc>
                <a:spcPct val="92000"/>
              </a:lnSpc>
              <a:spcBef>
                <a:spcPts val="0"/>
              </a:spcBef>
              <a:spcAft>
                <a:spcPts val="600"/>
              </a:spcAft>
              <a:buClrTx/>
              <a:buSzPct val="110000"/>
              <a:buFont typeface="Arial" panose="020B0604020202020204" pitchFamily="34" charset="0"/>
              <a:buNone/>
              <a:tabLst/>
              <a:defRPr/>
            </a:pPr>
            <a:r>
              <a:rPr kumimoji="0" lang="en-US" sz="1800" b="0" i="0" u="none" strike="noStrike" kern="1200" cap="none" spc="-20" normalizeH="0" baseline="0" noProof="0" dirty="0">
                <a:ln>
                  <a:noFill/>
                </a:ln>
                <a:solidFill>
                  <a:srgbClr val="000F2B"/>
                </a:solidFill>
                <a:effectLst/>
                <a:uLnTx/>
                <a:uFillTx/>
                <a:latin typeface="+mn-lt"/>
                <a:ea typeface="+mn-ea"/>
                <a:cs typeface="+mn-cs"/>
              </a:rPr>
              <a:t>When manually adjusting spacing, leave about 1/2 in of space between content boxes.</a:t>
            </a:r>
          </a:p>
        </p:txBody>
      </p:sp>
      <p:sp>
        <p:nvSpPr>
          <p:cNvPr id="17" name="Rectangle 16"/>
          <p:cNvSpPr/>
          <p:nvPr userDrawn="1"/>
        </p:nvSpPr>
        <p:spPr>
          <a:xfrm>
            <a:off x="465878" y="466347"/>
            <a:ext cx="4358001" cy="884601"/>
          </a:xfrm>
          <a:prstGeom prst="rect">
            <a:avLst/>
          </a:prstGeom>
        </p:spPr>
        <p:txBody>
          <a:bodyPr vert="horz" lIns="91440" tIns="45720" rIns="91440" bIns="45720" rtlCol="0" anchor="t">
            <a:spAutoFit/>
          </a:bodyPr>
          <a:lstStyle/>
          <a:p>
            <a:pPr lvl="0">
              <a:lnSpc>
                <a:spcPct val="80000"/>
              </a:lnSpc>
              <a:spcBef>
                <a:spcPct val="0"/>
              </a:spcBef>
              <a:buNone/>
            </a:pPr>
            <a:r>
              <a:rPr kumimoji="0" lang="en-US" sz="6300" b="1" i="0" u="none" strike="noStrike" kern="1200" cap="none" spc="-280" normalizeH="0" baseline="0" noProof="0" dirty="0">
                <a:ln>
                  <a:noFill/>
                </a:ln>
                <a:solidFill>
                  <a:srgbClr val="000F2B"/>
                </a:solidFill>
                <a:effectLst/>
                <a:uLnTx/>
                <a:uFillTx/>
                <a:latin typeface="+mj-lt"/>
                <a:ea typeface="+mj-ea"/>
                <a:cs typeface="Arial" panose="020B0604020202020204" pitchFamily="34" charset="0"/>
              </a:rPr>
              <a:t>Guides</a:t>
            </a:r>
            <a:endParaRPr lang="en-US" sz="6300" b="1" spc="-200" baseline="0" dirty="0">
              <a:solidFill>
                <a:schemeClr val="tx2"/>
              </a:solidFill>
              <a:latin typeface="+mj-lt"/>
              <a:ea typeface="+mj-ea"/>
              <a:cs typeface="+mj-cs"/>
            </a:endParaRPr>
          </a:p>
        </p:txBody>
      </p:sp>
      <p:pic>
        <p:nvPicPr>
          <p:cNvPr id="2" name="Picture 1">
            <a:extLst>
              <a:ext uri="{FF2B5EF4-FFF2-40B4-BE49-F238E27FC236}">
                <a16:creationId xmlns:a16="http://schemas.microsoft.com/office/drawing/2014/main" id="{F23CE17C-C103-0341-BDF1-A8B5B47FBB90}"/>
              </a:ext>
            </a:extLst>
          </p:cNvPr>
          <p:cNvPicPr>
            <a:picLocks noChangeAspect="1"/>
          </p:cNvPicPr>
          <p:nvPr userDrawn="1"/>
        </p:nvPicPr>
        <p:blipFill>
          <a:blip r:embed="rId2"/>
          <a:stretch>
            <a:fillRect/>
          </a:stretch>
        </p:blipFill>
        <p:spPr>
          <a:xfrm>
            <a:off x="5715001" y="499325"/>
            <a:ext cx="1796971" cy="1279199"/>
          </a:xfrm>
          <a:prstGeom prst="rect">
            <a:avLst/>
          </a:prstGeom>
        </p:spPr>
      </p:pic>
    </p:spTree>
    <p:extLst>
      <p:ext uri="{BB962C8B-B14F-4D97-AF65-F5344CB8AC3E}">
        <p14:creationId xmlns:p14="http://schemas.microsoft.com/office/powerpoint/2010/main" val="346793156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rizontal header, 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6" y="466348"/>
            <a:ext cx="10315956" cy="1567865"/>
          </a:xfrm>
        </p:spPr>
        <p:txBody>
          <a:bodyPr/>
          <a:lstStyle>
            <a:lvl1pPr>
              <a:defRPr/>
            </a:lvl1pPr>
          </a:lstStyle>
          <a:p>
            <a:r>
              <a:rPr lang="en-US" dirty="0"/>
              <a:t>This header can hold up to three lines of text</a:t>
            </a:r>
          </a:p>
        </p:txBody>
      </p:sp>
      <p:sp>
        <p:nvSpPr>
          <p:cNvPr id="8" name="Content Placeholder 3"/>
          <p:cNvSpPr>
            <a:spLocks noGrp="1"/>
          </p:cNvSpPr>
          <p:nvPr>
            <p:ph sz="quarter" idx="16" hasCustomPrompt="1"/>
          </p:nvPr>
        </p:nvSpPr>
        <p:spPr>
          <a:xfrm>
            <a:off x="466344" y="2476502"/>
            <a:ext cx="2478024" cy="2491964"/>
          </a:xfrm>
        </p:spPr>
        <p:txBody>
          <a:bodyPr/>
          <a:lstStyle>
            <a:lvl1pPr>
              <a:defRPr baseline="0"/>
            </a:lvl1pPr>
            <a:lvl2pPr>
              <a:defRPr/>
            </a:lvl2pPr>
          </a:lstStyle>
          <a:p>
            <a:r>
              <a:rPr lang="en-US" dirty="0"/>
              <a:t>This layout features four content placeholders. You can include paragraph text, bulleted lists, data, or images on this slide. </a:t>
            </a:r>
          </a:p>
        </p:txBody>
      </p:sp>
      <p:sp>
        <p:nvSpPr>
          <p:cNvPr id="9"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4"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12" name="Content Placeholder 3">
            <a:extLst>
              <a:ext uri="{FF2B5EF4-FFF2-40B4-BE49-F238E27FC236}">
                <a16:creationId xmlns:a16="http://schemas.microsoft.com/office/drawing/2014/main" id="{7CF9BE5E-BCE9-A944-9344-4C308C43E60D}"/>
              </a:ext>
            </a:extLst>
          </p:cNvPr>
          <p:cNvSpPr>
            <a:spLocks noGrp="1"/>
          </p:cNvSpPr>
          <p:nvPr>
            <p:ph sz="quarter" idx="17" hasCustomPrompt="1"/>
          </p:nvPr>
        </p:nvSpPr>
        <p:spPr>
          <a:xfrm>
            <a:off x="3396488" y="2476502"/>
            <a:ext cx="2478024" cy="2491964"/>
          </a:xfrm>
        </p:spPr>
        <p:txBody>
          <a:bodyPr/>
          <a:lstStyle>
            <a:lvl1pPr>
              <a:defRPr baseline="0"/>
            </a:lvl1pPr>
            <a:lvl2pPr>
              <a:defRPr/>
            </a:lvl2pPr>
          </a:lstStyle>
          <a:p>
            <a:r>
              <a:rPr lang="en-US" dirty="0"/>
              <a:t>This layout features four content placeholders. You can include paragraph text, bulleted lists, data, or images on this slide. </a:t>
            </a:r>
          </a:p>
        </p:txBody>
      </p:sp>
      <p:sp>
        <p:nvSpPr>
          <p:cNvPr id="13" name="Content Placeholder 3">
            <a:extLst>
              <a:ext uri="{FF2B5EF4-FFF2-40B4-BE49-F238E27FC236}">
                <a16:creationId xmlns:a16="http://schemas.microsoft.com/office/drawing/2014/main" id="{1468588E-67AB-0343-9138-368F99BB2D12}"/>
              </a:ext>
            </a:extLst>
          </p:cNvPr>
          <p:cNvSpPr>
            <a:spLocks noGrp="1"/>
          </p:cNvSpPr>
          <p:nvPr>
            <p:ph sz="quarter" idx="18" hasCustomPrompt="1"/>
          </p:nvPr>
        </p:nvSpPr>
        <p:spPr>
          <a:xfrm>
            <a:off x="6326632" y="2476502"/>
            <a:ext cx="2478024" cy="2491964"/>
          </a:xfrm>
        </p:spPr>
        <p:txBody>
          <a:bodyPr/>
          <a:lstStyle>
            <a:lvl1pPr>
              <a:defRPr baseline="0"/>
            </a:lvl1pPr>
            <a:lvl2pPr>
              <a:defRPr/>
            </a:lvl2pPr>
          </a:lstStyle>
          <a:p>
            <a:r>
              <a:rPr lang="en-US" dirty="0"/>
              <a:t>This layout features four content placeholders. You can include paragraph text, bulleted lists, data, or images on this slide. </a:t>
            </a:r>
          </a:p>
        </p:txBody>
      </p:sp>
      <p:sp>
        <p:nvSpPr>
          <p:cNvPr id="10" name="Content Placeholder 3">
            <a:extLst>
              <a:ext uri="{FF2B5EF4-FFF2-40B4-BE49-F238E27FC236}">
                <a16:creationId xmlns:a16="http://schemas.microsoft.com/office/drawing/2014/main" id="{FB43C7FB-4977-1144-9CFC-571E4670AD2A}"/>
              </a:ext>
            </a:extLst>
          </p:cNvPr>
          <p:cNvSpPr>
            <a:spLocks noGrp="1"/>
          </p:cNvSpPr>
          <p:nvPr>
            <p:ph sz="quarter" idx="19" hasCustomPrompt="1"/>
          </p:nvPr>
        </p:nvSpPr>
        <p:spPr>
          <a:xfrm>
            <a:off x="9256776" y="2476502"/>
            <a:ext cx="2478024" cy="2491964"/>
          </a:xfrm>
        </p:spPr>
        <p:txBody>
          <a:bodyPr/>
          <a:lstStyle>
            <a:lvl1pPr>
              <a:defRPr baseline="0"/>
            </a:lvl1pPr>
            <a:lvl2pPr>
              <a:defRPr/>
            </a:lvl2pPr>
          </a:lstStyle>
          <a:p>
            <a:r>
              <a:rPr lang="en-US" dirty="0"/>
              <a:t>This layout features four content placeholders. You can include paragraph text, bulleted lists, data, or images on this slide. </a:t>
            </a:r>
          </a:p>
        </p:txBody>
      </p:sp>
    </p:spTree>
    <p:extLst>
      <p:ext uri="{BB962C8B-B14F-4D97-AF65-F5344CB8AC3E}">
        <p14:creationId xmlns:p14="http://schemas.microsoft.com/office/powerpoint/2010/main" val="4159102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ertical header, 1 column">
    <p:spTree>
      <p:nvGrpSpPr>
        <p:cNvPr id="1" name=""/>
        <p:cNvGrpSpPr/>
        <p:nvPr/>
      </p:nvGrpSpPr>
      <p:grpSpPr>
        <a:xfrm>
          <a:off x="0" y="0"/>
          <a:ext cx="0" cy="0"/>
          <a:chOff x="0" y="0"/>
          <a:chExt cx="0" cy="0"/>
        </a:xfrm>
      </p:grpSpPr>
      <p:sp>
        <p:nvSpPr>
          <p:cNvPr id="4" name="Content Placeholder 3"/>
          <p:cNvSpPr>
            <a:spLocks noGrp="1"/>
          </p:cNvSpPr>
          <p:nvPr>
            <p:ph sz="quarter" idx="12" hasCustomPrompt="1"/>
          </p:nvPr>
        </p:nvSpPr>
        <p:spPr>
          <a:xfrm>
            <a:off x="5715002" y="466347"/>
            <a:ext cx="5067300" cy="2392514"/>
          </a:xfrm>
        </p:spPr>
        <p:txBody>
          <a:bodyPr wrap="square">
            <a:spAutoFit/>
          </a:bodyPr>
          <a:lstStyle>
            <a:lvl1pPr>
              <a:lnSpc>
                <a:spcPct val="92000"/>
              </a:lnSpc>
              <a:defRPr baseline="0"/>
            </a:lvl1pPr>
            <a:lvl2pPr>
              <a:lnSpc>
                <a:spcPct val="92000"/>
              </a:lnSpc>
              <a:defRPr/>
            </a:lvl2pPr>
            <a:lvl3pPr>
              <a:lnSpc>
                <a:spcPct val="92000"/>
              </a:lnSpc>
              <a:defRPr/>
            </a:lvl3pPr>
            <a:lvl4pPr>
              <a:lnSpc>
                <a:spcPct val="92000"/>
              </a:lnSpc>
              <a:defRPr/>
            </a:lvl4pPr>
            <a:lvl5pPr>
              <a:lnSpc>
                <a:spcPct val="92000"/>
              </a:lnSpc>
              <a:defRPr/>
            </a:lvl5pPr>
          </a:lstStyle>
          <a:p>
            <a:r>
              <a:rPr lang="en-US" dirty="0"/>
              <a:t>This is your main content placeholder. You can include paragraph text and bulleted lists on this slide.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9"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3" name="Title 2"/>
          <p:cNvSpPr>
            <a:spLocks noGrp="1"/>
          </p:cNvSpPr>
          <p:nvPr>
            <p:ph type="title" hasCustomPrompt="1"/>
          </p:nvPr>
        </p:nvSpPr>
        <p:spPr>
          <a:xfrm>
            <a:off x="465745" y="466348"/>
            <a:ext cx="4358131" cy="3119059"/>
          </a:xfrm>
        </p:spPr>
        <p:txBody>
          <a:bodyPr/>
          <a:lstStyle/>
          <a:p>
            <a:r>
              <a:rPr lang="en-US" dirty="0"/>
              <a:t>This header can hold up to six lines of text</a:t>
            </a:r>
          </a:p>
        </p:txBody>
      </p:sp>
    </p:spTree>
    <p:extLst>
      <p:ext uri="{BB962C8B-B14F-4D97-AF65-F5344CB8AC3E}">
        <p14:creationId xmlns:p14="http://schemas.microsoft.com/office/powerpoint/2010/main" val="32861582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de header and large bulleted list">
    <p:spTree>
      <p:nvGrpSpPr>
        <p:cNvPr id="1" name=""/>
        <p:cNvGrpSpPr/>
        <p:nvPr/>
      </p:nvGrpSpPr>
      <p:grpSpPr>
        <a:xfrm>
          <a:off x="0" y="0"/>
          <a:ext cx="0" cy="0"/>
          <a:chOff x="0" y="0"/>
          <a:chExt cx="0" cy="0"/>
        </a:xfrm>
      </p:grpSpPr>
      <p:sp>
        <p:nvSpPr>
          <p:cNvPr id="6" name="Content Placeholder 3"/>
          <p:cNvSpPr>
            <a:spLocks noGrp="1"/>
          </p:cNvSpPr>
          <p:nvPr>
            <p:ph sz="quarter" idx="15" hasCustomPrompt="1"/>
          </p:nvPr>
        </p:nvSpPr>
        <p:spPr>
          <a:xfrm>
            <a:off x="5715002" y="466346"/>
            <a:ext cx="5067300" cy="3178306"/>
          </a:xfrm>
        </p:spPr>
        <p:txBody>
          <a:bodyPr wrap="square">
            <a:spAutoFit/>
          </a:bodyPr>
          <a:lstStyle>
            <a:lvl1pPr marL="457189" indent="-457189">
              <a:lnSpc>
                <a:spcPct val="92000"/>
              </a:lnSpc>
              <a:spcAft>
                <a:spcPts val="1600"/>
              </a:spcAft>
              <a:buClr>
                <a:schemeClr val="tx2"/>
              </a:buClr>
              <a:buSzPct val="120000"/>
              <a:buFont typeface="Wingdings" panose="05000000000000000000" pitchFamily="2" charset="2"/>
              <a:buChar char="§"/>
              <a:defRPr sz="3000" baseline="0"/>
            </a:lvl1pPr>
            <a:lvl2pPr marL="0" indent="0">
              <a:lnSpc>
                <a:spcPct val="92000"/>
              </a:lnSpc>
              <a:buNone/>
              <a:defRPr sz="1800"/>
            </a:lvl2pPr>
            <a:lvl3pPr>
              <a:lnSpc>
                <a:spcPct val="92000"/>
              </a:lnSpc>
              <a:defRPr sz="1800"/>
            </a:lvl3pPr>
            <a:lvl4pPr>
              <a:lnSpc>
                <a:spcPct val="92000"/>
              </a:lnSpc>
              <a:defRPr sz="1800"/>
            </a:lvl4pPr>
            <a:lvl5pPr>
              <a:lnSpc>
                <a:spcPct val="92000"/>
              </a:lnSpc>
              <a:defRPr sz="1800"/>
            </a:lvl5pPr>
          </a:lstStyle>
          <a:p>
            <a:r>
              <a:rPr lang="en-US" dirty="0"/>
              <a:t>Use this slide for a large numbered or bulleted list. Press enter to advance to the next bullet/number. To add a soft return, type shift and enter.</a:t>
            </a:r>
          </a:p>
          <a:p>
            <a:endParaRPr lang="en-US" dirty="0"/>
          </a:p>
        </p:txBody>
      </p:sp>
      <p:sp>
        <p:nvSpPr>
          <p:cNvPr id="7"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8"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9" name="Title 2"/>
          <p:cNvSpPr>
            <a:spLocks noGrp="1"/>
          </p:cNvSpPr>
          <p:nvPr>
            <p:ph type="title" hasCustomPrompt="1"/>
          </p:nvPr>
        </p:nvSpPr>
        <p:spPr>
          <a:xfrm>
            <a:off x="465745" y="466348"/>
            <a:ext cx="4358131" cy="3119059"/>
          </a:xfrm>
        </p:spPr>
        <p:txBody>
          <a:bodyPr/>
          <a:lstStyle/>
          <a:p>
            <a:r>
              <a:rPr lang="en-US" dirty="0"/>
              <a:t>This header can hold up to six lines of text</a:t>
            </a:r>
          </a:p>
        </p:txBody>
      </p:sp>
    </p:spTree>
    <p:extLst>
      <p:ext uri="{BB962C8B-B14F-4D97-AF65-F5344CB8AC3E}">
        <p14:creationId xmlns:p14="http://schemas.microsoft.com/office/powerpoint/2010/main" val="334235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66347"/>
            <a:ext cx="10515600" cy="1567865"/>
          </a:xfrm>
        </p:spPr>
        <p:txBody>
          <a:bodyPr/>
          <a:lstStyle/>
          <a:p>
            <a:r>
              <a:rPr lang="en-US" dirty="0"/>
              <a:t>This header can hold up to two lines of text</a:t>
            </a:r>
          </a:p>
        </p:txBody>
      </p:sp>
      <p:sp>
        <p:nvSpPr>
          <p:cNvPr id="6" name="Text Placeholder 5"/>
          <p:cNvSpPr>
            <a:spLocks noGrp="1"/>
          </p:cNvSpPr>
          <p:nvPr>
            <p:ph type="body" sz="quarter" idx="11" hasCustomPrompt="1"/>
          </p:nvPr>
        </p:nvSpPr>
        <p:spPr>
          <a:xfrm>
            <a:off x="466344" y="2359154"/>
            <a:ext cx="11277600" cy="622991"/>
          </a:xfrm>
        </p:spPr>
        <p:txBody>
          <a:bodyPr/>
          <a:lstStyle>
            <a:lvl1pPr marL="0" marR="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baseline="0"/>
            </a:lvl1p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lang="en-US" dirty="0"/>
              <a:t>This is your optional content box. You can delete and adjust slide, if needed. Click on the placeholders to add pie charts.</a:t>
            </a:r>
          </a:p>
        </p:txBody>
      </p:sp>
      <p:sp>
        <p:nvSpPr>
          <p:cNvPr id="4" name="Chart Placeholder 3"/>
          <p:cNvSpPr>
            <a:spLocks noGrp="1" noChangeAspect="1"/>
          </p:cNvSpPr>
          <p:nvPr>
            <p:ph type="chart" sz="quarter" idx="28"/>
          </p:nvPr>
        </p:nvSpPr>
        <p:spPr>
          <a:xfrm>
            <a:off x="1520535" y="3441492"/>
            <a:ext cx="1828800" cy="311496"/>
          </a:xfrm>
        </p:spPr>
        <p:txBody>
          <a:bodyPr/>
          <a:lstStyle/>
          <a:p>
            <a:endParaRPr lang="en-US" dirty="0"/>
          </a:p>
        </p:txBody>
      </p:sp>
      <p:sp>
        <p:nvSpPr>
          <p:cNvPr id="20" name="Chart Placeholder 3"/>
          <p:cNvSpPr>
            <a:spLocks noGrp="1" noChangeAspect="1"/>
          </p:cNvSpPr>
          <p:nvPr>
            <p:ph type="chart" sz="quarter" idx="29"/>
          </p:nvPr>
        </p:nvSpPr>
        <p:spPr>
          <a:xfrm>
            <a:off x="5190743" y="3441492"/>
            <a:ext cx="1828800" cy="311496"/>
          </a:xfrm>
        </p:spPr>
        <p:txBody>
          <a:bodyPr/>
          <a:lstStyle/>
          <a:p>
            <a:endParaRPr lang="en-US"/>
          </a:p>
        </p:txBody>
      </p:sp>
      <p:sp>
        <p:nvSpPr>
          <p:cNvPr id="23" name="Chart Placeholder 3"/>
          <p:cNvSpPr>
            <a:spLocks noGrp="1" noChangeAspect="1"/>
          </p:cNvSpPr>
          <p:nvPr>
            <p:ph type="chart" sz="quarter" idx="30"/>
          </p:nvPr>
        </p:nvSpPr>
        <p:spPr>
          <a:xfrm>
            <a:off x="8846985" y="3441492"/>
            <a:ext cx="1828800" cy="311496"/>
          </a:xfrm>
        </p:spPr>
        <p:txBody>
          <a:bodyPr/>
          <a:lstStyle/>
          <a:p>
            <a:endParaRPr lang="en-US"/>
          </a:p>
        </p:txBody>
      </p:sp>
      <p:sp>
        <p:nvSpPr>
          <p:cNvPr id="12"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5"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5" name="Text Placeholder 4">
            <a:extLst>
              <a:ext uri="{FF2B5EF4-FFF2-40B4-BE49-F238E27FC236}">
                <a16:creationId xmlns:a16="http://schemas.microsoft.com/office/drawing/2014/main" id="{DD8A05EB-F425-3542-A63C-69CCD48689C6}"/>
              </a:ext>
            </a:extLst>
          </p:cNvPr>
          <p:cNvSpPr>
            <a:spLocks noGrp="1"/>
          </p:cNvSpPr>
          <p:nvPr>
            <p:ph type="body" sz="quarter" idx="31"/>
          </p:nvPr>
        </p:nvSpPr>
        <p:spPr>
          <a:xfrm>
            <a:off x="720436" y="5497668"/>
            <a:ext cx="3429291" cy="17695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4">
            <a:extLst>
              <a:ext uri="{FF2B5EF4-FFF2-40B4-BE49-F238E27FC236}">
                <a16:creationId xmlns:a16="http://schemas.microsoft.com/office/drawing/2014/main" id="{784D71BE-4CDE-AD48-87DA-CD4FBECF1ACB}"/>
              </a:ext>
            </a:extLst>
          </p:cNvPr>
          <p:cNvSpPr>
            <a:spLocks noGrp="1"/>
          </p:cNvSpPr>
          <p:nvPr>
            <p:ph type="body" sz="quarter" idx="32"/>
          </p:nvPr>
        </p:nvSpPr>
        <p:spPr>
          <a:xfrm>
            <a:off x="4390500" y="5497668"/>
            <a:ext cx="3429291" cy="17695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E7653215-025A-E747-B8E5-19B8B21E5B2D}"/>
              </a:ext>
            </a:extLst>
          </p:cNvPr>
          <p:cNvSpPr>
            <a:spLocks noGrp="1"/>
          </p:cNvSpPr>
          <p:nvPr>
            <p:ph type="body" sz="quarter" idx="33"/>
          </p:nvPr>
        </p:nvSpPr>
        <p:spPr>
          <a:xfrm>
            <a:off x="8046740" y="5497668"/>
            <a:ext cx="3429291" cy="17695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501703"/>
      </p:ext>
    </p:extLst>
  </p:cSld>
  <p:clrMapOvr>
    <a:masterClrMapping/>
  </p:clrMapOvr>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 only (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745" y="466346"/>
            <a:ext cx="10316555" cy="1567865"/>
          </a:xfrm>
        </p:spPr>
        <p:txBody>
          <a:bodyPr/>
          <a:lstStyle>
            <a:lvl1pPr>
              <a:lnSpc>
                <a:spcPct val="80000"/>
              </a:lnSpc>
              <a:defRPr baseline="0"/>
            </a:lvl1pPr>
          </a:lstStyle>
          <a:p>
            <a:r>
              <a:rPr lang="en-US" dirty="0"/>
              <a:t>This header can hold up to two lines of text</a:t>
            </a:r>
          </a:p>
        </p:txBody>
      </p:sp>
      <p:sp>
        <p:nvSpPr>
          <p:cNvPr id="6"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7"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26497564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5"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24314595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White questions">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465667" y="85062"/>
            <a:ext cx="8120813" cy="1846659"/>
          </a:xfrm>
          <a:prstGeom prst="rect">
            <a:avLst/>
          </a:prstGeom>
          <a:noFill/>
        </p:spPr>
        <p:txBody>
          <a:bodyPr wrap="none" lIns="0" tIns="0" rIns="0" bIns="0" rtlCol="0" anchor="t" anchorCtr="0">
            <a:noAutofit/>
          </a:bodyPr>
          <a:lstStyle/>
          <a:p>
            <a:r>
              <a:rPr lang="en-US" sz="12000" b="1" spc="-500" baseline="0" dirty="0">
                <a:solidFill>
                  <a:schemeClr val="tx2"/>
                </a:solidFill>
              </a:rPr>
              <a:t>Questions?</a:t>
            </a:r>
          </a:p>
        </p:txBody>
      </p:sp>
      <p:pic>
        <p:nvPicPr>
          <p:cNvPr id="4"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5099" y="292612"/>
            <a:ext cx="862231" cy="862231"/>
          </a:xfrm>
          <a:prstGeom prst="rect">
            <a:avLst/>
          </a:prstGeom>
        </p:spPr>
      </p:pic>
    </p:spTree>
    <p:extLst>
      <p:ext uri="{BB962C8B-B14F-4D97-AF65-F5344CB8AC3E}">
        <p14:creationId xmlns:p14="http://schemas.microsoft.com/office/powerpoint/2010/main" val="39011900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White thank you">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465667" y="85062"/>
            <a:ext cx="8120813" cy="1846659"/>
          </a:xfrm>
          <a:prstGeom prst="rect">
            <a:avLst/>
          </a:prstGeom>
          <a:noFill/>
        </p:spPr>
        <p:txBody>
          <a:bodyPr wrap="none" lIns="0" tIns="0" rIns="0" bIns="0" rtlCol="0" anchor="t" anchorCtr="0">
            <a:noAutofit/>
          </a:bodyPr>
          <a:lstStyle/>
          <a:p>
            <a:r>
              <a:rPr lang="en-US" sz="12000" b="1" spc="-500" baseline="0" dirty="0">
                <a:solidFill>
                  <a:schemeClr val="tx2"/>
                </a:solidFill>
              </a:rPr>
              <a:t>Thank you.</a:t>
            </a:r>
          </a:p>
        </p:txBody>
      </p:sp>
      <p:pic>
        <p:nvPicPr>
          <p:cNvPr id="4" name="FM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55099" y="292612"/>
            <a:ext cx="862231" cy="862231"/>
          </a:xfrm>
          <a:prstGeom prst="rect">
            <a:avLst/>
          </a:prstGeom>
        </p:spPr>
      </p:pic>
    </p:spTree>
    <p:extLst>
      <p:ext uri="{BB962C8B-B14F-4D97-AF65-F5344CB8AC3E}">
        <p14:creationId xmlns:p14="http://schemas.microsoft.com/office/powerpoint/2010/main" val="1837967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White 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66032" y="1399032"/>
            <a:ext cx="4059936" cy="4059936"/>
          </a:xfrm>
          <a:prstGeom prst="rect">
            <a:avLst/>
          </a:prstGeom>
        </p:spPr>
      </p:pic>
    </p:spTree>
    <p:extLst>
      <p:ext uri="{BB962C8B-B14F-4D97-AF65-F5344CB8AC3E}">
        <p14:creationId xmlns:p14="http://schemas.microsoft.com/office/powerpoint/2010/main" val="39063258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ertical Q&amp;A">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3" name="Subtitle 2"/>
          <p:cNvSpPr>
            <a:spLocks noGrp="1"/>
          </p:cNvSpPr>
          <p:nvPr>
            <p:ph type="subTitle" idx="1" hasCustomPrompt="1"/>
          </p:nvPr>
        </p:nvSpPr>
        <p:spPr>
          <a:xfrm>
            <a:off x="466344" y="1751727"/>
            <a:ext cx="5257800" cy="339773"/>
          </a:xfrm>
          <a:prstGeom prst="rect">
            <a:avLst/>
          </a:prstGeom>
        </p:spPr>
        <p:txBody>
          <a:bodyPr/>
          <a:lstStyle>
            <a:lvl1pPr marL="0" indent="0" algn="l">
              <a:buNone/>
              <a:defRPr sz="2400" spc="-20" baseline="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Type question here.</a:t>
            </a:r>
          </a:p>
        </p:txBody>
      </p:sp>
      <p:sp>
        <p:nvSpPr>
          <p:cNvPr id="16" name="Text Placeholder 15"/>
          <p:cNvSpPr>
            <a:spLocks noGrp="1"/>
          </p:cNvSpPr>
          <p:nvPr>
            <p:ph type="body" sz="quarter" idx="11" hasCustomPrompt="1"/>
          </p:nvPr>
        </p:nvSpPr>
        <p:spPr>
          <a:xfrm>
            <a:off x="6473372" y="1751727"/>
            <a:ext cx="5261429" cy="339773"/>
          </a:xfrm>
          <a:prstGeom prst="rect">
            <a:avLst/>
          </a:prstGeom>
        </p:spPr>
        <p:txBody>
          <a:bodyPr/>
          <a:lstStyle>
            <a:lvl1pPr marL="0" indent="0">
              <a:buNone/>
              <a:defRPr sz="2400" spc="-20" baseline="0">
                <a:solidFill>
                  <a:schemeClr val="bg1"/>
                </a:solidFill>
              </a:defRPr>
            </a:lvl1pPr>
            <a:lvl5pPr marL="1828754" indent="0">
              <a:buNone/>
              <a:defRPr>
                <a:solidFill>
                  <a:schemeClr val="bg1"/>
                </a:solidFill>
              </a:defRPr>
            </a:lvl5pPr>
          </a:lstStyle>
          <a:p>
            <a:r>
              <a:rPr lang="en-US" dirty="0"/>
              <a:t>Type answer here.</a:t>
            </a:r>
          </a:p>
        </p:txBody>
      </p:sp>
      <p:sp>
        <p:nvSpPr>
          <p:cNvPr id="6" name="TextBox 5"/>
          <p:cNvSpPr txBox="1"/>
          <p:nvPr userDrawn="1"/>
        </p:nvSpPr>
        <p:spPr>
          <a:xfrm>
            <a:off x="466347" y="466344"/>
            <a:ext cx="5150559" cy="969496"/>
          </a:xfrm>
          <a:prstGeom prst="rect">
            <a:avLst/>
          </a:prstGeom>
          <a:noFill/>
        </p:spPr>
        <p:txBody>
          <a:bodyPr wrap="square" lIns="0" tIns="0" rIns="0" bIns="0" rtlCol="0">
            <a:spAutoFit/>
          </a:bodyPr>
          <a:lstStyle/>
          <a:p>
            <a:r>
              <a:rPr kumimoji="0" lang="en-US" sz="6300" b="1" i="0" u="none" strike="noStrike" kern="1200" cap="none" spc="-200" normalizeH="0" baseline="0" noProof="0" dirty="0">
                <a:ln>
                  <a:noFill/>
                </a:ln>
                <a:solidFill>
                  <a:srgbClr val="000F2B"/>
                </a:solidFill>
                <a:effectLst/>
                <a:uLnTx/>
                <a:uFillTx/>
                <a:latin typeface="+mn-lt"/>
                <a:ea typeface="+mj-ea"/>
                <a:cs typeface="+mj-cs"/>
              </a:rPr>
              <a:t>Question</a:t>
            </a:r>
            <a:endParaRPr lang="en-US" sz="1800" dirty="0"/>
          </a:p>
        </p:txBody>
      </p:sp>
      <p:sp>
        <p:nvSpPr>
          <p:cNvPr id="11" name="TextBox 10"/>
          <p:cNvSpPr txBox="1"/>
          <p:nvPr userDrawn="1"/>
        </p:nvSpPr>
        <p:spPr>
          <a:xfrm>
            <a:off x="6473371" y="466344"/>
            <a:ext cx="4728031" cy="969496"/>
          </a:xfrm>
          <a:prstGeom prst="rect">
            <a:avLst/>
          </a:prstGeom>
          <a:noFill/>
        </p:spPr>
        <p:txBody>
          <a:bodyPr wrap="square" lIns="0" tIns="0" rIns="0" bIns="0" rtlCol="0">
            <a:spAutoFit/>
          </a:bodyPr>
          <a:lstStyle/>
          <a:p>
            <a:r>
              <a:rPr kumimoji="0" lang="en-US" sz="6300" b="1" i="0" u="none" strike="noStrike" kern="1200" cap="none" spc="-200" normalizeH="0" baseline="0" noProof="0" dirty="0">
                <a:ln>
                  <a:noFill/>
                </a:ln>
                <a:solidFill>
                  <a:schemeClr val="bg1"/>
                </a:solidFill>
                <a:effectLst/>
                <a:uLnTx/>
                <a:uFillTx/>
                <a:latin typeface="+mn-lt"/>
                <a:ea typeface="+mj-ea"/>
                <a:cs typeface="+mj-cs"/>
              </a:rPr>
              <a:t>Answer</a:t>
            </a:r>
            <a:endParaRPr lang="en-US" sz="1800" dirty="0">
              <a:solidFill>
                <a:schemeClr val="bg1"/>
              </a:solidFill>
            </a:endParaRPr>
          </a:p>
        </p:txBody>
      </p:sp>
      <p:sp>
        <p:nvSpPr>
          <p:cNvPr id="10"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4"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12" name="FM Symbol">
            <a:extLst>
              <a:ext uri="{FF2B5EF4-FFF2-40B4-BE49-F238E27FC236}">
                <a16:creationId xmlns:a16="http://schemas.microsoft.com/office/drawing/2014/main" id="{001F9450-8FB7-FE46-B2CF-D42DD17A625F}"/>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93746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s">
    <p:spTree>
      <p:nvGrpSpPr>
        <p:cNvPr id="1" name=""/>
        <p:cNvGrpSpPr/>
        <p:nvPr/>
      </p:nvGrpSpPr>
      <p:grpSpPr>
        <a:xfrm>
          <a:off x="0" y="0"/>
          <a:ext cx="0" cy="0"/>
          <a:chOff x="0" y="0"/>
          <a:chExt cx="0" cy="0"/>
        </a:xfrm>
      </p:grpSpPr>
      <p:sp>
        <p:nvSpPr>
          <p:cNvPr id="12" name="Rectangle 11"/>
          <p:cNvSpPr/>
          <p:nvPr userDrawn="1"/>
        </p:nvSpPr>
        <p:spPr>
          <a:xfrm>
            <a:off x="5715000" y="2059882"/>
            <a:ext cx="5257800" cy="4236031"/>
          </a:xfrm>
          <a:prstGeom prst="rect">
            <a:avLst/>
          </a:prstGeom>
        </p:spPr>
        <p:txBody>
          <a:bodyPr wrap="square">
            <a:spAutoFit/>
          </a:body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000" b="0" i="0" u="none" strike="noStrike" kern="1200" cap="none" spc="-20" normalizeH="0" baseline="0" noProof="0" dirty="0">
                <a:ln>
                  <a:noFill/>
                </a:ln>
                <a:solidFill>
                  <a:srgbClr val="000F2B"/>
                </a:solidFill>
                <a:effectLst/>
                <a:uLnTx/>
                <a:uFillTx/>
                <a:latin typeface="+mn-lt"/>
                <a:ea typeface="+mn-ea"/>
                <a:cs typeface="+mn-cs"/>
              </a:rPr>
              <a:t>All slides, except cover and closing, slides have a default built-in footer. </a:t>
            </a:r>
            <a:r>
              <a:rPr lang="en-US" sz="2000" dirty="0"/>
              <a:t>To update your footers, click Insert on the toolbar and select Header and Footer panel</a:t>
            </a:r>
            <a:r>
              <a:rPr kumimoji="0" lang="en-US" sz="2000" b="0" i="0" u="none" strike="noStrike" kern="1200" cap="none" spc="-20" normalizeH="0" baseline="0" noProof="0" dirty="0">
                <a:ln>
                  <a:noFill/>
                </a:ln>
                <a:solidFill>
                  <a:srgbClr val="000F2B"/>
                </a:solidFill>
                <a:effectLst/>
                <a:uLnTx/>
                <a:uFillTx/>
                <a:latin typeface="+mn-lt"/>
                <a:ea typeface="+mn-ea"/>
                <a:cs typeface="+mn-cs"/>
              </a:rPr>
              <a:t>. Your presentation title should be brief but descriptive. The date should be the date you want to appear on your slides. The date will not update automatically. You can adjust your footer at anytime.</a:t>
            </a:r>
          </a:p>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000" b="1" i="0" u="none" strike="noStrike" kern="1200" cap="none" spc="-20" normalizeH="0" baseline="0" noProof="0" dirty="0">
                <a:ln>
                  <a:noFill/>
                </a:ln>
                <a:solidFill>
                  <a:srgbClr val="000F2B"/>
                </a:solidFill>
                <a:effectLst/>
                <a:uLnTx/>
                <a:uFillTx/>
                <a:latin typeface="+mn-lt"/>
                <a:ea typeface="+mn-ea"/>
                <a:cs typeface="+mn-cs"/>
              </a:rPr>
              <a:t>Footers and images </a:t>
            </a:r>
            <a:br>
              <a:rPr kumimoji="0" lang="en-US" sz="2000" b="0" i="0" u="none" strike="noStrike" kern="1200" cap="none" spc="-20" normalizeH="0" baseline="0" noProof="0" dirty="0">
                <a:ln>
                  <a:noFill/>
                </a:ln>
                <a:solidFill>
                  <a:srgbClr val="000F2B"/>
                </a:solidFill>
                <a:effectLst/>
                <a:uLnTx/>
                <a:uFillTx/>
                <a:latin typeface="+mn-lt"/>
                <a:ea typeface="+mn-ea"/>
                <a:cs typeface="+mn-cs"/>
              </a:rPr>
            </a:br>
            <a:r>
              <a:rPr kumimoji="0" lang="en-US" sz="2000" b="0" i="0" u="none" strike="noStrike" kern="1200" cap="none" spc="-20" normalizeH="0" baseline="0" noProof="0" dirty="0">
                <a:ln>
                  <a:noFill/>
                </a:ln>
                <a:solidFill>
                  <a:srgbClr val="000F2B"/>
                </a:solidFill>
                <a:effectLst/>
                <a:uLnTx/>
                <a:uFillTx/>
                <a:latin typeface="+mn-lt"/>
                <a:ea typeface="+mn-ea"/>
                <a:cs typeface="+mn-cs"/>
              </a:rPr>
              <a:t>If your footer is appearing over an image, you can adjust the color to white or navy to make the text readable. Select the footer and change the color. This change will only effect the current slide.</a:t>
            </a:r>
          </a:p>
        </p:txBody>
      </p:sp>
      <p:sp>
        <p:nvSpPr>
          <p:cNvPr id="17" name="Rectangle 16"/>
          <p:cNvSpPr/>
          <p:nvPr userDrawn="1"/>
        </p:nvSpPr>
        <p:spPr>
          <a:xfrm>
            <a:off x="465878" y="466348"/>
            <a:ext cx="4358001" cy="1660198"/>
          </a:xfrm>
          <a:prstGeom prst="rect">
            <a:avLst/>
          </a:prstGeom>
        </p:spPr>
        <p:txBody>
          <a:bodyPr vert="horz" lIns="91440" tIns="45720" rIns="91440" bIns="45720" rtlCol="0" anchor="t">
            <a:spAutoFit/>
          </a:bodyPr>
          <a:lstStyle/>
          <a:p>
            <a:pPr lvl="0">
              <a:lnSpc>
                <a:spcPct val="80000"/>
              </a:lnSpc>
              <a:spcBef>
                <a:spcPct val="0"/>
              </a:spcBef>
              <a:buNone/>
            </a:pPr>
            <a:r>
              <a:rPr kumimoji="0" lang="en-US" sz="6300" b="1" i="0" u="none" strike="noStrike" kern="1200" cap="none" spc="-280" normalizeH="0" baseline="0" noProof="0" dirty="0">
                <a:ln>
                  <a:noFill/>
                </a:ln>
                <a:solidFill>
                  <a:srgbClr val="000F2B"/>
                </a:solidFill>
                <a:effectLst/>
                <a:uLnTx/>
                <a:uFillTx/>
                <a:latin typeface="+mj-lt"/>
                <a:ea typeface="+mj-ea"/>
                <a:cs typeface="Arial" panose="020B0604020202020204" pitchFamily="34" charset="0"/>
              </a:rPr>
              <a:t>Updating footers</a:t>
            </a:r>
            <a:endParaRPr lang="en-US" sz="6300" b="1" spc="-200" baseline="0" dirty="0">
              <a:solidFill>
                <a:schemeClr val="tx2"/>
              </a:solidFill>
              <a:latin typeface="+mj-lt"/>
              <a:ea typeface="+mj-ea"/>
              <a:cs typeface="+mj-cs"/>
            </a:endParaRPr>
          </a:p>
        </p:txBody>
      </p:sp>
      <p:pic>
        <p:nvPicPr>
          <p:cNvPr id="2" name="Picture 1">
            <a:extLst>
              <a:ext uri="{FF2B5EF4-FFF2-40B4-BE49-F238E27FC236}">
                <a16:creationId xmlns:a16="http://schemas.microsoft.com/office/drawing/2014/main" id="{BCD84825-798D-6A40-BB65-608A408B9E05}"/>
              </a:ext>
            </a:extLst>
          </p:cNvPr>
          <p:cNvPicPr>
            <a:picLocks noChangeAspect="1"/>
          </p:cNvPicPr>
          <p:nvPr userDrawn="1"/>
        </p:nvPicPr>
        <p:blipFill>
          <a:blip r:embed="rId2"/>
          <a:stretch>
            <a:fillRect/>
          </a:stretch>
        </p:blipFill>
        <p:spPr>
          <a:xfrm>
            <a:off x="5715001" y="466344"/>
            <a:ext cx="3982147" cy="1139718"/>
          </a:xfrm>
          <a:prstGeom prst="rect">
            <a:avLst/>
          </a:prstGeom>
        </p:spPr>
      </p:pic>
    </p:spTree>
    <p:extLst>
      <p:ext uri="{BB962C8B-B14F-4D97-AF65-F5344CB8AC3E}">
        <p14:creationId xmlns:p14="http://schemas.microsoft.com/office/powerpoint/2010/main" val="20743682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orizontal Q&amp;A">
    <p:spTree>
      <p:nvGrpSpPr>
        <p:cNvPr id="1" name=""/>
        <p:cNvGrpSpPr/>
        <p:nvPr/>
      </p:nvGrpSpPr>
      <p:grpSpPr>
        <a:xfrm>
          <a:off x="0" y="0"/>
          <a:ext cx="0" cy="0"/>
          <a:chOff x="0" y="0"/>
          <a:chExt cx="0" cy="0"/>
        </a:xfrm>
      </p:grpSpPr>
      <p:sp>
        <p:nvSpPr>
          <p:cNvPr id="7" name="Rectangle 6"/>
          <p:cNvSpPr/>
          <p:nvPr userDrawn="1"/>
        </p:nvSpPr>
        <p:spPr>
          <a:xfrm>
            <a:off x="0" y="3426198"/>
            <a:ext cx="12192000" cy="34324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spc="-20" baseline="0"/>
          </a:p>
        </p:txBody>
      </p:sp>
      <p:sp>
        <p:nvSpPr>
          <p:cNvPr id="3" name="Subtitle 2"/>
          <p:cNvSpPr>
            <a:spLocks noGrp="1"/>
          </p:cNvSpPr>
          <p:nvPr>
            <p:ph type="subTitle" idx="1" hasCustomPrompt="1"/>
          </p:nvPr>
        </p:nvSpPr>
        <p:spPr>
          <a:xfrm>
            <a:off x="466346" y="1586647"/>
            <a:ext cx="11256084" cy="339773"/>
          </a:xfrm>
          <a:prstGeom prst="rect">
            <a:avLst/>
          </a:prstGeom>
        </p:spPr>
        <p:txBody>
          <a:bodyPr/>
          <a:lstStyle>
            <a:lvl1pPr marL="0" indent="0" algn="l">
              <a:buNone/>
              <a:defRPr sz="2400" spc="-20" baseline="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Type question here.</a:t>
            </a:r>
          </a:p>
        </p:txBody>
      </p:sp>
      <p:sp>
        <p:nvSpPr>
          <p:cNvPr id="14" name="Text Placeholder 13"/>
          <p:cNvSpPr>
            <a:spLocks noGrp="1"/>
          </p:cNvSpPr>
          <p:nvPr>
            <p:ph type="body" sz="quarter" idx="11" hasCustomPrompt="1"/>
          </p:nvPr>
        </p:nvSpPr>
        <p:spPr>
          <a:xfrm>
            <a:off x="466346" y="4598469"/>
            <a:ext cx="11256084" cy="339773"/>
          </a:xfrm>
          <a:prstGeom prst="rect">
            <a:avLst/>
          </a:prstGeom>
        </p:spPr>
        <p:txBody>
          <a:bodyPr/>
          <a:lstStyle>
            <a:lvl1pPr marL="0" indent="0">
              <a:buNone/>
              <a:defRPr sz="24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Type answer here.</a:t>
            </a:r>
          </a:p>
        </p:txBody>
      </p:sp>
      <p:sp>
        <p:nvSpPr>
          <p:cNvPr id="9" name="TextBox 8"/>
          <p:cNvSpPr txBox="1"/>
          <p:nvPr userDrawn="1"/>
        </p:nvSpPr>
        <p:spPr>
          <a:xfrm>
            <a:off x="466347" y="466344"/>
            <a:ext cx="5150559" cy="969496"/>
          </a:xfrm>
          <a:prstGeom prst="rect">
            <a:avLst/>
          </a:prstGeom>
          <a:noFill/>
        </p:spPr>
        <p:txBody>
          <a:bodyPr wrap="square" lIns="0" tIns="0" rIns="0" bIns="0" rtlCol="0">
            <a:spAutoFit/>
          </a:bodyPr>
          <a:lstStyle/>
          <a:p>
            <a:r>
              <a:rPr kumimoji="0" lang="en-US" sz="6300" b="1" i="0" u="none" strike="noStrike" kern="1200" cap="none" spc="-200" normalizeH="0" baseline="0" noProof="0" dirty="0">
                <a:ln>
                  <a:noFill/>
                </a:ln>
                <a:solidFill>
                  <a:srgbClr val="000F2B"/>
                </a:solidFill>
                <a:effectLst/>
                <a:uLnTx/>
                <a:uFillTx/>
                <a:latin typeface="+mn-lt"/>
                <a:ea typeface="+mj-ea"/>
                <a:cs typeface="+mj-cs"/>
              </a:rPr>
              <a:t>Question</a:t>
            </a:r>
            <a:endParaRPr lang="en-US" sz="1800" dirty="0"/>
          </a:p>
        </p:txBody>
      </p:sp>
      <p:sp>
        <p:nvSpPr>
          <p:cNvPr id="10" name="TextBox 9"/>
          <p:cNvSpPr txBox="1"/>
          <p:nvPr userDrawn="1"/>
        </p:nvSpPr>
        <p:spPr>
          <a:xfrm>
            <a:off x="466346" y="3434403"/>
            <a:ext cx="4728031" cy="969496"/>
          </a:xfrm>
          <a:prstGeom prst="rect">
            <a:avLst/>
          </a:prstGeom>
          <a:noFill/>
        </p:spPr>
        <p:txBody>
          <a:bodyPr wrap="square" lIns="0" tIns="0" rIns="0" bIns="0" rtlCol="0">
            <a:spAutoFit/>
          </a:bodyPr>
          <a:lstStyle/>
          <a:p>
            <a:r>
              <a:rPr kumimoji="0" lang="en-US" sz="6300" b="1" i="0" u="none" strike="noStrike" kern="1200" cap="none" spc="-200" normalizeH="0" baseline="0" noProof="0" dirty="0">
                <a:ln>
                  <a:noFill/>
                </a:ln>
                <a:solidFill>
                  <a:schemeClr val="bg1"/>
                </a:solidFill>
                <a:effectLst/>
                <a:uLnTx/>
                <a:uFillTx/>
                <a:latin typeface="+mn-lt"/>
                <a:ea typeface="+mj-ea"/>
                <a:cs typeface="+mj-cs"/>
              </a:rPr>
              <a:t>Answer</a:t>
            </a:r>
            <a:endParaRPr lang="en-US" sz="1800" dirty="0">
              <a:solidFill>
                <a:schemeClr val="bg1"/>
              </a:solidFill>
            </a:endParaRPr>
          </a:p>
        </p:txBody>
      </p:sp>
      <p:sp>
        <p:nvSpPr>
          <p:cNvPr id="13"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bg1"/>
                </a:solidFill>
              </a:defRPr>
            </a:lvl1pPr>
          </a:lstStyle>
          <a:p>
            <a:r>
              <a:rPr lang="en-US"/>
              <a:t>Go to "Insert &gt; Header &amp; Footer to update" presentation footer</a:t>
            </a:r>
            <a:endParaRPr lang="en-US" dirty="0"/>
          </a:p>
        </p:txBody>
      </p:sp>
      <p:sp>
        <p:nvSpPr>
          <p:cNvPr id="15"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bg1"/>
                </a:solidFill>
              </a:defRPr>
            </a:lvl1pPr>
          </a:lstStyle>
          <a:p>
            <a:fld id="{E9A7B2CC-D0DD-4B46-8236-2D7E2E95984A}" type="slidenum">
              <a:rPr lang="en-US" smtClean="0"/>
              <a:pPr/>
              <a:t>‹#›</a:t>
            </a:fld>
            <a:endParaRPr lang="en-US" dirty="0"/>
          </a:p>
        </p:txBody>
      </p:sp>
      <p:sp>
        <p:nvSpPr>
          <p:cNvPr id="12" name="FM Symbol">
            <a:extLst>
              <a:ext uri="{FF2B5EF4-FFF2-40B4-BE49-F238E27FC236}">
                <a16:creationId xmlns:a16="http://schemas.microsoft.com/office/drawing/2014/main" id="{EA3ED51C-80FA-E947-A2D3-95D04154E31E}"/>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1300175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y statement">
    <p:bg>
      <p:bgPr>
        <a:solidFill>
          <a:schemeClr val="tx2"/>
        </a:solidFill>
        <a:effectLst/>
      </p:bgPr>
    </p:bg>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bg1"/>
                </a:solidFill>
              </a:defRPr>
            </a:lvl1pPr>
          </a:lstStyle>
          <a:p>
            <a:r>
              <a:rPr lang="en-US"/>
              <a:t>Go to "Insert &gt; Header &amp; Footer to update" presentation footer</a:t>
            </a:r>
            <a:endParaRPr lang="en-US" dirty="0"/>
          </a:p>
        </p:txBody>
      </p:sp>
      <p:sp>
        <p:nvSpPr>
          <p:cNvPr id="9"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bg1"/>
                </a:solidFill>
              </a:defRPr>
            </a:lvl1pPr>
          </a:lstStyle>
          <a:p>
            <a:fld id="{E9A7B2CC-D0DD-4B46-8236-2D7E2E95984A}" type="slidenum">
              <a:rPr lang="en-US" smtClean="0"/>
              <a:pPr/>
              <a:t>‹#›</a:t>
            </a:fld>
            <a:endParaRPr lang="en-US" dirty="0"/>
          </a:p>
        </p:txBody>
      </p:sp>
      <p:sp>
        <p:nvSpPr>
          <p:cNvPr id="5" name="Text Placeholder 4">
            <a:extLst>
              <a:ext uri="{FF2B5EF4-FFF2-40B4-BE49-F238E27FC236}">
                <a16:creationId xmlns:a16="http://schemas.microsoft.com/office/drawing/2014/main" id="{8D78556B-B6B5-194F-8A29-9815F3FA62A0}"/>
              </a:ext>
            </a:extLst>
          </p:cNvPr>
          <p:cNvSpPr>
            <a:spLocks noGrp="1"/>
          </p:cNvSpPr>
          <p:nvPr>
            <p:ph type="body" sz="quarter" idx="10" hasCustomPrompt="1"/>
          </p:nvPr>
        </p:nvSpPr>
        <p:spPr>
          <a:xfrm>
            <a:off x="465667" y="4965810"/>
            <a:ext cx="11269135" cy="653897"/>
          </a:xfrm>
        </p:spPr>
        <p:txBody>
          <a:bodyPr/>
          <a:lstStyle>
            <a:lvl1pPr>
              <a:defRPr>
                <a:solidFill>
                  <a:schemeClr val="accent2"/>
                </a:solidFill>
              </a:defRPr>
            </a:lvl1pPr>
          </a:lstStyle>
          <a:p>
            <a:pPr lvl="0"/>
            <a:r>
              <a:rPr lang="en-US"/>
              <a:t>Enter first and last name</a:t>
            </a:r>
          </a:p>
        </p:txBody>
      </p:sp>
      <p:sp>
        <p:nvSpPr>
          <p:cNvPr id="6" name="Title 5">
            <a:extLst>
              <a:ext uri="{FF2B5EF4-FFF2-40B4-BE49-F238E27FC236}">
                <a16:creationId xmlns:a16="http://schemas.microsoft.com/office/drawing/2014/main" id="{AA23F11A-5DAD-844D-886C-DE5B2EBF2FB0}"/>
              </a:ext>
            </a:extLst>
          </p:cNvPr>
          <p:cNvSpPr>
            <a:spLocks noGrp="1"/>
          </p:cNvSpPr>
          <p:nvPr>
            <p:ph type="title" hasCustomPrompt="1"/>
          </p:nvPr>
        </p:nvSpPr>
        <p:spPr>
          <a:xfrm>
            <a:off x="465665" y="469616"/>
            <a:ext cx="10316635" cy="4356770"/>
          </a:xfrm>
        </p:spPr>
        <p:txBody>
          <a:bodyPr/>
          <a:lstStyle>
            <a:lvl1pPr>
              <a:defRPr>
                <a:solidFill>
                  <a:schemeClr val="bg1"/>
                </a:solidFill>
              </a:defRPr>
            </a:lvl1pPr>
          </a:lstStyle>
          <a:p>
            <a:r>
              <a:rPr lang="en-US" dirty="0"/>
              <a:t>Enter a bold statement, that drives home a key point.</a:t>
            </a:r>
            <a:endParaRPr lang="en-US"/>
          </a:p>
        </p:txBody>
      </p:sp>
      <p:sp>
        <p:nvSpPr>
          <p:cNvPr id="10" name="FM Symbol">
            <a:extLst>
              <a:ext uri="{FF2B5EF4-FFF2-40B4-BE49-F238E27FC236}">
                <a16:creationId xmlns:a16="http://schemas.microsoft.com/office/drawing/2014/main" id="{6B7CEA53-B667-B046-8BB3-7C5D4B77289D}"/>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7967506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y statement with image">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3" y="3"/>
            <a:ext cx="5417127" cy="653897"/>
          </a:xfrm>
        </p:spPr>
        <p:txBody>
          <a:bodyPr/>
          <a:lstStyle/>
          <a:p>
            <a:endParaRPr lang="en-US"/>
          </a:p>
        </p:txBody>
      </p:sp>
      <p:sp>
        <p:nvSpPr>
          <p:cNvPr id="7"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bg1"/>
                </a:solidFill>
              </a:defRPr>
            </a:lvl1pPr>
          </a:lstStyle>
          <a:p>
            <a:r>
              <a:rPr lang="en-US"/>
              <a:t>Go to "Insert &gt; Header &amp; Footer to update" presentation footer</a:t>
            </a:r>
            <a:endParaRPr lang="en-US" dirty="0"/>
          </a:p>
        </p:txBody>
      </p:sp>
      <p:sp>
        <p:nvSpPr>
          <p:cNvPr id="9"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bg1"/>
                </a:solidFill>
              </a:defRPr>
            </a:lvl1pPr>
          </a:lstStyle>
          <a:p>
            <a:fld id="{E9A7B2CC-D0DD-4B46-8236-2D7E2E95984A}" type="slidenum">
              <a:rPr lang="en-US" smtClean="0"/>
              <a:pPr/>
              <a:t>‹#›</a:t>
            </a:fld>
            <a:endParaRPr lang="en-US" dirty="0"/>
          </a:p>
        </p:txBody>
      </p:sp>
      <p:sp>
        <p:nvSpPr>
          <p:cNvPr id="8" name="Title 7">
            <a:extLst>
              <a:ext uri="{FF2B5EF4-FFF2-40B4-BE49-F238E27FC236}">
                <a16:creationId xmlns:a16="http://schemas.microsoft.com/office/drawing/2014/main" id="{F8D70C71-70AE-F748-B6FA-F9CA24D552C4}"/>
              </a:ext>
            </a:extLst>
          </p:cNvPr>
          <p:cNvSpPr>
            <a:spLocks noGrp="1"/>
          </p:cNvSpPr>
          <p:nvPr>
            <p:ph type="title" hasCustomPrompt="1"/>
          </p:nvPr>
        </p:nvSpPr>
        <p:spPr>
          <a:xfrm>
            <a:off x="5870450" y="469615"/>
            <a:ext cx="4911852" cy="4080091"/>
          </a:xfrm>
        </p:spPr>
        <p:txBody>
          <a:bodyPr/>
          <a:lstStyle>
            <a:lvl1pPr marL="0" marR="0" indent="0" algn="l" defTabSz="914377" rtl="0" eaLnBrk="1" fontAlgn="auto" latinLnBrk="0" hangingPunct="1">
              <a:lnSpc>
                <a:spcPct val="80000"/>
              </a:lnSpc>
              <a:spcBef>
                <a:spcPts val="2400"/>
              </a:spcBef>
              <a:spcAft>
                <a:spcPts val="2400"/>
              </a:spcAft>
              <a:buClrTx/>
              <a:buSzTx/>
              <a:buFontTx/>
              <a:buNone/>
              <a:tabLst/>
              <a:defRPr sz="6600">
                <a:solidFill>
                  <a:schemeClr val="bg1"/>
                </a:solidFill>
              </a:defRPr>
            </a:lvl1pPr>
          </a:lstStyle>
          <a:p>
            <a:r>
              <a:rPr lang="en-US"/>
              <a:t>Enter a bold statement, that drives home a key point.</a:t>
            </a:r>
          </a:p>
        </p:txBody>
      </p:sp>
      <p:sp>
        <p:nvSpPr>
          <p:cNvPr id="11" name="Text Placeholder 10">
            <a:extLst>
              <a:ext uri="{FF2B5EF4-FFF2-40B4-BE49-F238E27FC236}">
                <a16:creationId xmlns:a16="http://schemas.microsoft.com/office/drawing/2014/main" id="{E468F536-3ADC-CB45-93D7-01082980BED8}"/>
              </a:ext>
            </a:extLst>
          </p:cNvPr>
          <p:cNvSpPr>
            <a:spLocks noGrp="1"/>
          </p:cNvSpPr>
          <p:nvPr>
            <p:ph type="body" sz="quarter" idx="13" hasCustomPrompt="1"/>
          </p:nvPr>
        </p:nvSpPr>
        <p:spPr>
          <a:xfrm>
            <a:off x="5870576" y="4645460"/>
            <a:ext cx="4911725" cy="452753"/>
          </a:xfrm>
        </p:spPr>
        <p:txBody>
          <a:bodyPr/>
          <a:lstStyle>
            <a:lvl1pPr>
              <a:defRPr sz="3600">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Enter first and last name</a:t>
            </a:r>
          </a:p>
        </p:txBody>
      </p:sp>
      <p:sp>
        <p:nvSpPr>
          <p:cNvPr id="12" name="FM Symbol">
            <a:extLst>
              <a:ext uri="{FF2B5EF4-FFF2-40B4-BE49-F238E27FC236}">
                <a16:creationId xmlns:a16="http://schemas.microsoft.com/office/drawing/2014/main" id="{9089E2DF-344C-5A4F-9D6B-012843684D37}"/>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6075072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ite statement">
    <p:spTree>
      <p:nvGrpSpPr>
        <p:cNvPr id="1" name=""/>
        <p:cNvGrpSpPr/>
        <p:nvPr/>
      </p:nvGrpSpPr>
      <p:grpSpPr>
        <a:xfrm>
          <a:off x="0" y="0"/>
          <a:ext cx="0" cy="0"/>
          <a:chOff x="0" y="0"/>
          <a:chExt cx="0" cy="0"/>
        </a:xfrm>
      </p:grpSpPr>
      <p:sp>
        <p:nvSpPr>
          <p:cNvPr id="7"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8"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9" name="Text Placeholder 4">
            <a:extLst>
              <a:ext uri="{FF2B5EF4-FFF2-40B4-BE49-F238E27FC236}">
                <a16:creationId xmlns:a16="http://schemas.microsoft.com/office/drawing/2014/main" id="{0C2EAAE1-C400-9945-8C0B-870E82A76F2C}"/>
              </a:ext>
            </a:extLst>
          </p:cNvPr>
          <p:cNvSpPr>
            <a:spLocks noGrp="1"/>
          </p:cNvSpPr>
          <p:nvPr>
            <p:ph type="body" sz="quarter" idx="10" hasCustomPrompt="1"/>
          </p:nvPr>
        </p:nvSpPr>
        <p:spPr>
          <a:xfrm>
            <a:off x="465667" y="4965810"/>
            <a:ext cx="11269135" cy="653897"/>
          </a:xfrm>
        </p:spPr>
        <p:txBody>
          <a:bodyPr/>
          <a:lstStyle>
            <a:lvl1pPr>
              <a:defRPr>
                <a:solidFill>
                  <a:schemeClr val="accent2"/>
                </a:solidFill>
              </a:defRPr>
            </a:lvl1pPr>
          </a:lstStyle>
          <a:p>
            <a:pPr lvl="0"/>
            <a:r>
              <a:rPr lang="en-US"/>
              <a:t>Enter first and last name</a:t>
            </a:r>
          </a:p>
        </p:txBody>
      </p:sp>
      <p:sp>
        <p:nvSpPr>
          <p:cNvPr id="10" name="Title 5">
            <a:extLst>
              <a:ext uri="{FF2B5EF4-FFF2-40B4-BE49-F238E27FC236}">
                <a16:creationId xmlns:a16="http://schemas.microsoft.com/office/drawing/2014/main" id="{22F2CA14-4970-7243-B3CF-B4470F63ECDF}"/>
              </a:ext>
            </a:extLst>
          </p:cNvPr>
          <p:cNvSpPr>
            <a:spLocks noGrp="1"/>
          </p:cNvSpPr>
          <p:nvPr>
            <p:ph type="title" hasCustomPrompt="1"/>
          </p:nvPr>
        </p:nvSpPr>
        <p:spPr>
          <a:xfrm>
            <a:off x="465665" y="469616"/>
            <a:ext cx="10316635" cy="4356770"/>
          </a:xfrm>
        </p:spPr>
        <p:txBody>
          <a:bodyPr/>
          <a:lstStyle>
            <a:lvl1pPr>
              <a:defRPr>
                <a:solidFill>
                  <a:schemeClr val="tx2"/>
                </a:solidFill>
              </a:defRPr>
            </a:lvl1pPr>
          </a:lstStyle>
          <a:p>
            <a:r>
              <a:rPr lang="en-US" dirty="0"/>
              <a:t>Enter a bold statement, that drives home a key point.</a:t>
            </a:r>
            <a:endParaRPr lang="en-US"/>
          </a:p>
        </p:txBody>
      </p:sp>
      <p:sp>
        <p:nvSpPr>
          <p:cNvPr id="11" name="FM Symbol">
            <a:extLst>
              <a:ext uri="{FF2B5EF4-FFF2-40B4-BE49-F238E27FC236}">
                <a16:creationId xmlns:a16="http://schemas.microsoft.com/office/drawing/2014/main" id="{ECCDB1CA-C9C4-B849-8E62-DCF6FBA51728}"/>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761282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hite statement with imag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3" y="3"/>
            <a:ext cx="5417127" cy="653897"/>
          </a:xfrm>
        </p:spPr>
        <p:txBody>
          <a:bodyPr/>
          <a:lstStyle/>
          <a:p>
            <a:endParaRPr lang="en-US"/>
          </a:p>
        </p:txBody>
      </p:sp>
      <p:sp>
        <p:nvSpPr>
          <p:cNvPr id="7"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9"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8" name="Title 7">
            <a:extLst>
              <a:ext uri="{FF2B5EF4-FFF2-40B4-BE49-F238E27FC236}">
                <a16:creationId xmlns:a16="http://schemas.microsoft.com/office/drawing/2014/main" id="{9EBFD38B-9373-9A4E-90CC-EEB23FB4A138}"/>
              </a:ext>
            </a:extLst>
          </p:cNvPr>
          <p:cNvSpPr>
            <a:spLocks noGrp="1"/>
          </p:cNvSpPr>
          <p:nvPr>
            <p:ph type="title" hasCustomPrompt="1"/>
          </p:nvPr>
        </p:nvSpPr>
        <p:spPr>
          <a:xfrm>
            <a:off x="5870450" y="469615"/>
            <a:ext cx="4911852" cy="4080091"/>
          </a:xfrm>
        </p:spPr>
        <p:txBody>
          <a:bodyPr/>
          <a:lstStyle>
            <a:lvl1pPr marL="0" marR="0" indent="0" algn="l" defTabSz="914377" rtl="0" eaLnBrk="1" fontAlgn="auto" latinLnBrk="0" hangingPunct="1">
              <a:lnSpc>
                <a:spcPct val="80000"/>
              </a:lnSpc>
              <a:spcBef>
                <a:spcPts val="2400"/>
              </a:spcBef>
              <a:spcAft>
                <a:spcPts val="2400"/>
              </a:spcAft>
              <a:buClrTx/>
              <a:buSzTx/>
              <a:buFontTx/>
              <a:buNone/>
              <a:tabLst/>
              <a:defRPr sz="6600">
                <a:solidFill>
                  <a:schemeClr val="tx2"/>
                </a:solidFill>
              </a:defRPr>
            </a:lvl1pPr>
          </a:lstStyle>
          <a:p>
            <a:r>
              <a:rPr lang="en-US"/>
              <a:t>Enter a bold statement, that drives home a key point.</a:t>
            </a:r>
          </a:p>
        </p:txBody>
      </p:sp>
      <p:sp>
        <p:nvSpPr>
          <p:cNvPr id="10" name="Text Placeholder 10">
            <a:extLst>
              <a:ext uri="{FF2B5EF4-FFF2-40B4-BE49-F238E27FC236}">
                <a16:creationId xmlns:a16="http://schemas.microsoft.com/office/drawing/2014/main" id="{AD51B476-D5DB-6A45-A25C-792118817B73}"/>
              </a:ext>
            </a:extLst>
          </p:cNvPr>
          <p:cNvSpPr>
            <a:spLocks noGrp="1"/>
          </p:cNvSpPr>
          <p:nvPr>
            <p:ph type="body" sz="quarter" idx="13" hasCustomPrompt="1"/>
          </p:nvPr>
        </p:nvSpPr>
        <p:spPr>
          <a:xfrm>
            <a:off x="5870576" y="4645460"/>
            <a:ext cx="4911725" cy="452753"/>
          </a:xfrm>
        </p:spPr>
        <p:txBody>
          <a:bodyPr/>
          <a:lstStyle>
            <a:lvl1pPr>
              <a:defRPr sz="3600">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Enter first and last name</a:t>
            </a:r>
          </a:p>
        </p:txBody>
      </p:sp>
      <p:sp>
        <p:nvSpPr>
          <p:cNvPr id="11" name="FM Symbol">
            <a:extLst>
              <a:ext uri="{FF2B5EF4-FFF2-40B4-BE49-F238E27FC236}">
                <a16:creationId xmlns:a16="http://schemas.microsoft.com/office/drawing/2014/main" id="{C64E3027-E882-AB49-8267-A7E936083BEE}"/>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199694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djusting images">
    <p:spTree>
      <p:nvGrpSpPr>
        <p:cNvPr id="1" name=""/>
        <p:cNvGrpSpPr/>
        <p:nvPr/>
      </p:nvGrpSpPr>
      <p:grpSpPr>
        <a:xfrm>
          <a:off x="0" y="0"/>
          <a:ext cx="0" cy="0"/>
          <a:chOff x="0" y="0"/>
          <a:chExt cx="0" cy="0"/>
        </a:xfrm>
      </p:grpSpPr>
      <p:sp>
        <p:nvSpPr>
          <p:cNvPr id="12" name="Rectangle 11"/>
          <p:cNvSpPr/>
          <p:nvPr userDrawn="1"/>
        </p:nvSpPr>
        <p:spPr>
          <a:xfrm>
            <a:off x="5715000" y="2109873"/>
            <a:ext cx="5257800" cy="4009367"/>
          </a:xfrm>
          <a:prstGeom prst="rect">
            <a:avLst/>
          </a:prstGeom>
        </p:spPr>
        <p:txBody>
          <a:bodyPr wrap="square">
            <a:spAutoFit/>
          </a:body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400" b="1" i="0" u="none" strike="noStrike" kern="1200" cap="none" spc="-20" normalizeH="0" baseline="0" noProof="0" dirty="0">
                <a:ln>
                  <a:noFill/>
                </a:ln>
                <a:solidFill>
                  <a:srgbClr val="000F2B"/>
                </a:solidFill>
                <a:effectLst/>
                <a:uLnTx/>
                <a:uFillTx/>
                <a:latin typeface="+mn-lt"/>
                <a:ea typeface="+mn-ea"/>
                <a:cs typeface="+mn-cs"/>
              </a:rPr>
              <a:t>Image cropping</a:t>
            </a:r>
            <a:br>
              <a:rPr kumimoji="0" lang="en-US" sz="2400" b="0" i="0" u="none" strike="noStrike" kern="1200" cap="none" spc="-20" normalizeH="0" baseline="0" noProof="0" dirty="0">
                <a:ln>
                  <a:noFill/>
                </a:ln>
                <a:solidFill>
                  <a:srgbClr val="000F2B"/>
                </a:solidFill>
                <a:effectLst/>
                <a:uLnTx/>
                <a:uFillTx/>
                <a:latin typeface="+mn-lt"/>
                <a:ea typeface="+mn-ea"/>
                <a:cs typeface="+mn-cs"/>
              </a:rPr>
            </a:br>
            <a:r>
              <a:rPr kumimoji="0" lang="en-US" sz="2400" b="0" i="0" u="none" strike="noStrike" kern="1200" cap="none" spc="-20" normalizeH="0" baseline="0" noProof="0" dirty="0">
                <a:ln>
                  <a:noFill/>
                </a:ln>
                <a:solidFill>
                  <a:srgbClr val="000F2B"/>
                </a:solidFill>
                <a:effectLst/>
                <a:uLnTx/>
                <a:uFillTx/>
                <a:latin typeface="+mn-lt"/>
                <a:ea typeface="+mn-ea"/>
                <a:cs typeface="+mn-cs"/>
              </a:rPr>
              <a:t>Using the image crop tool will help you adjust your image. Click Picture Tools Format on the toolbar and select crop. You can move or resize your image to fit the placeholder.</a:t>
            </a:r>
          </a:p>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400" b="1" i="0" u="none" strike="noStrike" kern="1200" cap="none" spc="-20" normalizeH="0" baseline="0" noProof="0" dirty="0">
                <a:ln>
                  <a:noFill/>
                </a:ln>
                <a:solidFill>
                  <a:srgbClr val="000F2B"/>
                </a:solidFill>
                <a:effectLst/>
                <a:uLnTx/>
                <a:uFillTx/>
                <a:latin typeface="+mn-lt"/>
                <a:ea typeface="+mn-ea"/>
                <a:cs typeface="+mn-cs"/>
              </a:rPr>
              <a:t>Changing images</a:t>
            </a:r>
            <a:br>
              <a:rPr kumimoji="0" lang="en-US" sz="2400" b="0" i="0" u="none" strike="noStrike" kern="1200" cap="none" spc="-20" normalizeH="0" baseline="0" noProof="0" dirty="0">
                <a:ln>
                  <a:noFill/>
                </a:ln>
                <a:solidFill>
                  <a:srgbClr val="000F2B"/>
                </a:solidFill>
                <a:effectLst/>
                <a:uLnTx/>
                <a:uFillTx/>
                <a:latin typeface="+mn-lt"/>
                <a:ea typeface="+mn-ea"/>
                <a:cs typeface="+mn-cs"/>
              </a:rPr>
            </a:br>
            <a:r>
              <a:rPr kumimoji="0" lang="en-US" sz="2400" b="0" i="0" u="none" strike="noStrike" kern="1200" cap="none" spc="-20" normalizeH="0" baseline="0" noProof="0" dirty="0">
                <a:ln>
                  <a:noFill/>
                </a:ln>
                <a:solidFill>
                  <a:srgbClr val="000F2B"/>
                </a:solidFill>
                <a:effectLst/>
                <a:uLnTx/>
                <a:uFillTx/>
                <a:latin typeface="+mn-lt"/>
                <a:ea typeface="+mn-ea"/>
                <a:cs typeface="+mn-cs"/>
              </a:rPr>
              <a:t>To replace an image, click and delete the image in the placeholder. The image placeholder box will reappear and you can add a new image.</a:t>
            </a:r>
          </a:p>
        </p:txBody>
      </p:sp>
      <p:sp>
        <p:nvSpPr>
          <p:cNvPr id="17" name="Rectangle 16"/>
          <p:cNvSpPr/>
          <p:nvPr userDrawn="1"/>
        </p:nvSpPr>
        <p:spPr>
          <a:xfrm>
            <a:off x="465876" y="466348"/>
            <a:ext cx="4461725" cy="1660198"/>
          </a:xfrm>
          <a:prstGeom prst="rect">
            <a:avLst/>
          </a:prstGeom>
        </p:spPr>
        <p:txBody>
          <a:bodyPr vert="horz" wrap="square" lIns="91440" tIns="45720" rIns="91440" bIns="45720" rtlCol="0" anchor="t">
            <a:spAutoFit/>
          </a:bodyPr>
          <a:lstStyle/>
          <a:p>
            <a:pPr lvl="0">
              <a:lnSpc>
                <a:spcPct val="80000"/>
              </a:lnSpc>
              <a:spcBef>
                <a:spcPct val="0"/>
              </a:spcBef>
              <a:buNone/>
            </a:pPr>
            <a:r>
              <a:rPr kumimoji="0" lang="en-US" sz="6300" b="1" i="0" u="none" strike="noStrike" kern="1200" cap="none" spc="-280" normalizeH="0" baseline="0" noProof="0" dirty="0">
                <a:ln>
                  <a:noFill/>
                </a:ln>
                <a:solidFill>
                  <a:srgbClr val="000F2B"/>
                </a:solidFill>
                <a:effectLst/>
                <a:uLnTx/>
                <a:uFillTx/>
                <a:latin typeface="+mj-lt"/>
                <a:ea typeface="+mj-ea"/>
                <a:cs typeface="Arial" panose="020B0604020202020204" pitchFamily="34" charset="0"/>
              </a:rPr>
              <a:t>Adjusting images</a:t>
            </a:r>
            <a:endParaRPr lang="en-US" sz="6300" b="1" spc="-200" baseline="0" dirty="0">
              <a:solidFill>
                <a:schemeClr val="tx2"/>
              </a:solidFill>
              <a:latin typeface="+mj-lt"/>
              <a:ea typeface="+mj-ea"/>
              <a:cs typeface="+mj-cs"/>
            </a:endParaRPr>
          </a:p>
        </p:txBody>
      </p:sp>
      <p:pic>
        <p:nvPicPr>
          <p:cNvPr id="2" name="Picture 1">
            <a:extLst>
              <a:ext uri="{FF2B5EF4-FFF2-40B4-BE49-F238E27FC236}">
                <a16:creationId xmlns:a16="http://schemas.microsoft.com/office/drawing/2014/main" id="{4B54229D-5B8A-1848-9F64-0788605552A0}"/>
              </a:ext>
            </a:extLst>
          </p:cNvPr>
          <p:cNvPicPr>
            <a:picLocks noChangeAspect="1"/>
          </p:cNvPicPr>
          <p:nvPr userDrawn="1"/>
        </p:nvPicPr>
        <p:blipFill rotWithShape="1">
          <a:blip r:embed="rId2"/>
          <a:srcRect l="2115" r="2641" b="5096"/>
          <a:stretch/>
        </p:blipFill>
        <p:spPr>
          <a:xfrm>
            <a:off x="5715001" y="466348"/>
            <a:ext cx="3394955" cy="1226269"/>
          </a:xfrm>
          <a:prstGeom prst="rect">
            <a:avLst/>
          </a:prstGeom>
        </p:spPr>
      </p:pic>
    </p:spTree>
    <p:extLst>
      <p:ext uri="{BB962C8B-B14F-4D97-AF65-F5344CB8AC3E}">
        <p14:creationId xmlns:p14="http://schemas.microsoft.com/office/powerpoint/2010/main" val="3198089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and colors">
    <p:spTree>
      <p:nvGrpSpPr>
        <p:cNvPr id="1" name=""/>
        <p:cNvGrpSpPr/>
        <p:nvPr/>
      </p:nvGrpSpPr>
      <p:grpSpPr>
        <a:xfrm>
          <a:off x="0" y="0"/>
          <a:ext cx="0" cy="0"/>
          <a:chOff x="0" y="0"/>
          <a:chExt cx="0" cy="0"/>
        </a:xfrm>
      </p:grpSpPr>
      <p:sp>
        <p:nvSpPr>
          <p:cNvPr id="12" name="Rectangle 11"/>
          <p:cNvSpPr/>
          <p:nvPr userDrawn="1"/>
        </p:nvSpPr>
        <p:spPr>
          <a:xfrm>
            <a:off x="5715000" y="3025083"/>
            <a:ext cx="5257800" cy="2990049"/>
          </a:xfrm>
          <a:prstGeom prst="rect">
            <a:avLst/>
          </a:prstGeom>
        </p:spPr>
        <p:txBody>
          <a:bodyPr wrap="square">
            <a:spAutoFit/>
          </a:bodyPr>
          <a:lstStyle/>
          <a:p>
            <a:pPr marR="0" lvl="0" indent="0" fontAlgn="auto">
              <a:lnSpc>
                <a:spcPct val="92000"/>
              </a:lnSpc>
              <a:spcBef>
                <a:spcPts val="0"/>
              </a:spcBef>
              <a:spcAft>
                <a:spcPts val="1400"/>
              </a:spcAft>
              <a:buClrTx/>
              <a:buSzTx/>
              <a:buFont typeface="Arial" panose="020B0604020202020204" pitchFamily="34" charset="0"/>
              <a:buNone/>
              <a:tabLst/>
            </a:pPr>
            <a:r>
              <a:rPr kumimoji="0" lang="en-US" sz="2400" b="0" i="0" u="none" strike="noStrike" cap="none" spc="-20" normalizeH="0" baseline="0" noProof="0" dirty="0">
                <a:ln>
                  <a:noFill/>
                </a:ln>
                <a:solidFill>
                  <a:srgbClr val="000F2B"/>
                </a:solidFill>
                <a:effectLst/>
                <a:uLnTx/>
                <a:uFillTx/>
              </a:rPr>
              <a:t>The Internal Brand features the traditional Fannie Mae Navy, Light Gray, White, and bold new additions to the primary and secondary palette.</a:t>
            </a:r>
            <a:endParaRPr kumimoji="0" lang="en-US" sz="2400" b="0" i="0" u="none" strike="noStrike" cap="none" spc="-20" normalizeH="0" baseline="0" dirty="0">
              <a:ln>
                <a:noFill/>
              </a:ln>
              <a:solidFill>
                <a:srgbClr val="000F2B"/>
              </a:solidFill>
              <a:effectLst/>
              <a:uLnTx/>
              <a:uFillTx/>
            </a:endParaRPr>
          </a:p>
          <a:p>
            <a:pPr marR="0" lvl="0" indent="0" fontAlgn="auto">
              <a:lnSpc>
                <a:spcPct val="92000"/>
              </a:lnSpc>
              <a:spcBef>
                <a:spcPts val="0"/>
              </a:spcBef>
              <a:spcAft>
                <a:spcPts val="1400"/>
              </a:spcAft>
              <a:buClrTx/>
              <a:buSzTx/>
              <a:buFont typeface="Arial" panose="020B0604020202020204" pitchFamily="34" charset="0"/>
              <a:buNone/>
              <a:tabLst/>
            </a:pPr>
            <a:r>
              <a:rPr kumimoji="0" lang="en-US" sz="2400" b="0" i="0" u="none" strike="noStrike" cap="none" spc="-20" normalizeH="0" baseline="0" dirty="0">
                <a:ln>
                  <a:noFill/>
                </a:ln>
                <a:solidFill>
                  <a:srgbClr val="000F2B"/>
                </a:solidFill>
                <a:effectLst/>
                <a:uLnTx/>
                <a:uFillTx/>
              </a:rPr>
              <a:t>You should only use one secondary color per slide, except for tables and charts. Do not use the standard colors in the bottom section.</a:t>
            </a:r>
          </a:p>
        </p:txBody>
      </p:sp>
      <p:sp>
        <p:nvSpPr>
          <p:cNvPr id="17" name="Rectangle 16"/>
          <p:cNvSpPr/>
          <p:nvPr userDrawn="1"/>
        </p:nvSpPr>
        <p:spPr>
          <a:xfrm>
            <a:off x="465876" y="466348"/>
            <a:ext cx="4461725" cy="884601"/>
          </a:xfrm>
          <a:prstGeom prst="rect">
            <a:avLst/>
          </a:prstGeom>
        </p:spPr>
        <p:txBody>
          <a:bodyPr vert="horz" wrap="square" lIns="91440" tIns="45720" rIns="91440" bIns="45720" rtlCol="0" anchor="t">
            <a:spAutoFit/>
          </a:bodyPr>
          <a:lstStyle/>
          <a:p>
            <a:pPr lvl="0">
              <a:lnSpc>
                <a:spcPct val="80000"/>
              </a:lnSpc>
              <a:spcBef>
                <a:spcPct val="0"/>
              </a:spcBef>
              <a:buNone/>
            </a:pPr>
            <a:r>
              <a:rPr kumimoji="0" lang="en-US" sz="6300" b="1" i="0" u="none" strike="noStrike" kern="1200" cap="none" spc="-280" normalizeH="0" baseline="0" noProof="0" dirty="0">
                <a:ln>
                  <a:noFill/>
                </a:ln>
                <a:solidFill>
                  <a:srgbClr val="000F2B"/>
                </a:solidFill>
                <a:effectLst/>
                <a:uLnTx/>
                <a:uFillTx/>
                <a:latin typeface="+mj-lt"/>
                <a:ea typeface="+mj-ea"/>
                <a:cs typeface="Arial" panose="020B0604020202020204" pitchFamily="34" charset="0"/>
              </a:rPr>
              <a:t>Brand colors</a:t>
            </a:r>
            <a:endParaRPr lang="en-US" sz="6300" b="1" spc="-200" baseline="0" dirty="0">
              <a:solidFill>
                <a:schemeClr val="tx2"/>
              </a:solidFill>
              <a:latin typeface="+mj-lt"/>
              <a:ea typeface="+mj-ea"/>
              <a:cs typeface="+mj-cs"/>
            </a:endParaRPr>
          </a:p>
        </p:txBody>
      </p:sp>
      <p:pic>
        <p:nvPicPr>
          <p:cNvPr id="3" name="Picture 2">
            <a:extLst>
              <a:ext uri="{FF2B5EF4-FFF2-40B4-BE49-F238E27FC236}">
                <a16:creationId xmlns:a16="http://schemas.microsoft.com/office/drawing/2014/main" id="{27FC7E63-54E5-C24B-95DD-44A4F7143272}"/>
              </a:ext>
            </a:extLst>
          </p:cNvPr>
          <p:cNvPicPr>
            <a:picLocks noChangeAspect="1"/>
          </p:cNvPicPr>
          <p:nvPr userDrawn="1"/>
        </p:nvPicPr>
        <p:blipFill>
          <a:blip r:embed="rId2"/>
          <a:stretch>
            <a:fillRect/>
          </a:stretch>
        </p:blipFill>
        <p:spPr>
          <a:xfrm>
            <a:off x="5819572" y="466344"/>
            <a:ext cx="2514600" cy="2501900"/>
          </a:xfrm>
          <a:prstGeom prst="rect">
            <a:avLst/>
          </a:prstGeom>
        </p:spPr>
      </p:pic>
      <p:sp>
        <p:nvSpPr>
          <p:cNvPr id="4" name="Rectangle 3">
            <a:extLst>
              <a:ext uri="{FF2B5EF4-FFF2-40B4-BE49-F238E27FC236}">
                <a16:creationId xmlns:a16="http://schemas.microsoft.com/office/drawing/2014/main" id="{926DB13F-D5E7-E345-BA73-DF59075ACCB4}"/>
              </a:ext>
            </a:extLst>
          </p:cNvPr>
          <p:cNvSpPr/>
          <p:nvPr userDrawn="1"/>
        </p:nvSpPr>
        <p:spPr>
          <a:xfrm>
            <a:off x="5819572" y="826853"/>
            <a:ext cx="2514600" cy="32101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82814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colors">
    <p:spTree>
      <p:nvGrpSpPr>
        <p:cNvPr id="1" name=""/>
        <p:cNvGrpSpPr/>
        <p:nvPr/>
      </p:nvGrpSpPr>
      <p:grpSpPr>
        <a:xfrm>
          <a:off x="0" y="0"/>
          <a:ext cx="0" cy="0"/>
          <a:chOff x="0" y="0"/>
          <a:chExt cx="0" cy="0"/>
        </a:xfrm>
      </p:grpSpPr>
      <p:sp>
        <p:nvSpPr>
          <p:cNvPr id="12" name="Rectangle 11"/>
          <p:cNvSpPr/>
          <p:nvPr userDrawn="1"/>
        </p:nvSpPr>
        <p:spPr>
          <a:xfrm>
            <a:off x="5715000" y="2885468"/>
            <a:ext cx="5257800" cy="2584297"/>
          </a:xfrm>
          <a:prstGeom prst="rect">
            <a:avLst/>
          </a:prstGeom>
        </p:spPr>
        <p:txBody>
          <a:bodyPr wrap="square">
            <a:spAutoFit/>
          </a:bodyPr>
          <a:lstStyle/>
          <a:p>
            <a:pPr marL="0" marR="0" lvl="0" indent="0" algn="l" defTabSz="914377"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2200" b="0" i="0" u="none" strike="noStrike" kern="1200" cap="none" spc="-20" normalizeH="0" baseline="0" noProof="0" dirty="0">
                <a:ln>
                  <a:noFill/>
                </a:ln>
                <a:solidFill>
                  <a:srgbClr val="000F2B"/>
                </a:solidFill>
                <a:effectLst/>
                <a:uLnTx/>
                <a:uFillTx/>
                <a:latin typeface="+mn-lt"/>
                <a:ea typeface="+mn-ea"/>
                <a:cs typeface="+mn-cs"/>
              </a:rPr>
              <a:t>You can change the background color of your slide to add a pop of color to your presentation. Right-click on your slide and select format background. The format panel will pop up on your right. Select a background color from the top row under theme colors. Remember, text should generally be navy or white.</a:t>
            </a:r>
            <a:endParaRPr kumimoji="0" lang="en-US" sz="2200" b="1" i="0" u="none" strike="noStrike" kern="1200" cap="none" spc="-20" normalizeH="0" baseline="0" noProof="0" dirty="0">
              <a:ln>
                <a:noFill/>
              </a:ln>
              <a:solidFill>
                <a:srgbClr val="000F2B"/>
              </a:solidFill>
              <a:effectLst/>
              <a:uLnTx/>
              <a:uFillTx/>
              <a:latin typeface="+mn-lt"/>
              <a:ea typeface="+mn-ea"/>
              <a:cs typeface="+mn-cs"/>
            </a:endParaRPr>
          </a:p>
        </p:txBody>
      </p:sp>
      <p:sp>
        <p:nvSpPr>
          <p:cNvPr id="17" name="Rectangle 16"/>
          <p:cNvSpPr/>
          <p:nvPr userDrawn="1"/>
        </p:nvSpPr>
        <p:spPr>
          <a:xfrm>
            <a:off x="465876" y="466344"/>
            <a:ext cx="4461725" cy="2412712"/>
          </a:xfrm>
          <a:prstGeom prst="rect">
            <a:avLst/>
          </a:prstGeom>
        </p:spPr>
        <p:txBody>
          <a:bodyPr vert="horz" wrap="square" lIns="91440" tIns="45720" rIns="91440" bIns="45720" rtlCol="0" anchor="t">
            <a:spAutoFit/>
          </a:bodyPr>
          <a:lstStyle/>
          <a:p>
            <a:pPr lvl="0">
              <a:lnSpc>
                <a:spcPct val="80000"/>
              </a:lnSpc>
              <a:spcBef>
                <a:spcPct val="0"/>
              </a:spcBef>
              <a:buNone/>
            </a:pPr>
            <a:r>
              <a:rPr kumimoji="0" lang="en-US" sz="6300" b="1" i="0" u="none" strike="noStrike" kern="1200" cap="none" spc="-280" normalizeH="0" baseline="0" noProof="0" dirty="0">
                <a:ln>
                  <a:noFill/>
                </a:ln>
                <a:solidFill>
                  <a:srgbClr val="000F2B"/>
                </a:solidFill>
                <a:effectLst/>
                <a:uLnTx/>
                <a:uFillTx/>
                <a:latin typeface="+mj-lt"/>
                <a:ea typeface="+mj-ea"/>
                <a:cs typeface="Arial" panose="020B0604020202020204" pitchFamily="34" charset="0"/>
              </a:rPr>
              <a:t>Changing background colors</a:t>
            </a:r>
            <a:endParaRPr lang="en-US" sz="6300" b="1" spc="-200" baseline="0" dirty="0">
              <a:solidFill>
                <a:schemeClr val="tx2"/>
              </a:solidFill>
              <a:latin typeface="+mj-lt"/>
              <a:ea typeface="+mj-ea"/>
              <a:cs typeface="+mj-cs"/>
            </a:endParaRPr>
          </a:p>
        </p:txBody>
      </p:sp>
      <p:pic>
        <p:nvPicPr>
          <p:cNvPr id="6" name="Picture 5"/>
          <p:cNvPicPr>
            <a:picLocks noChangeAspect="1"/>
          </p:cNvPicPr>
          <p:nvPr userDrawn="1"/>
        </p:nvPicPr>
        <p:blipFill>
          <a:blip r:embed="rId2"/>
          <a:stretch>
            <a:fillRect/>
          </a:stretch>
        </p:blipFill>
        <p:spPr>
          <a:xfrm>
            <a:off x="5715000" y="457204"/>
            <a:ext cx="1990725" cy="2162175"/>
          </a:xfrm>
          <a:prstGeom prst="rect">
            <a:avLst/>
          </a:prstGeom>
        </p:spPr>
      </p:pic>
    </p:spTree>
    <p:extLst>
      <p:ext uri="{BB962C8B-B14F-4D97-AF65-F5344CB8AC3E}">
        <p14:creationId xmlns:p14="http://schemas.microsoft.com/office/powerpoint/2010/main" val="1197868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theme" Target="../theme/theme7.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665" y="469616"/>
            <a:ext cx="10515600" cy="884601"/>
          </a:xfrm>
          <a:prstGeom prst="rect">
            <a:avLst/>
          </a:prstGeom>
        </p:spPr>
        <p:txBody>
          <a:bodyPr vert="horz" lIns="91440" tIns="45720" rIns="91440" bIns="45720" rtlCol="0" anchor="t">
            <a:spAutoFit/>
          </a:bodyPr>
          <a:lstStyle/>
          <a:p>
            <a:r>
              <a:rPr lang="en-US" dirty="0"/>
              <a:t>Click to edit Master title style</a:t>
            </a:r>
          </a:p>
        </p:txBody>
      </p:sp>
      <p:sp>
        <p:nvSpPr>
          <p:cNvPr id="6" name="Text Placeholder 2"/>
          <p:cNvSpPr>
            <a:spLocks noGrp="1"/>
          </p:cNvSpPr>
          <p:nvPr>
            <p:ph type="body" idx="1"/>
          </p:nvPr>
        </p:nvSpPr>
        <p:spPr>
          <a:xfrm>
            <a:off x="465747" y="2362200"/>
            <a:ext cx="11269055" cy="301814"/>
          </a:xfrm>
          <a:prstGeom prst="rect">
            <a:avLst/>
          </a:prstGeom>
        </p:spPr>
        <p:txBody>
          <a:bodyPr vert="horz" lIns="0" tIns="0" rIns="0" bIns="0" rtlCol="0">
            <a:spAutoFit/>
          </a:bodyPr>
          <a:lstStyle/>
          <a:p>
            <a:pPr lvl="0"/>
            <a:r>
              <a:rPr lang="en-US" dirty="0"/>
              <a:t>Click to edit Master text styles</a:t>
            </a:r>
          </a:p>
        </p:txBody>
      </p:sp>
    </p:spTree>
    <p:extLst>
      <p:ext uri="{BB962C8B-B14F-4D97-AF65-F5344CB8AC3E}">
        <p14:creationId xmlns:p14="http://schemas.microsoft.com/office/powerpoint/2010/main" val="3541906509"/>
      </p:ext>
    </p:extLst>
  </p:cSld>
  <p:clrMap bg1="lt1" tx1="dk1" bg2="lt2" tx2="dk2" accent1="accent1" accent2="accent2" accent3="accent3" accent4="accent4" accent5="accent5" accent6="accent6" hlink="hlink" folHlink="folHlink"/>
  <p:sldLayoutIdLst>
    <p:sldLayoutId id="2147483835" r:id="rId1"/>
    <p:sldLayoutId id="2147483937" r:id="rId2"/>
    <p:sldLayoutId id="2147483938" r:id="rId3"/>
    <p:sldLayoutId id="2147483939" r:id="rId4"/>
    <p:sldLayoutId id="2147483940" r:id="rId5"/>
    <p:sldLayoutId id="2147483941" r:id="rId6"/>
    <p:sldLayoutId id="2147483943" r:id="rId7"/>
    <p:sldLayoutId id="2147483944" r:id="rId8"/>
    <p:sldLayoutId id="2147483942" r:id="rId9"/>
  </p:sldLayoutIdLst>
  <p:hf hdr="0" dt="0"/>
  <p:txStyles>
    <p:titleStyle>
      <a:lvl1pPr algn="l" defTabSz="914377" rtl="0" eaLnBrk="1" latinLnBrk="0" hangingPunct="1">
        <a:lnSpc>
          <a:spcPct val="80000"/>
        </a:lnSpc>
        <a:spcBef>
          <a:spcPct val="0"/>
        </a:spcBef>
        <a:buNone/>
        <a:defRPr sz="6300" b="1" kern="1200" spc="-200" baseline="0">
          <a:solidFill>
            <a:schemeClr val="tx2"/>
          </a:solidFill>
          <a:latin typeface="+mj-lt"/>
          <a:ea typeface="+mj-ea"/>
          <a:cs typeface="+mj-cs"/>
        </a:defRPr>
      </a:lvl1pPr>
    </p:titleStyle>
    <p:bodyStyle>
      <a:lvl1pPr marL="0" indent="0" algn="l" defTabSz="914377" rtl="0" eaLnBrk="1" latinLnBrk="0" hangingPunct="1">
        <a:lnSpc>
          <a:spcPct val="80000"/>
        </a:lnSpc>
        <a:spcBef>
          <a:spcPts val="1000"/>
        </a:spcBef>
        <a:buFont typeface="+mj-lt"/>
        <a:buNone/>
        <a:defRPr lang="en-US" sz="2400" kern="1200" spc="-20" baseline="0" dirty="0" smtClean="0">
          <a:solidFill>
            <a:schemeClr val="tx2"/>
          </a:solidFill>
          <a:latin typeface="+mn-lt"/>
          <a:ea typeface="+mn-ea"/>
          <a:cs typeface="+mn-cs"/>
        </a:defRPr>
      </a:lvl1pPr>
      <a:lvl2pPr marL="342891" indent="-342891" algn="l" defTabSz="914377" rtl="0" eaLnBrk="1" latinLnBrk="0" hangingPunct="1">
        <a:lnSpc>
          <a:spcPct val="90000"/>
        </a:lnSpc>
        <a:spcBef>
          <a:spcPts val="500"/>
        </a:spcBef>
        <a:buFont typeface="+mj-lt"/>
        <a:buAutoNum type="arabicPeriod"/>
        <a:defRPr lang="en-US" sz="1800" kern="1200" dirty="0" smtClean="0">
          <a:solidFill>
            <a:schemeClr val="tx2"/>
          </a:solidFill>
          <a:latin typeface="+mn-lt"/>
          <a:ea typeface="+mn-ea"/>
          <a:cs typeface="+mn-cs"/>
        </a:defRPr>
      </a:lvl2pPr>
      <a:lvl3pPr marL="228594"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3pPr>
      <a:lvl4pPr marL="457189"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4pPr>
      <a:lvl5pPr marL="685783" indent="0" algn="l" defTabSz="914377" rtl="0" eaLnBrk="1" latinLnBrk="0" hangingPunct="1">
        <a:lnSpc>
          <a:spcPct val="90000"/>
        </a:lnSpc>
        <a:spcBef>
          <a:spcPts val="500"/>
        </a:spcBef>
        <a:buFont typeface="Arial" panose="020B0604020202020204" pitchFamily="34" charset="0"/>
        <a:buNone/>
        <a:defRPr lang="en-US" sz="1800" kern="1200" baseline="0" dirty="0" smtClean="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6344" y="462225"/>
            <a:ext cx="10515600" cy="1257524"/>
          </a:xfrm>
          <a:prstGeom prst="rect">
            <a:avLst/>
          </a:prstGeom>
        </p:spPr>
        <p:txBody>
          <a:bodyPr vert="horz" lIns="0" tIns="0" rIns="0" bIns="0" rtlCol="0" anchor="t" anchorCtr="0">
            <a:spAutoFit/>
          </a:bodyPr>
          <a:lstStyle/>
          <a:p>
            <a:r>
              <a:rPr lang="en-US" dirty="0"/>
              <a:t>Enter title text</a:t>
            </a:r>
          </a:p>
        </p:txBody>
      </p:sp>
      <p:sp>
        <p:nvSpPr>
          <p:cNvPr id="6" name="Text Placeholder 2"/>
          <p:cNvSpPr>
            <a:spLocks noGrp="1"/>
          </p:cNvSpPr>
          <p:nvPr>
            <p:ph type="body" idx="1"/>
          </p:nvPr>
        </p:nvSpPr>
        <p:spPr>
          <a:xfrm>
            <a:off x="466346" y="1802894"/>
            <a:ext cx="11269055" cy="653897"/>
          </a:xfrm>
          <a:prstGeom prst="rect">
            <a:avLst/>
          </a:prstGeom>
        </p:spPr>
        <p:txBody>
          <a:bodyPr vert="horz" lIns="0" tIns="0" rIns="0" bIns="0" rtlCol="0" anchor="t" anchorCtr="0">
            <a:spAutoFit/>
          </a:bodyPr>
          <a:lstStyle/>
          <a:p>
            <a:pPr lvl="0"/>
            <a:r>
              <a:rPr lang="en-US" dirty="0"/>
              <a:t>Subheader</a:t>
            </a:r>
          </a:p>
        </p:txBody>
      </p:sp>
    </p:spTree>
    <p:extLst>
      <p:ext uri="{BB962C8B-B14F-4D97-AF65-F5344CB8AC3E}">
        <p14:creationId xmlns:p14="http://schemas.microsoft.com/office/powerpoint/2010/main" val="2173894106"/>
      </p:ext>
    </p:extLst>
  </p:cSld>
  <p:clrMap bg1="lt1" tx1="dk1" bg2="lt2" tx2="dk2" accent1="accent1" accent2="accent2" accent3="accent3" accent4="accent4" accent5="accent5" accent6="accent6" hlink="hlink" folHlink="folHlink"/>
  <p:sldLayoutIdLst>
    <p:sldLayoutId id="2147483753" r:id="rId1"/>
    <p:sldLayoutId id="2147483764" r:id="rId2"/>
    <p:sldLayoutId id="2147483929" r:id="rId3"/>
    <p:sldLayoutId id="2147483758" r:id="rId4"/>
    <p:sldLayoutId id="2147483930" r:id="rId5"/>
    <p:sldLayoutId id="2147483751" r:id="rId6"/>
    <p:sldLayoutId id="2147483754" r:id="rId7"/>
    <p:sldLayoutId id="2147483763" r:id="rId8"/>
    <p:sldLayoutId id="2147483755" r:id="rId9"/>
    <p:sldLayoutId id="2147483931" r:id="rId10"/>
    <p:sldLayoutId id="2147483757" r:id="rId11"/>
    <p:sldLayoutId id="2147483750" r:id="rId12"/>
    <p:sldLayoutId id="2147483960" r:id="rId13"/>
    <p:sldLayoutId id="2147483961" r:id="rId14"/>
    <p:sldLayoutId id="2147483962" r:id="rId15"/>
  </p:sldLayoutIdLst>
  <p:hf hdr="0" dt="0"/>
  <p:txStyles>
    <p:titleStyle>
      <a:lvl1pPr algn="l" defTabSz="914377" rtl="0" eaLnBrk="1" latinLnBrk="0" hangingPunct="1">
        <a:lnSpc>
          <a:spcPct val="80000"/>
        </a:lnSpc>
        <a:spcBef>
          <a:spcPct val="0"/>
        </a:spcBef>
        <a:buNone/>
        <a:defRPr sz="10000" b="1" kern="1200" spc="-320" baseline="0">
          <a:solidFill>
            <a:schemeClr val="tx2"/>
          </a:solidFill>
          <a:latin typeface="+mj-lt"/>
          <a:ea typeface="+mj-ea"/>
          <a:cs typeface="+mj-cs"/>
        </a:defRPr>
      </a:lvl1pPr>
    </p:titleStyle>
    <p:bodyStyle>
      <a:lvl1pPr marL="0" indent="0" algn="l" defTabSz="914377" rtl="0" eaLnBrk="1" latinLnBrk="0" hangingPunct="1">
        <a:lnSpc>
          <a:spcPct val="80000"/>
        </a:lnSpc>
        <a:spcBef>
          <a:spcPts val="1000"/>
        </a:spcBef>
        <a:buFont typeface="+mj-lt"/>
        <a:buNone/>
        <a:defRPr lang="en-US" sz="5200" kern="1200" spc="-100" baseline="0" dirty="0" smtClean="0">
          <a:solidFill>
            <a:schemeClr val="tx2"/>
          </a:solidFill>
          <a:latin typeface="+mn-lt"/>
          <a:ea typeface="+mn-ea"/>
          <a:cs typeface="+mn-cs"/>
        </a:defRPr>
      </a:lvl1pPr>
      <a:lvl2pPr marL="342891" indent="-342891" algn="l" defTabSz="914377" rtl="0" eaLnBrk="1" latinLnBrk="0" hangingPunct="1">
        <a:lnSpc>
          <a:spcPct val="90000"/>
        </a:lnSpc>
        <a:spcBef>
          <a:spcPts val="500"/>
        </a:spcBef>
        <a:buFont typeface="+mj-lt"/>
        <a:buAutoNum type="arabicPeriod"/>
        <a:defRPr lang="en-US" sz="1800" kern="1200" dirty="0" smtClean="0">
          <a:solidFill>
            <a:schemeClr val="tx2"/>
          </a:solidFill>
          <a:latin typeface="+mn-lt"/>
          <a:ea typeface="+mn-ea"/>
          <a:cs typeface="+mn-cs"/>
        </a:defRPr>
      </a:lvl2pPr>
      <a:lvl3pPr marL="228594"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3pPr>
      <a:lvl4pPr marL="457189"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4pPr>
      <a:lvl5pPr marL="685783" indent="0" algn="l" defTabSz="914377" rtl="0" eaLnBrk="1" latinLnBrk="0" hangingPunct="1">
        <a:lnSpc>
          <a:spcPct val="90000"/>
        </a:lnSpc>
        <a:spcBef>
          <a:spcPts val="500"/>
        </a:spcBef>
        <a:buFont typeface="Arial" panose="020B0604020202020204" pitchFamily="34" charset="0"/>
        <a:buNone/>
        <a:defRPr lang="en-US" sz="1800" kern="1200" baseline="0" dirty="0" smtClean="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userDrawn="1">
          <p15:clr>
            <a:srgbClr val="A4A3A4"/>
          </p15:clr>
        </p15:guide>
        <p15:guide id="2" orient="horz" pos="288" userDrawn="1">
          <p15:clr>
            <a:srgbClr val="A4A3A4"/>
          </p15:clr>
        </p15:guide>
        <p15:guide id="3" pos="7392" userDrawn="1">
          <p15:clr>
            <a:srgbClr val="A4A3A4"/>
          </p15:clr>
        </p15:guide>
        <p15:guide id="4" orient="horz" pos="4032" userDrawn="1">
          <p15:clr>
            <a:srgbClr val="A4A3A4"/>
          </p15:clr>
        </p15:guide>
        <p15:guide id="5" orient="horz" pos="1128" userDrawn="1">
          <p15:clr>
            <a:srgbClr val="F26B43"/>
          </p15:clr>
        </p15:guide>
        <p15:guide id="6" orient="horz" pos="1920" userDrawn="1">
          <p15:clr>
            <a:srgbClr val="5ACBF0"/>
          </p15:clr>
        </p15:guide>
        <p15:guide id="7" orient="horz" pos="2688"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6346" y="462228"/>
            <a:ext cx="10315956" cy="880306"/>
          </a:xfrm>
          <a:prstGeom prst="rect">
            <a:avLst/>
          </a:prstGeom>
        </p:spPr>
        <p:txBody>
          <a:bodyPr vert="horz" wrap="square" lIns="0" tIns="0" rIns="0" bIns="0" rtlCol="0" anchor="t" anchorCtr="0">
            <a:spAutoFit/>
          </a:bodyPr>
          <a:lstStyle/>
          <a:p>
            <a:r>
              <a:rPr lang="en-US" dirty="0"/>
              <a:t>Enter title text</a:t>
            </a:r>
          </a:p>
        </p:txBody>
      </p:sp>
      <p:sp>
        <p:nvSpPr>
          <p:cNvPr id="6" name="Text Placeholder 2"/>
          <p:cNvSpPr>
            <a:spLocks noGrp="1"/>
          </p:cNvSpPr>
          <p:nvPr>
            <p:ph type="body" idx="1"/>
          </p:nvPr>
        </p:nvSpPr>
        <p:spPr>
          <a:xfrm>
            <a:off x="465747" y="3944205"/>
            <a:ext cx="11269055" cy="503023"/>
          </a:xfrm>
          <a:prstGeom prst="rect">
            <a:avLst/>
          </a:prstGeom>
        </p:spPr>
        <p:txBody>
          <a:bodyPr vert="horz" lIns="0" tIns="0" rIns="0" bIns="0" rtlCol="0" anchor="t" anchorCtr="0">
            <a:spAutoFit/>
          </a:bodyPr>
          <a:lstStyle/>
          <a:p>
            <a:pPr lvl="0"/>
            <a:r>
              <a:rPr lang="en-US" dirty="0"/>
              <a:t>Subheader</a:t>
            </a:r>
          </a:p>
        </p:txBody>
      </p:sp>
      <p:sp>
        <p:nvSpPr>
          <p:cNvPr id="7"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8"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20"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1567134571"/>
      </p:ext>
    </p:extLst>
  </p:cSld>
  <p:clrMap bg1="lt1" tx1="dk1" bg2="lt2" tx2="dk2" accent1="accent1" accent2="accent2" accent3="accent3" accent4="accent4" accent5="accent5" accent6="accent6" hlink="hlink" folHlink="folHlink"/>
  <p:sldLayoutIdLst>
    <p:sldLayoutId id="2147483859" r:id="rId1"/>
    <p:sldLayoutId id="2147483861" r:id="rId2"/>
    <p:sldLayoutId id="2147483864" r:id="rId3"/>
    <p:sldLayoutId id="2147483945" r:id="rId4"/>
    <p:sldLayoutId id="2147483865" r:id="rId5"/>
    <p:sldLayoutId id="2147483946" r:id="rId6"/>
    <p:sldLayoutId id="2147483947" r:id="rId7"/>
    <p:sldLayoutId id="2147483948" r:id="rId8"/>
    <p:sldLayoutId id="2147483949" r:id="rId9"/>
    <p:sldLayoutId id="2147483950" r:id="rId10"/>
    <p:sldLayoutId id="2147483954" r:id="rId11"/>
  </p:sldLayoutIdLst>
  <p:hf hdr="0" dt="0"/>
  <p:txStyles>
    <p:titleStyle>
      <a:lvl1pPr algn="l" defTabSz="914377" rtl="0" eaLnBrk="1" latinLnBrk="0" hangingPunct="1">
        <a:lnSpc>
          <a:spcPct val="80000"/>
        </a:lnSpc>
        <a:spcBef>
          <a:spcPct val="0"/>
        </a:spcBef>
        <a:buNone/>
        <a:defRPr sz="7000" b="1" kern="1200" spc="-320" baseline="0">
          <a:solidFill>
            <a:schemeClr val="tx2"/>
          </a:solidFill>
          <a:latin typeface="+mj-lt"/>
          <a:ea typeface="+mj-ea"/>
          <a:cs typeface="+mj-cs"/>
        </a:defRPr>
      </a:lvl1pPr>
    </p:titleStyle>
    <p:bodyStyle>
      <a:lvl1pPr marL="0" indent="0" algn="l" defTabSz="914377" rtl="0" eaLnBrk="1" latinLnBrk="0" hangingPunct="1">
        <a:lnSpc>
          <a:spcPct val="80000"/>
        </a:lnSpc>
        <a:spcBef>
          <a:spcPts val="1000"/>
        </a:spcBef>
        <a:buFont typeface="+mj-lt"/>
        <a:buNone/>
        <a:defRPr lang="en-US" sz="4000" kern="1200" spc="0" baseline="0" dirty="0" smtClean="0">
          <a:solidFill>
            <a:schemeClr val="tx2"/>
          </a:solidFill>
          <a:latin typeface="+mn-lt"/>
          <a:ea typeface="+mn-ea"/>
          <a:cs typeface="+mn-cs"/>
        </a:defRPr>
      </a:lvl1pPr>
      <a:lvl2pPr marL="342891" indent="-342891" algn="l" defTabSz="914377" rtl="0" eaLnBrk="1" latinLnBrk="0" hangingPunct="1">
        <a:lnSpc>
          <a:spcPct val="90000"/>
        </a:lnSpc>
        <a:spcBef>
          <a:spcPts val="500"/>
        </a:spcBef>
        <a:buFont typeface="+mj-lt"/>
        <a:buAutoNum type="arabicPeriod"/>
        <a:defRPr lang="en-US" sz="1800" kern="1200" dirty="0" smtClean="0">
          <a:solidFill>
            <a:schemeClr val="tx2"/>
          </a:solidFill>
          <a:latin typeface="+mn-lt"/>
          <a:ea typeface="+mn-ea"/>
          <a:cs typeface="+mn-cs"/>
        </a:defRPr>
      </a:lvl2pPr>
      <a:lvl3pPr marL="228594"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3pPr>
      <a:lvl4pPr marL="457189"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4pPr>
      <a:lvl5pPr marL="685783" indent="0" algn="l" defTabSz="914377" rtl="0" eaLnBrk="1" latinLnBrk="0" hangingPunct="1">
        <a:lnSpc>
          <a:spcPct val="90000"/>
        </a:lnSpc>
        <a:spcBef>
          <a:spcPts val="500"/>
        </a:spcBef>
        <a:buFont typeface="Arial" panose="020B0604020202020204" pitchFamily="34" charset="0"/>
        <a:buNone/>
        <a:defRPr lang="en-US" sz="1800" kern="1200" baseline="0" dirty="0" smtClean="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userDrawn="1">
          <p15:clr>
            <a:srgbClr val="A4A3A4"/>
          </p15:clr>
        </p15:guide>
        <p15:guide id="2" orient="horz" pos="288" userDrawn="1">
          <p15:clr>
            <a:srgbClr val="A4A3A4"/>
          </p15:clr>
        </p15:guide>
        <p15:guide id="4" orient="horz" pos="4032" userDrawn="1">
          <p15:clr>
            <a:srgbClr val="A4A3A4"/>
          </p15:clr>
        </p15:guide>
        <p15:guide id="6" pos="7392" userDrawn="1">
          <p15:clr>
            <a:srgbClr val="A4A3A4"/>
          </p15:clr>
        </p15:guide>
        <p15:guide id="7" pos="6792" userDrawn="1">
          <p15:clr>
            <a:srgbClr val="A4A3A4"/>
          </p15:clr>
        </p15:guide>
        <p15:guide id="8" orient="horz" pos="1008"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745" y="466345"/>
            <a:ext cx="10316555" cy="792268"/>
          </a:xfrm>
          <a:prstGeom prst="rect">
            <a:avLst/>
          </a:prstGeom>
        </p:spPr>
        <p:txBody>
          <a:bodyPr vert="horz" wrap="square" lIns="0" tIns="0" rIns="0" bIns="0" rtlCol="0" anchor="t">
            <a:spAutoFit/>
          </a:bodyPr>
          <a:lstStyle/>
          <a:p>
            <a:r>
              <a:rPr lang="en-US" dirty="0"/>
              <a:t>Insert header</a:t>
            </a:r>
          </a:p>
        </p:txBody>
      </p:sp>
      <p:sp>
        <p:nvSpPr>
          <p:cNvPr id="3" name="Text Placeholder 2"/>
          <p:cNvSpPr>
            <a:spLocks noGrp="1"/>
          </p:cNvSpPr>
          <p:nvPr>
            <p:ph type="body" idx="1"/>
          </p:nvPr>
        </p:nvSpPr>
        <p:spPr>
          <a:xfrm>
            <a:off x="465747" y="2322576"/>
            <a:ext cx="11269055" cy="390619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0"/>
            <a:endParaRPr lang="en-US" dirty="0"/>
          </a:p>
          <a:p>
            <a:pPr lvl="0"/>
            <a:endParaRPr lang="en-US" dirty="0"/>
          </a:p>
          <a:p>
            <a:pPr lvl="0"/>
            <a:endParaRPr lang="en-US" dirty="0"/>
          </a:p>
          <a:p>
            <a:pPr lvl="0"/>
            <a:endParaRPr lang="en-US" dirty="0"/>
          </a:p>
        </p:txBody>
      </p:sp>
      <p:sp>
        <p:nvSpPr>
          <p:cNvPr id="8"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20" baseline="0">
                <a:solidFill>
                  <a:schemeClr val="tx2"/>
                </a:solidFill>
              </a:defRPr>
            </a:lvl1pPr>
          </a:lstStyle>
          <a:p>
            <a:r>
              <a:rPr lang="en-US"/>
              <a:t>Go to "Insert &gt; Header &amp; Footer to update" presentation footer</a:t>
            </a:r>
            <a:endParaRPr lang="en-US" dirty="0"/>
          </a:p>
        </p:txBody>
      </p:sp>
      <p:sp>
        <p:nvSpPr>
          <p:cNvPr id="9"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20" baseline="0">
                <a:solidFill>
                  <a:schemeClr val="tx2"/>
                </a:solidFill>
              </a:defRPr>
            </a:lvl1pPr>
          </a:lstStyle>
          <a:p>
            <a:fld id="{E9A7B2CC-D0DD-4B46-8236-2D7E2E95984A}" type="slidenum">
              <a:rPr lang="en-US" smtClean="0"/>
              <a:pPr/>
              <a:t>‹#›</a:t>
            </a:fld>
            <a:endParaRPr lang="en-US" dirty="0"/>
          </a:p>
        </p:txBody>
      </p:sp>
      <p:sp>
        <p:nvSpPr>
          <p:cNvPr id="10" name="FM Symbol">
            <a:extLst>
              <a:ext uri="{FF2B5EF4-FFF2-40B4-BE49-F238E27FC236}">
                <a16:creationId xmlns:a16="http://schemas.microsoft.com/office/drawing/2014/main" id="{1CD21214-1A04-3C49-A202-E394F4036636}"/>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668697633"/>
      </p:ext>
    </p:extLst>
  </p:cSld>
  <p:clrMap bg1="lt1" tx1="dk1" bg2="lt2" tx2="dk2" accent1="accent1" accent2="accent2" accent3="accent3" accent4="accent4" accent5="accent5" accent6="accent6" hlink="hlink" folHlink="folHlink"/>
  <p:sldLayoutIdLst>
    <p:sldLayoutId id="2147483923" r:id="rId1"/>
    <p:sldLayoutId id="2147483911" r:id="rId2"/>
    <p:sldLayoutId id="2147483909" r:id="rId3"/>
    <p:sldLayoutId id="2147483952" r:id="rId4"/>
    <p:sldLayoutId id="2147483913" r:id="rId5"/>
    <p:sldLayoutId id="2147483953" r:id="rId6"/>
    <p:sldLayoutId id="2147483915" r:id="rId7"/>
    <p:sldLayoutId id="2147483925" r:id="rId8"/>
    <p:sldLayoutId id="2147483926" r:id="rId9"/>
    <p:sldLayoutId id="2147483916" r:id="rId10"/>
  </p:sldLayoutIdLst>
  <p:hf hdr="0" dt="0"/>
  <p:txStyles>
    <p:titleStyle>
      <a:lvl1pPr algn="l" defTabSz="914377" rtl="0" eaLnBrk="1" latinLnBrk="0" hangingPunct="1">
        <a:lnSpc>
          <a:spcPct val="80000"/>
        </a:lnSpc>
        <a:spcBef>
          <a:spcPct val="0"/>
        </a:spcBef>
        <a:buNone/>
        <a:defRPr lang="en-US" sz="6300" b="1" i="0" kern="1200" spc="-280" dirty="0">
          <a:solidFill>
            <a:schemeClr val="tx2"/>
          </a:solidFill>
          <a:effectLst/>
          <a:latin typeface="+mj-lt"/>
          <a:ea typeface="+mj-ea"/>
          <a:cs typeface="Arial" panose="020B0604020202020204" pitchFamily="34" charset="0"/>
        </a:defRPr>
      </a:lvl1pPr>
    </p:titleStyle>
    <p:bodyStyle>
      <a:lvl1pPr marL="0" indent="0" algn="l" defTabSz="914377" rtl="0" eaLnBrk="1" latinLnBrk="0" hangingPunct="1">
        <a:lnSpc>
          <a:spcPct val="92000"/>
        </a:lnSpc>
        <a:spcBef>
          <a:spcPts val="0"/>
        </a:spcBef>
        <a:spcAft>
          <a:spcPts val="1400"/>
        </a:spcAft>
        <a:buFont typeface="Arial" panose="020B0604020202020204" pitchFamily="34" charset="0"/>
        <a:buNone/>
        <a:defRPr sz="2200" kern="1200" spc="0">
          <a:solidFill>
            <a:schemeClr val="tx2"/>
          </a:solidFill>
          <a:latin typeface="+mn-lt"/>
          <a:ea typeface="+mn-ea"/>
          <a:cs typeface="+mn-cs"/>
        </a:defRPr>
      </a:lvl1pPr>
      <a:lvl2pPr marL="285744" indent="-285744" algn="l" defTabSz="914377" rtl="0" eaLnBrk="1" latinLnBrk="0" hangingPunct="1">
        <a:lnSpc>
          <a:spcPct val="92000"/>
        </a:lnSpc>
        <a:spcBef>
          <a:spcPts val="0"/>
        </a:spcBef>
        <a:spcAft>
          <a:spcPts val="600"/>
        </a:spcAft>
        <a:buSzPct val="110000"/>
        <a:buFont typeface="Arial" panose="020B0604020202020204" pitchFamily="34" charset="0"/>
        <a:buChar char="•"/>
        <a:defRPr sz="2000" kern="1200" spc="0">
          <a:solidFill>
            <a:schemeClr val="tx2"/>
          </a:solidFill>
          <a:latin typeface="+mn-lt"/>
          <a:ea typeface="+mn-ea"/>
          <a:cs typeface="+mn-cs"/>
        </a:defRPr>
      </a:lvl2pPr>
      <a:lvl3pPr marL="573074" indent="-287331" algn="l" defTabSz="914377" rtl="0" eaLnBrk="1" latinLnBrk="0" hangingPunct="1">
        <a:lnSpc>
          <a:spcPct val="92000"/>
        </a:lnSpc>
        <a:spcBef>
          <a:spcPts val="0"/>
        </a:spcBef>
        <a:spcAft>
          <a:spcPts val="600"/>
        </a:spcAft>
        <a:buSzPct val="110000"/>
        <a:buFont typeface="Arial" panose="020B0604020202020204" pitchFamily="34" charset="0"/>
        <a:buChar char="•"/>
        <a:defRPr sz="2000" kern="1200" spc="0">
          <a:solidFill>
            <a:schemeClr val="tx2"/>
          </a:solidFill>
          <a:latin typeface="+mn-lt"/>
          <a:ea typeface="+mn-ea"/>
          <a:cs typeface="+mn-cs"/>
        </a:defRPr>
      </a:lvl3pPr>
      <a:lvl4pPr marL="858817" indent="-285744" algn="l" defTabSz="914377" rtl="0" eaLnBrk="1" latinLnBrk="0" hangingPunct="1">
        <a:lnSpc>
          <a:spcPct val="92000"/>
        </a:lnSpc>
        <a:spcBef>
          <a:spcPts val="0"/>
        </a:spcBef>
        <a:spcAft>
          <a:spcPts val="600"/>
        </a:spcAft>
        <a:buSzPct val="110000"/>
        <a:buFont typeface="Arial" panose="020B0604020202020204" pitchFamily="34" charset="0"/>
        <a:buChar char="•"/>
        <a:defRPr sz="1800" kern="1200" spc="0">
          <a:solidFill>
            <a:schemeClr val="tx2"/>
          </a:solidFill>
          <a:latin typeface="+mn-lt"/>
          <a:ea typeface="+mn-ea"/>
          <a:cs typeface="+mn-cs"/>
        </a:defRPr>
      </a:lvl4pPr>
      <a:lvl5pPr marL="1146146" indent="-287331" algn="l" defTabSz="914377" rtl="0" eaLnBrk="1" latinLnBrk="0" hangingPunct="1">
        <a:lnSpc>
          <a:spcPct val="92000"/>
        </a:lnSpc>
        <a:spcBef>
          <a:spcPts val="0"/>
        </a:spcBef>
        <a:spcAft>
          <a:spcPts val="600"/>
        </a:spcAft>
        <a:buSzPct val="110000"/>
        <a:buFont typeface="Arial" panose="020B0604020202020204" pitchFamily="34" charset="0"/>
        <a:buChar char="•"/>
        <a:defRPr sz="1600" kern="1200" spc="0" baseline="0">
          <a:solidFill>
            <a:schemeClr val="tx2"/>
          </a:solidFill>
          <a:latin typeface="+mn-lt"/>
          <a:ea typeface="+mn-ea"/>
          <a:cs typeface="+mn-cs"/>
        </a:defRPr>
      </a:lvl5pPr>
      <a:lvl6pPr marL="1427127" indent="-280981" algn="l" defTabSz="914377" rtl="0" eaLnBrk="1" latinLnBrk="0" hangingPunct="1">
        <a:lnSpc>
          <a:spcPct val="92000"/>
        </a:lnSpc>
        <a:spcBef>
          <a:spcPts val="0"/>
        </a:spcBef>
        <a:spcAft>
          <a:spcPts val="600"/>
        </a:spcAft>
        <a:buSzPct val="110000"/>
        <a:buFont typeface="Arial" panose="020B0604020202020204" pitchFamily="34" charset="0"/>
        <a:buChar char="•"/>
        <a:defRPr lang="en-US" sz="1400" kern="1200" spc="0" baseline="0" dirty="0" smtClean="0">
          <a:solidFill>
            <a:schemeClr val="tx2"/>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userDrawn="1">
          <p15:clr>
            <a:srgbClr val="A4A3A4"/>
          </p15:clr>
        </p15:guide>
        <p15:guide id="2" orient="horz" pos="288" userDrawn="1">
          <p15:clr>
            <a:srgbClr val="A4A3A4"/>
          </p15:clr>
        </p15:guide>
        <p15:guide id="3" pos="7392" userDrawn="1">
          <p15:clr>
            <a:srgbClr val="A4A3A4"/>
          </p15:clr>
        </p15:guide>
        <p15:guide id="4" orient="horz" pos="4032" userDrawn="1">
          <p15:clr>
            <a:srgbClr val="A4A3A4"/>
          </p15:clr>
        </p15:guide>
        <p15:guide id="9" orient="horz" pos="2064" userDrawn="1">
          <p15:clr>
            <a:srgbClr val="FDE53C"/>
          </p15:clr>
        </p15:guide>
        <p15:guide id="10" orient="horz" pos="1560" userDrawn="1">
          <p15:clr>
            <a:srgbClr val="C35EA4"/>
          </p15:clr>
        </p15:guide>
        <p15:guide id="11" orient="horz" pos="1080" userDrawn="1">
          <p15:clr>
            <a:srgbClr val="F26B43"/>
          </p15:clr>
        </p15:guide>
        <p15:guide id="12" pos="6792" userDrawn="1">
          <p15:clr>
            <a:srgbClr val="A4A3A4"/>
          </p15:clr>
        </p15:guide>
        <p15:guide id="13" orient="horz" pos="25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747" y="466345"/>
            <a:ext cx="10507055" cy="79226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465747" y="2362200"/>
            <a:ext cx="11269055" cy="390619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0"/>
            <a:endParaRPr lang="en-US" dirty="0"/>
          </a:p>
          <a:p>
            <a:pPr lvl="0"/>
            <a:endParaRPr lang="en-US" dirty="0"/>
          </a:p>
          <a:p>
            <a:pPr lvl="0"/>
            <a:endParaRPr lang="en-US" dirty="0"/>
          </a:p>
          <a:p>
            <a:pPr lvl="0"/>
            <a:endParaRPr lang="en-US" dirty="0"/>
          </a:p>
        </p:txBody>
      </p:sp>
      <p:sp>
        <p:nvSpPr>
          <p:cNvPr id="10"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1"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
        <p:nvSpPr>
          <p:cNvPr id="8" name="FM Symbol">
            <a:extLst>
              <a:ext uri="{FF2B5EF4-FFF2-40B4-BE49-F238E27FC236}">
                <a16:creationId xmlns:a16="http://schemas.microsoft.com/office/drawing/2014/main" id="{99FC5E5D-CC81-5741-9307-1D20A955A102}"/>
              </a:ext>
            </a:extLst>
          </p:cNvPr>
          <p:cNvSpPr>
            <a:spLocks noChangeAspect="1" noEditPoints="1"/>
          </p:cNvSpPr>
          <p:nvPr userDrawn="1"/>
        </p:nvSpPr>
        <p:spPr bwMode="auto">
          <a:xfrm>
            <a:off x="11231565" y="464515"/>
            <a:ext cx="500195" cy="501064"/>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058614126"/>
      </p:ext>
    </p:extLst>
  </p:cSld>
  <p:clrMap bg1="lt1" tx1="dk1" bg2="lt2" tx2="dk2" accent1="accent1" accent2="accent2" accent3="accent3" accent4="accent4" accent5="accent5" accent6="accent6" hlink="hlink" folHlink="folHlink"/>
  <p:sldLayoutIdLst>
    <p:sldLayoutId id="2147483689" r:id="rId1"/>
    <p:sldLayoutId id="2147483691" r:id="rId2"/>
    <p:sldLayoutId id="2147483829" r:id="rId3"/>
    <p:sldLayoutId id="2147483683" r:id="rId4"/>
    <p:sldLayoutId id="2147483951" r:id="rId5"/>
    <p:sldLayoutId id="2147483692" r:id="rId6"/>
    <p:sldLayoutId id="2147483918" r:id="rId7"/>
    <p:sldLayoutId id="2147483888" r:id="rId8"/>
    <p:sldLayoutId id="2147483924" r:id="rId9"/>
    <p:sldLayoutId id="2147483667" r:id="rId10"/>
    <p:sldLayoutId id="2147483957" r:id="rId11"/>
    <p:sldLayoutId id="2147483958" r:id="rId12"/>
    <p:sldLayoutId id="2147483959" r:id="rId13"/>
  </p:sldLayoutIdLst>
  <p:hf hdr="0" dt="0"/>
  <p:txStyles>
    <p:titleStyle>
      <a:lvl1pPr algn="l" defTabSz="914377" rtl="0" eaLnBrk="1" latinLnBrk="0" hangingPunct="1">
        <a:lnSpc>
          <a:spcPct val="80000"/>
        </a:lnSpc>
        <a:spcBef>
          <a:spcPct val="0"/>
        </a:spcBef>
        <a:buNone/>
        <a:defRPr lang="en-US" sz="6300" b="1" kern="1200" spc="-280" dirty="0">
          <a:solidFill>
            <a:schemeClr val="tx2"/>
          </a:solidFill>
          <a:latin typeface="+mj-lt"/>
          <a:ea typeface="+mj-ea"/>
          <a:cs typeface="Arial" panose="020B0604020202020204" pitchFamily="34" charset="0"/>
        </a:defRPr>
      </a:lvl1pPr>
    </p:titleStyle>
    <p:bodyStyle>
      <a:lvl1pPr marL="0" indent="0" algn="l" defTabSz="914377" rtl="0" eaLnBrk="1" latinLnBrk="0" hangingPunct="1">
        <a:lnSpc>
          <a:spcPct val="92000"/>
        </a:lnSpc>
        <a:spcBef>
          <a:spcPts val="0"/>
        </a:spcBef>
        <a:spcAft>
          <a:spcPts val="1400"/>
        </a:spcAft>
        <a:buFont typeface="Arial" panose="020B0604020202020204" pitchFamily="34" charset="0"/>
        <a:buNone/>
        <a:defRPr sz="2200" kern="1200" spc="0">
          <a:solidFill>
            <a:schemeClr val="tx2"/>
          </a:solidFill>
          <a:latin typeface="+mn-lt"/>
          <a:ea typeface="+mn-ea"/>
          <a:cs typeface="+mn-cs"/>
        </a:defRPr>
      </a:lvl1pPr>
      <a:lvl2pPr marL="285744" indent="-285744" algn="l" defTabSz="914377" rtl="0" eaLnBrk="1" latinLnBrk="0" hangingPunct="1">
        <a:lnSpc>
          <a:spcPct val="92000"/>
        </a:lnSpc>
        <a:spcBef>
          <a:spcPts val="0"/>
        </a:spcBef>
        <a:spcAft>
          <a:spcPts val="600"/>
        </a:spcAft>
        <a:buSzPct val="110000"/>
        <a:buFont typeface="Arial" panose="020B0604020202020204" pitchFamily="34" charset="0"/>
        <a:buChar char="•"/>
        <a:defRPr sz="2000" kern="1200" spc="0">
          <a:solidFill>
            <a:schemeClr val="tx2"/>
          </a:solidFill>
          <a:latin typeface="+mn-lt"/>
          <a:ea typeface="+mn-ea"/>
          <a:cs typeface="+mn-cs"/>
        </a:defRPr>
      </a:lvl2pPr>
      <a:lvl3pPr marL="573074" indent="-287331" algn="l" defTabSz="914377" rtl="0" eaLnBrk="1" latinLnBrk="0" hangingPunct="1">
        <a:lnSpc>
          <a:spcPct val="92000"/>
        </a:lnSpc>
        <a:spcBef>
          <a:spcPts val="0"/>
        </a:spcBef>
        <a:spcAft>
          <a:spcPts val="600"/>
        </a:spcAft>
        <a:buSzPct val="110000"/>
        <a:buFont typeface="Arial" panose="020B0604020202020204" pitchFamily="34" charset="0"/>
        <a:buChar char="•"/>
        <a:defRPr sz="2000" kern="1200" spc="0">
          <a:solidFill>
            <a:schemeClr val="tx2"/>
          </a:solidFill>
          <a:latin typeface="+mn-lt"/>
          <a:ea typeface="+mn-ea"/>
          <a:cs typeface="+mn-cs"/>
        </a:defRPr>
      </a:lvl3pPr>
      <a:lvl4pPr marL="858817" indent="-285744" algn="l" defTabSz="914377" rtl="0" eaLnBrk="1" latinLnBrk="0" hangingPunct="1">
        <a:lnSpc>
          <a:spcPct val="92000"/>
        </a:lnSpc>
        <a:spcBef>
          <a:spcPts val="0"/>
        </a:spcBef>
        <a:spcAft>
          <a:spcPts val="600"/>
        </a:spcAft>
        <a:buSzPct val="110000"/>
        <a:buFont typeface="Arial" panose="020B0604020202020204" pitchFamily="34" charset="0"/>
        <a:buChar char="•"/>
        <a:defRPr sz="1800" kern="1200" spc="0">
          <a:solidFill>
            <a:schemeClr val="tx2"/>
          </a:solidFill>
          <a:latin typeface="+mn-lt"/>
          <a:ea typeface="+mn-ea"/>
          <a:cs typeface="+mn-cs"/>
        </a:defRPr>
      </a:lvl4pPr>
      <a:lvl5pPr marL="1146146" indent="-287331" algn="l" defTabSz="914377" rtl="0" eaLnBrk="1" latinLnBrk="0" hangingPunct="1">
        <a:lnSpc>
          <a:spcPct val="92000"/>
        </a:lnSpc>
        <a:spcBef>
          <a:spcPts val="0"/>
        </a:spcBef>
        <a:spcAft>
          <a:spcPts val="600"/>
        </a:spcAft>
        <a:buSzPct val="110000"/>
        <a:buFont typeface="Arial" panose="020B0604020202020204" pitchFamily="34" charset="0"/>
        <a:buChar char="•"/>
        <a:defRPr sz="1600" kern="1200" spc="0" baseline="0">
          <a:solidFill>
            <a:schemeClr val="tx2"/>
          </a:solidFill>
          <a:latin typeface="+mn-lt"/>
          <a:ea typeface="+mn-ea"/>
          <a:cs typeface="+mn-cs"/>
        </a:defRPr>
      </a:lvl5pPr>
      <a:lvl6pPr marL="1427127" indent="-280981" algn="l" defTabSz="914377" rtl="0" eaLnBrk="1" latinLnBrk="0" hangingPunct="1">
        <a:lnSpc>
          <a:spcPct val="92000"/>
        </a:lnSpc>
        <a:spcBef>
          <a:spcPts val="0"/>
        </a:spcBef>
        <a:spcAft>
          <a:spcPts val="600"/>
        </a:spcAft>
        <a:buSzPct val="110000"/>
        <a:buFont typeface="Arial" panose="020B0604020202020204" pitchFamily="34" charset="0"/>
        <a:buChar char="•"/>
        <a:defRPr lang="en-US" sz="1400" kern="1200" spc="0" baseline="0" dirty="0" smtClean="0">
          <a:solidFill>
            <a:schemeClr val="tx2"/>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userDrawn="1">
          <p15:clr>
            <a:srgbClr val="A4A3A4"/>
          </p15:clr>
        </p15:guide>
        <p15:guide id="2" orient="horz" pos="288" userDrawn="1">
          <p15:clr>
            <a:srgbClr val="A4A3A4"/>
          </p15:clr>
        </p15:guide>
        <p15:guide id="3" pos="7392" userDrawn="1">
          <p15:clr>
            <a:srgbClr val="A4A3A4"/>
          </p15:clr>
        </p15:guide>
        <p15:guide id="4" orient="horz" pos="4032" userDrawn="1">
          <p15:clr>
            <a:srgbClr val="A4A3A4"/>
          </p15:clr>
        </p15:guide>
        <p15:guide id="7" orient="horz" pos="1560" userDrawn="1">
          <p15:clr>
            <a:srgbClr val="C35EA4"/>
          </p15:clr>
        </p15:guide>
        <p15:guide id="10" orient="horz" pos="1080" userDrawn="1">
          <p15:clr>
            <a:srgbClr val="F26B43"/>
          </p15:clr>
        </p15:guide>
        <p15:guide id="11" orient="horz" pos="2064" userDrawn="1">
          <p15:clr>
            <a:srgbClr val="FDE53C"/>
          </p15:clr>
        </p15:guide>
        <p15:guide id="12" orient="horz" pos="2544" userDrawn="1">
          <p15:clr>
            <a:srgbClr val="5ACBF0"/>
          </p15:clr>
        </p15:guide>
        <p15:guide id="13" pos="6792"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665" y="469614"/>
            <a:ext cx="10515600" cy="792268"/>
          </a:xfrm>
          <a:prstGeom prst="rect">
            <a:avLst/>
          </a:prstGeom>
        </p:spPr>
        <p:txBody>
          <a:bodyPr vert="horz" lIns="0" tIns="0" rIns="0" bIns="0" rtlCol="0" anchor="t" anchorCtr="0">
            <a:spAutoFit/>
          </a:bodyPr>
          <a:lstStyle/>
          <a:p>
            <a:r>
              <a:rPr lang="en-US" dirty="0"/>
              <a:t>Click to edit Master title style</a:t>
            </a:r>
          </a:p>
        </p:txBody>
      </p:sp>
      <p:sp>
        <p:nvSpPr>
          <p:cNvPr id="6" name="Text Placeholder 2"/>
          <p:cNvSpPr>
            <a:spLocks noGrp="1"/>
          </p:cNvSpPr>
          <p:nvPr>
            <p:ph type="body" idx="1"/>
          </p:nvPr>
        </p:nvSpPr>
        <p:spPr>
          <a:xfrm>
            <a:off x="465747" y="2159642"/>
            <a:ext cx="11269055" cy="1204176"/>
          </a:xfrm>
          <a:prstGeom prst="rect">
            <a:avLst/>
          </a:prstGeom>
        </p:spPr>
        <p:txBody>
          <a:bodyPr vert="horz" lIns="0" tIns="0" rIns="0" bIns="0" rtlCol="0" anchor="t" anchorCtr="0">
            <a:spAutoFit/>
          </a:bodyPr>
          <a:lstStyle/>
          <a:p>
            <a:pPr lvl="0"/>
            <a:r>
              <a:rPr lang="en-US" dirty="0"/>
              <a:t>Click to edit Master text styles</a:t>
            </a:r>
          </a:p>
          <a:p>
            <a:pPr lvl="1"/>
            <a:r>
              <a:rPr lang="en-US" dirty="0"/>
              <a:t>Bullet one</a:t>
            </a:r>
          </a:p>
          <a:p>
            <a:pPr lvl="1"/>
            <a:endParaRPr lang="en-US" dirty="0"/>
          </a:p>
        </p:txBody>
      </p:sp>
      <p:sp>
        <p:nvSpPr>
          <p:cNvPr id="9"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10"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868161079"/>
      </p:ext>
    </p:extLst>
  </p:cSld>
  <p:clrMap bg1="lt1" tx1="dk1" bg2="lt2" tx2="dk2" accent1="accent1" accent2="accent2" accent3="accent3" accent4="accent4" accent5="accent5" accent6="accent6" hlink="hlink" folHlink="folHlink"/>
  <p:sldLayoutIdLst>
    <p:sldLayoutId id="2147483712" r:id="rId1"/>
    <p:sldLayoutId id="2147483725" r:id="rId2"/>
  </p:sldLayoutIdLst>
  <p:hf hdr="0" dt="0"/>
  <p:txStyles>
    <p:titleStyle>
      <a:lvl1pPr algn="l" defTabSz="914377" rtl="0" eaLnBrk="1" latinLnBrk="0" hangingPunct="1">
        <a:lnSpc>
          <a:spcPct val="80000"/>
        </a:lnSpc>
        <a:spcBef>
          <a:spcPct val="0"/>
        </a:spcBef>
        <a:buNone/>
        <a:defRPr sz="6300" b="1" kern="1200" spc="-200" baseline="0">
          <a:solidFill>
            <a:schemeClr val="tx2"/>
          </a:solidFill>
          <a:latin typeface="+mj-lt"/>
          <a:ea typeface="+mj-ea"/>
          <a:cs typeface="+mj-cs"/>
        </a:defRPr>
      </a:lvl1pPr>
    </p:titleStyle>
    <p:bodyStyle>
      <a:lvl1pPr marL="0" indent="0" algn="l" defTabSz="914377" rtl="0" eaLnBrk="1" latinLnBrk="0" hangingPunct="1">
        <a:lnSpc>
          <a:spcPct val="92000"/>
        </a:lnSpc>
        <a:spcBef>
          <a:spcPts val="1000"/>
        </a:spcBef>
        <a:buFont typeface="+mj-lt"/>
        <a:buNone/>
        <a:defRPr lang="en-US" sz="2800" kern="1200" spc="0" baseline="0" dirty="0" smtClean="0">
          <a:solidFill>
            <a:schemeClr val="tx2"/>
          </a:solidFill>
          <a:latin typeface="+mn-lt"/>
          <a:ea typeface="+mn-ea"/>
          <a:cs typeface="+mn-cs"/>
        </a:defRPr>
      </a:lvl1pPr>
      <a:lvl2pPr marL="344479" indent="-344479" algn="l" defTabSz="914377" rtl="0" eaLnBrk="1" latinLnBrk="0" hangingPunct="1">
        <a:lnSpc>
          <a:spcPct val="92000"/>
        </a:lnSpc>
        <a:spcBef>
          <a:spcPts val="500"/>
        </a:spcBef>
        <a:buFont typeface="+mj-lt"/>
        <a:buAutoNum type="arabicPeriod"/>
        <a:defRPr lang="en-US" sz="2400" kern="1200" spc="0" baseline="0" dirty="0" smtClean="0">
          <a:solidFill>
            <a:schemeClr val="tx2"/>
          </a:solidFill>
          <a:latin typeface="+mn-lt"/>
          <a:ea typeface="+mn-ea"/>
          <a:cs typeface="+mn-cs"/>
        </a:defRPr>
      </a:lvl2pPr>
      <a:lvl3pPr marL="228594"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3pPr>
      <a:lvl4pPr marL="457189"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4pPr>
      <a:lvl5pPr marL="685783" indent="0" algn="l" defTabSz="914377" rtl="0" eaLnBrk="1" latinLnBrk="0" hangingPunct="1">
        <a:lnSpc>
          <a:spcPct val="90000"/>
        </a:lnSpc>
        <a:spcBef>
          <a:spcPts val="500"/>
        </a:spcBef>
        <a:buFont typeface="Arial" panose="020B0604020202020204" pitchFamily="34" charset="0"/>
        <a:buNone/>
        <a:defRPr lang="en-US" sz="1800" kern="1200" baseline="0" dirty="0" smtClean="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userDrawn="1">
          <p15:clr>
            <a:srgbClr val="A4A3A4"/>
          </p15:clr>
        </p15:guide>
        <p15:guide id="2" orient="horz" pos="288" userDrawn="1">
          <p15:clr>
            <a:srgbClr val="A4A3A4"/>
          </p15:clr>
        </p15:guide>
        <p15:guide id="3" pos="7392" userDrawn="1">
          <p15:clr>
            <a:srgbClr val="A4A3A4"/>
          </p15:clr>
        </p15:guide>
        <p15:guide id="4" orient="horz" pos="4032"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665" y="469617"/>
            <a:ext cx="10515600" cy="2190023"/>
          </a:xfrm>
          <a:prstGeom prst="rect">
            <a:avLst/>
          </a:prstGeom>
        </p:spPr>
        <p:txBody>
          <a:bodyPr vert="horz" lIns="0" tIns="0" rIns="0" bIns="0" rtlCol="0" anchor="t">
            <a:spAutoFit/>
          </a:bodyPr>
          <a:lstStyle/>
          <a:p>
            <a:r>
              <a:rPr lang="en-US" dirty="0"/>
              <a:t>Click to edit Master title style</a:t>
            </a:r>
          </a:p>
        </p:txBody>
      </p:sp>
      <p:sp>
        <p:nvSpPr>
          <p:cNvPr id="6" name="Text Placeholder 2"/>
          <p:cNvSpPr>
            <a:spLocks noGrp="1"/>
          </p:cNvSpPr>
          <p:nvPr>
            <p:ph type="body" idx="1"/>
          </p:nvPr>
        </p:nvSpPr>
        <p:spPr>
          <a:xfrm>
            <a:off x="465747" y="2159646"/>
            <a:ext cx="11269055" cy="653897"/>
          </a:xfrm>
          <a:prstGeom prst="rect">
            <a:avLst/>
          </a:prstGeom>
        </p:spPr>
        <p:txBody>
          <a:bodyPr vert="horz" lIns="0" tIns="0" rIns="0" bIns="0" rtlCol="0">
            <a:spAutoFit/>
          </a:bodyPr>
          <a:lstStyle/>
          <a:p>
            <a:pPr lvl="0"/>
            <a:r>
              <a:rPr lang="en-US" dirty="0"/>
              <a:t>Click to edit Master text styles</a:t>
            </a:r>
          </a:p>
        </p:txBody>
      </p:sp>
      <p:sp>
        <p:nvSpPr>
          <p:cNvPr id="7" name="Footer Placeholder 3"/>
          <p:cNvSpPr>
            <a:spLocks noGrp="1"/>
          </p:cNvSpPr>
          <p:nvPr>
            <p:ph type="ftr" sz="quarter" idx="3"/>
          </p:nvPr>
        </p:nvSpPr>
        <p:spPr>
          <a:xfrm>
            <a:off x="661041" y="6408860"/>
            <a:ext cx="8566779" cy="355081"/>
          </a:xfrm>
          <a:prstGeom prst="rect">
            <a:avLst/>
          </a:prstGeom>
        </p:spPr>
        <p:txBody>
          <a:bodyPr vert="horz" lIns="18288" tIns="0" rIns="0" bIns="0" rtlCol="0" anchor="t" anchorCtr="0"/>
          <a:lstStyle>
            <a:lvl1pPr algn="l">
              <a:defRPr sz="1000" spc="-11" baseline="0">
                <a:solidFill>
                  <a:schemeClr val="tx2"/>
                </a:solidFill>
              </a:defRPr>
            </a:lvl1pPr>
          </a:lstStyle>
          <a:p>
            <a:r>
              <a:rPr lang="en-US"/>
              <a:t>Go to "Insert &gt; Header &amp; Footer to update" presentation footer</a:t>
            </a:r>
            <a:endParaRPr lang="en-US" dirty="0"/>
          </a:p>
        </p:txBody>
      </p:sp>
      <p:sp>
        <p:nvSpPr>
          <p:cNvPr id="8" name="Slide Number Placeholder 5"/>
          <p:cNvSpPr>
            <a:spLocks noGrp="1"/>
          </p:cNvSpPr>
          <p:nvPr>
            <p:ph type="sldNum" sz="quarter" idx="4"/>
          </p:nvPr>
        </p:nvSpPr>
        <p:spPr>
          <a:xfrm>
            <a:off x="465745" y="6408860"/>
            <a:ext cx="212435" cy="365125"/>
          </a:xfrm>
          <a:prstGeom prst="rect">
            <a:avLst/>
          </a:prstGeom>
        </p:spPr>
        <p:txBody>
          <a:bodyPr vert="horz" lIns="0" tIns="0" rIns="0" bIns="0" rtlCol="0" anchor="t" anchorCtr="0"/>
          <a:lstStyle>
            <a:lvl1pPr algn="l">
              <a:defRPr sz="1000" spc="-11" baseline="0">
                <a:solidFill>
                  <a:schemeClr val="tx2"/>
                </a:solidFill>
              </a:defRPr>
            </a:lvl1pPr>
          </a:lstStyle>
          <a:p>
            <a:fld id="{E9A7B2CC-D0DD-4B46-8236-2D7E2E95984A}" type="slidenum">
              <a:rPr lang="en-US" smtClean="0"/>
              <a:pPr/>
              <a:t>‹#›</a:t>
            </a:fld>
            <a:endParaRPr lang="en-US" dirty="0"/>
          </a:p>
        </p:txBody>
      </p:sp>
    </p:spTree>
    <p:extLst>
      <p:ext uri="{BB962C8B-B14F-4D97-AF65-F5344CB8AC3E}">
        <p14:creationId xmlns:p14="http://schemas.microsoft.com/office/powerpoint/2010/main" val="264919161"/>
      </p:ext>
    </p:extLst>
  </p:cSld>
  <p:clrMap bg1="lt1" tx1="dk1" bg2="lt2" tx2="dk2" accent1="accent1" accent2="accent2" accent3="accent3" accent4="accent4" accent5="accent5" accent6="accent6" hlink="hlink" folHlink="folHlink"/>
  <p:sldLayoutIdLst>
    <p:sldLayoutId id="2147483748" r:id="rId1"/>
    <p:sldLayoutId id="2147483847" r:id="rId2"/>
    <p:sldLayoutId id="2147483749" r:id="rId3"/>
    <p:sldLayoutId id="2147483846" r:id="rId4"/>
  </p:sldLayoutIdLst>
  <p:hf hdr="0" dt="0"/>
  <p:txStyles>
    <p:titleStyle>
      <a:lvl1pPr algn="l" defTabSz="914377" rtl="0" eaLnBrk="1" latinLnBrk="0" hangingPunct="1">
        <a:lnSpc>
          <a:spcPct val="80000"/>
        </a:lnSpc>
        <a:spcBef>
          <a:spcPts val="2400"/>
        </a:spcBef>
        <a:spcAft>
          <a:spcPts val="2400"/>
        </a:spcAft>
        <a:buNone/>
        <a:defRPr sz="8800" b="1" kern="1200" spc="-200" baseline="0">
          <a:solidFill>
            <a:schemeClr val="tx2"/>
          </a:solidFill>
          <a:latin typeface="+mj-lt"/>
          <a:ea typeface="+mj-ea"/>
          <a:cs typeface="+mj-cs"/>
        </a:defRPr>
      </a:lvl1pPr>
    </p:titleStyle>
    <p:bodyStyle>
      <a:lvl1pPr marL="0" indent="0" algn="l" defTabSz="914377" rtl="0" eaLnBrk="1" latinLnBrk="0" hangingPunct="1">
        <a:lnSpc>
          <a:spcPct val="80000"/>
        </a:lnSpc>
        <a:spcBef>
          <a:spcPts val="0"/>
        </a:spcBef>
        <a:spcAft>
          <a:spcPts val="2400"/>
        </a:spcAft>
        <a:buFont typeface="+mj-lt"/>
        <a:buNone/>
        <a:defRPr lang="en-US" sz="5200" kern="1200" spc="-20" baseline="0" dirty="0" smtClean="0">
          <a:solidFill>
            <a:schemeClr val="tx2"/>
          </a:solidFill>
          <a:latin typeface="+mn-lt"/>
          <a:ea typeface="+mn-ea"/>
          <a:cs typeface="+mn-cs"/>
        </a:defRPr>
      </a:lvl1pPr>
      <a:lvl2pPr marL="342891" indent="-342891" algn="l" defTabSz="914377" rtl="0" eaLnBrk="1" latinLnBrk="0" hangingPunct="1">
        <a:lnSpc>
          <a:spcPct val="90000"/>
        </a:lnSpc>
        <a:spcBef>
          <a:spcPts val="500"/>
        </a:spcBef>
        <a:buFont typeface="+mj-lt"/>
        <a:buAutoNum type="arabicPeriod"/>
        <a:defRPr lang="en-US" sz="1800" kern="1200" dirty="0" smtClean="0">
          <a:solidFill>
            <a:schemeClr val="tx2"/>
          </a:solidFill>
          <a:latin typeface="+mn-lt"/>
          <a:ea typeface="+mn-ea"/>
          <a:cs typeface="+mn-cs"/>
        </a:defRPr>
      </a:lvl2pPr>
      <a:lvl3pPr marL="228594"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3pPr>
      <a:lvl4pPr marL="457189" indent="0" algn="l" defTabSz="914377" rtl="0" eaLnBrk="1" latinLnBrk="0" hangingPunct="1">
        <a:lnSpc>
          <a:spcPct val="90000"/>
        </a:lnSpc>
        <a:spcBef>
          <a:spcPts val="500"/>
        </a:spcBef>
        <a:buFont typeface="Arial" panose="020B0604020202020204" pitchFamily="34" charset="0"/>
        <a:buNone/>
        <a:defRPr lang="en-US" sz="1800" kern="1200" dirty="0" smtClean="0">
          <a:solidFill>
            <a:schemeClr val="tx2"/>
          </a:solidFill>
          <a:latin typeface="+mn-lt"/>
          <a:ea typeface="+mn-ea"/>
          <a:cs typeface="+mn-cs"/>
        </a:defRPr>
      </a:lvl4pPr>
      <a:lvl5pPr marL="685783" indent="0" algn="l" defTabSz="914377" rtl="0" eaLnBrk="1" latinLnBrk="0" hangingPunct="1">
        <a:lnSpc>
          <a:spcPct val="90000"/>
        </a:lnSpc>
        <a:spcBef>
          <a:spcPts val="500"/>
        </a:spcBef>
        <a:buFont typeface="Arial" panose="020B0604020202020204" pitchFamily="34" charset="0"/>
        <a:buNone/>
        <a:defRPr lang="en-US" sz="1800" kern="1200" baseline="0" dirty="0" smtClean="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userDrawn="1">
          <p15:clr>
            <a:srgbClr val="A4A3A4"/>
          </p15:clr>
        </p15:guide>
        <p15:guide id="2" orient="horz" pos="288" userDrawn="1">
          <p15:clr>
            <a:srgbClr val="A4A3A4"/>
          </p15:clr>
        </p15:guide>
        <p15:guide id="3" pos="7392" userDrawn="1">
          <p15:clr>
            <a:srgbClr val="A4A3A4"/>
          </p15:clr>
        </p15:guide>
        <p15:guide id="4" orient="horz" pos="4032" userDrawn="1">
          <p15:clr>
            <a:srgbClr val="A4A3A4"/>
          </p15:clr>
        </p15:guide>
        <p15:guide id="5" pos="679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7.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2.xml"/><Relationship Id="rId7" Type="http://schemas.openxmlformats.org/officeDocument/2006/relationships/image" Target="../media/image2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4.png"/><Relationship Id="rId7" Type="http://schemas.openxmlformats.org/officeDocument/2006/relationships/diagramColors" Target="../diagrams/colors4.xm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5.xml"/><Relationship Id="rId5" Type="http://schemas.openxmlformats.org/officeDocument/2006/relationships/image" Target="../media/image47.emf"/><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35.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1" descr="/tmp/-LeKhGEyfoEhbZFGSSL0-HiRes.jpg">
            <a:extLst>
              <a:ext uri="{FF2B5EF4-FFF2-40B4-BE49-F238E27FC236}">
                <a16:creationId xmlns:a16="http://schemas.microsoft.com/office/drawing/2014/main" id="{95D75AA4-0F1A-4253-BA79-61F57D63E260}"/>
              </a:ext>
            </a:extLst>
          </p:cNvPr>
          <p:cNvPicPr>
            <a:picLocks noChangeAspect="1"/>
          </p:cNvPicPr>
          <p:nvPr/>
        </p:nvPicPr>
        <p:blipFill>
          <a:blip r:embed="rId3"/>
          <a:srcRect/>
          <a:stretch/>
        </p:blipFill>
        <p:spPr>
          <a:xfrm>
            <a:off x="0" y="0"/>
            <a:ext cx="12192000" cy="6907277"/>
          </a:xfrm>
          <a:prstGeom prst="rect">
            <a:avLst/>
          </a:prstGeom>
        </p:spPr>
      </p:pic>
      <p:pic>
        <p:nvPicPr>
          <p:cNvPr id="6" name="Picture 5">
            <a:extLst>
              <a:ext uri="{FF2B5EF4-FFF2-40B4-BE49-F238E27FC236}">
                <a16:creationId xmlns:a16="http://schemas.microsoft.com/office/drawing/2014/main" id="{C25418A3-575E-4AB3-8A29-6D3F1924B0C2}"/>
              </a:ext>
            </a:extLst>
          </p:cNvPr>
          <p:cNvPicPr>
            <a:picLocks noChangeAspect="1"/>
          </p:cNvPicPr>
          <p:nvPr/>
        </p:nvPicPr>
        <p:blipFill>
          <a:blip r:embed="rId4"/>
          <a:stretch>
            <a:fillRect/>
          </a:stretch>
        </p:blipFill>
        <p:spPr>
          <a:xfrm>
            <a:off x="0" y="3144010"/>
            <a:ext cx="12192000" cy="3510252"/>
          </a:xfrm>
          <a:prstGeom prst="rect">
            <a:avLst/>
          </a:prstGeom>
        </p:spPr>
      </p:pic>
      <p:sp>
        <p:nvSpPr>
          <p:cNvPr id="4" name="TextBox 3">
            <a:extLst>
              <a:ext uri="{FF2B5EF4-FFF2-40B4-BE49-F238E27FC236}">
                <a16:creationId xmlns:a16="http://schemas.microsoft.com/office/drawing/2014/main" id="{6E0C9FE1-BB4B-4E42-BE2F-DD1BEB5FD19B}"/>
              </a:ext>
            </a:extLst>
          </p:cNvPr>
          <p:cNvSpPr txBox="1"/>
          <p:nvPr/>
        </p:nvSpPr>
        <p:spPr>
          <a:xfrm>
            <a:off x="1141507" y="2287348"/>
            <a:ext cx="9562352" cy="830997"/>
          </a:xfrm>
          <a:prstGeom prst="rect">
            <a:avLst/>
          </a:prstGeom>
          <a:noFill/>
        </p:spPr>
        <p:txBody>
          <a:bodyPr wrap="square" rtlCol="0">
            <a:spAutoFit/>
          </a:bodyPr>
          <a:lstStyle/>
          <a:p>
            <a:pPr algn="ctr"/>
            <a:r>
              <a:rPr lang="en-US" sz="4800" b="1" dirty="0">
                <a:latin typeface="Courier New" panose="02070309020205020404" pitchFamily="49" charset="0"/>
                <a:cs typeface="Courier New" panose="02070309020205020404" pitchFamily="49" charset="0"/>
              </a:rPr>
              <a:t>Machine Learning in SFA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a:t>
            </a:r>
          </a:p>
        </p:txBody>
      </p:sp>
      <p:sp>
        <p:nvSpPr>
          <p:cNvPr id="4" name="Subtitle 8">
            <a:extLst>
              <a:ext uri="{FF2B5EF4-FFF2-40B4-BE49-F238E27FC236}">
                <a16:creationId xmlns:a16="http://schemas.microsoft.com/office/drawing/2014/main" id="{D2A4E415-7262-4353-A86F-F64E6A956F64}"/>
              </a:ext>
            </a:extLst>
          </p:cNvPr>
          <p:cNvSpPr txBox="1">
            <a:spLocks/>
          </p:cNvSpPr>
          <p:nvPr/>
        </p:nvSpPr>
        <p:spPr>
          <a:xfrm>
            <a:off x="1106671" y="1348725"/>
            <a:ext cx="6116784" cy="787999"/>
          </a:xfrm>
          <a:prstGeom prst="rect">
            <a:avLst/>
          </a:prstGeom>
        </p:spPr>
        <p:txBody>
          <a:bodyPr lIns="0"/>
          <a:lstStyle>
            <a:lvl1pPr marL="0" indent="0" algn="l" defTabSz="914400" rtl="0" eaLnBrk="1" latinLnBrk="0" hangingPunct="1">
              <a:lnSpc>
                <a:spcPct val="90000"/>
              </a:lnSpc>
              <a:spcBef>
                <a:spcPts val="972"/>
              </a:spcBef>
              <a:buFontTx/>
              <a:buNone/>
              <a:defRPr sz="180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90000"/>
              </a:lnSpc>
              <a:spcBef>
                <a:spcPts val="594"/>
              </a:spcBef>
              <a:buClr>
                <a:schemeClr val="tx2"/>
              </a:buClr>
              <a:buSzPct val="150000"/>
              <a:buFont typeface="Wingdings" panose="05000000000000000000" pitchFamily="2" charset="2"/>
              <a:buChar char="§"/>
              <a:defRPr sz="1650" kern="1200">
                <a:solidFill>
                  <a:schemeClr val="tx1"/>
                </a:solidFill>
                <a:latin typeface="Georgia" panose="02040502050405020303" pitchFamily="18" charset="0"/>
                <a:ea typeface="+mn-ea"/>
                <a:cs typeface="+mn-cs"/>
              </a:defRPr>
            </a:lvl2pPr>
            <a:lvl3pPr marL="684213" indent="-228600" algn="l" defTabSz="914400" rtl="0" eaLnBrk="1" latinLnBrk="0" hangingPunct="1">
              <a:lnSpc>
                <a:spcPct val="90000"/>
              </a:lnSpc>
              <a:spcBef>
                <a:spcPts val="540"/>
              </a:spcBef>
              <a:buClr>
                <a:schemeClr val="tx2"/>
              </a:buClr>
              <a:buSzPct val="150000"/>
              <a:buFont typeface="Wingdings" panose="05000000000000000000" pitchFamily="2" charset="2"/>
              <a:buChar char="§"/>
              <a:defRPr sz="1500" kern="1200">
                <a:solidFill>
                  <a:schemeClr val="tx1"/>
                </a:solidFill>
                <a:latin typeface="Georgia" panose="02040502050405020303" pitchFamily="18" charset="0"/>
                <a:ea typeface="+mn-ea"/>
                <a:cs typeface="+mn-cs"/>
              </a:defRPr>
            </a:lvl3pPr>
            <a:lvl4pPr marL="914400" indent="-228600" algn="l" defTabSz="914400" rtl="0" eaLnBrk="1" latinLnBrk="0" hangingPunct="1">
              <a:lnSpc>
                <a:spcPct val="90000"/>
              </a:lnSpc>
              <a:spcBef>
                <a:spcPts val="540"/>
              </a:spcBef>
              <a:buClr>
                <a:schemeClr val="tx2"/>
              </a:buClr>
              <a:buSzPct val="120000"/>
              <a:buFont typeface="Wingdings" panose="05000000000000000000" pitchFamily="2" charset="2"/>
              <a:buChar char="§"/>
              <a:defRPr sz="1500" kern="1200">
                <a:solidFill>
                  <a:schemeClr val="tx1"/>
                </a:solidFill>
                <a:latin typeface="Georgia" panose="02040502050405020303" pitchFamily="18" charset="0"/>
                <a:ea typeface="+mn-ea"/>
                <a:cs typeface="+mn-cs"/>
              </a:defRPr>
            </a:lvl4pPr>
            <a:lvl5pPr marL="0" indent="0" algn="l" defTabSz="914400" rtl="0" eaLnBrk="1" latinLnBrk="0" hangingPunct="1">
              <a:lnSpc>
                <a:spcPct val="90000"/>
              </a:lnSpc>
              <a:spcBef>
                <a:spcPts val="594"/>
              </a:spcBef>
              <a:buFontTx/>
              <a:buNone/>
              <a:defRPr sz="165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Title 7">
            <a:extLst>
              <a:ext uri="{FF2B5EF4-FFF2-40B4-BE49-F238E27FC236}">
                <a16:creationId xmlns:a16="http://schemas.microsoft.com/office/drawing/2014/main" id="{2FA262E6-0061-4787-B576-A88409C8AF1B}"/>
              </a:ext>
            </a:extLst>
          </p:cNvPr>
          <p:cNvSpPr txBox="1">
            <a:spLocks/>
          </p:cNvSpPr>
          <p:nvPr/>
        </p:nvSpPr>
        <p:spPr>
          <a:xfrm>
            <a:off x="1554226" y="1148816"/>
            <a:ext cx="4929155" cy="493776"/>
          </a:xfrm>
          <a:prstGeom prst="rect">
            <a:avLst/>
          </a:prstGeom>
        </p:spPr>
        <p:txBody>
          <a:bodyPr lIns="0"/>
          <a:lstStyle>
            <a:lvl1pPr algn="l" defTabSz="914400" rtl="0" eaLnBrk="1" latinLnBrk="0" hangingPunct="1">
              <a:lnSpc>
                <a:spcPct val="90000"/>
              </a:lnSpc>
              <a:spcBef>
                <a:spcPct val="0"/>
              </a:spcBef>
              <a:buNone/>
              <a:defRPr sz="2400" b="1" kern="1200">
                <a:solidFill>
                  <a:schemeClr val="tx2"/>
                </a:solidFill>
                <a:latin typeface="Georgia" panose="02040502050405020303" pitchFamily="18" charset="0"/>
                <a:ea typeface="+mj-ea"/>
                <a:cs typeface="+mj-cs"/>
              </a:defRPr>
            </a:lvl1pPr>
          </a:lstStyle>
          <a:p>
            <a:r>
              <a:rPr lang="en-US" dirty="0"/>
              <a:t>Acknowledgements </a:t>
            </a:r>
          </a:p>
        </p:txBody>
      </p:sp>
      <p:sp>
        <p:nvSpPr>
          <p:cNvPr id="7" name="Subtitle 8">
            <a:extLst>
              <a:ext uri="{FF2B5EF4-FFF2-40B4-BE49-F238E27FC236}">
                <a16:creationId xmlns:a16="http://schemas.microsoft.com/office/drawing/2014/main" id="{BFF65800-CDCC-465C-B3DF-17FBB520E630}"/>
              </a:ext>
            </a:extLst>
          </p:cNvPr>
          <p:cNvSpPr txBox="1">
            <a:spLocks/>
          </p:cNvSpPr>
          <p:nvPr/>
        </p:nvSpPr>
        <p:spPr>
          <a:xfrm>
            <a:off x="1554226" y="1803733"/>
            <a:ext cx="6116784" cy="787999"/>
          </a:xfrm>
          <a:prstGeom prst="rect">
            <a:avLst/>
          </a:prstGeom>
        </p:spPr>
        <p:txBody>
          <a:bodyPr lIns="0"/>
          <a:lstStyle>
            <a:lvl1pPr marL="0" indent="0" algn="l" defTabSz="914400" rtl="0" eaLnBrk="1" latinLnBrk="0" hangingPunct="1">
              <a:lnSpc>
                <a:spcPct val="90000"/>
              </a:lnSpc>
              <a:spcBef>
                <a:spcPts val="972"/>
              </a:spcBef>
              <a:buFontTx/>
              <a:buNone/>
              <a:defRPr sz="180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90000"/>
              </a:lnSpc>
              <a:spcBef>
                <a:spcPts val="594"/>
              </a:spcBef>
              <a:buClr>
                <a:schemeClr val="tx2"/>
              </a:buClr>
              <a:buSzPct val="150000"/>
              <a:buFont typeface="Wingdings" panose="05000000000000000000" pitchFamily="2" charset="2"/>
              <a:buChar char="§"/>
              <a:defRPr sz="1650" kern="1200">
                <a:solidFill>
                  <a:schemeClr val="tx1"/>
                </a:solidFill>
                <a:latin typeface="Georgia" panose="02040502050405020303" pitchFamily="18" charset="0"/>
                <a:ea typeface="+mn-ea"/>
                <a:cs typeface="+mn-cs"/>
              </a:defRPr>
            </a:lvl2pPr>
            <a:lvl3pPr marL="684213" indent="-228600" algn="l" defTabSz="914400" rtl="0" eaLnBrk="1" latinLnBrk="0" hangingPunct="1">
              <a:lnSpc>
                <a:spcPct val="90000"/>
              </a:lnSpc>
              <a:spcBef>
                <a:spcPts val="540"/>
              </a:spcBef>
              <a:buClr>
                <a:schemeClr val="tx2"/>
              </a:buClr>
              <a:buSzPct val="150000"/>
              <a:buFont typeface="Wingdings" panose="05000000000000000000" pitchFamily="2" charset="2"/>
              <a:buChar char="§"/>
              <a:defRPr sz="1500" kern="1200">
                <a:solidFill>
                  <a:schemeClr val="tx1"/>
                </a:solidFill>
                <a:latin typeface="Georgia" panose="02040502050405020303" pitchFamily="18" charset="0"/>
                <a:ea typeface="+mn-ea"/>
                <a:cs typeface="+mn-cs"/>
              </a:defRPr>
            </a:lvl3pPr>
            <a:lvl4pPr marL="914400" indent="-228600" algn="l" defTabSz="914400" rtl="0" eaLnBrk="1" latinLnBrk="0" hangingPunct="1">
              <a:lnSpc>
                <a:spcPct val="90000"/>
              </a:lnSpc>
              <a:spcBef>
                <a:spcPts val="540"/>
              </a:spcBef>
              <a:buClr>
                <a:schemeClr val="tx2"/>
              </a:buClr>
              <a:buSzPct val="120000"/>
              <a:buFont typeface="Wingdings" panose="05000000000000000000" pitchFamily="2" charset="2"/>
              <a:buChar char="§"/>
              <a:defRPr sz="1500" kern="1200">
                <a:solidFill>
                  <a:schemeClr val="tx1"/>
                </a:solidFill>
                <a:latin typeface="Georgia" panose="02040502050405020303" pitchFamily="18" charset="0"/>
                <a:ea typeface="+mn-ea"/>
                <a:cs typeface="+mn-cs"/>
              </a:defRPr>
            </a:lvl4pPr>
            <a:lvl5pPr marL="0" indent="0" algn="l" defTabSz="914400" rtl="0" eaLnBrk="1" latinLnBrk="0" hangingPunct="1">
              <a:lnSpc>
                <a:spcPct val="90000"/>
              </a:lnSpc>
              <a:spcBef>
                <a:spcPts val="594"/>
              </a:spcBef>
              <a:buFontTx/>
              <a:buNone/>
              <a:defRPr sz="165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Thanks to Lisa Mitiguy and the MBS Trade Initiative Group</a:t>
            </a:r>
          </a:p>
        </p:txBody>
      </p:sp>
    </p:spTree>
    <p:extLst>
      <p:ext uri="{BB962C8B-B14F-4D97-AF65-F5344CB8AC3E}">
        <p14:creationId xmlns:p14="http://schemas.microsoft.com/office/powerpoint/2010/main" val="3046474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a:t>
            </a:r>
          </a:p>
        </p:txBody>
      </p:sp>
      <p:sp>
        <p:nvSpPr>
          <p:cNvPr id="4" name="Subtitle 8">
            <a:extLst>
              <a:ext uri="{FF2B5EF4-FFF2-40B4-BE49-F238E27FC236}">
                <a16:creationId xmlns:a16="http://schemas.microsoft.com/office/drawing/2014/main" id="{D2A4E415-7262-4353-A86F-F64E6A956F64}"/>
              </a:ext>
            </a:extLst>
          </p:cNvPr>
          <p:cNvSpPr txBox="1">
            <a:spLocks/>
          </p:cNvSpPr>
          <p:nvPr/>
        </p:nvSpPr>
        <p:spPr>
          <a:xfrm>
            <a:off x="2117787" y="1348721"/>
            <a:ext cx="6116784" cy="787998"/>
          </a:xfrm>
          <a:prstGeom prst="rect">
            <a:avLst/>
          </a:prstGeom>
        </p:spPr>
        <p:txBody>
          <a:bodyPr lIns="0"/>
          <a:lstStyle>
            <a:lvl1pPr marL="0" indent="0" algn="l" defTabSz="914400" rtl="0" eaLnBrk="1" latinLnBrk="0" hangingPunct="1">
              <a:lnSpc>
                <a:spcPct val="90000"/>
              </a:lnSpc>
              <a:spcBef>
                <a:spcPts val="972"/>
              </a:spcBef>
              <a:buFontTx/>
              <a:buNone/>
              <a:defRPr sz="1800" kern="1200">
                <a:solidFill>
                  <a:schemeClr val="tx1"/>
                </a:solidFill>
                <a:latin typeface="Georgia" panose="02040502050405020303" pitchFamily="18" charset="0"/>
                <a:ea typeface="+mn-ea"/>
                <a:cs typeface="+mn-cs"/>
              </a:defRPr>
            </a:lvl1pPr>
            <a:lvl2pPr marL="457200" indent="-228600" algn="l" defTabSz="914400" rtl="0" eaLnBrk="1" latinLnBrk="0" hangingPunct="1">
              <a:lnSpc>
                <a:spcPct val="90000"/>
              </a:lnSpc>
              <a:spcBef>
                <a:spcPts val="594"/>
              </a:spcBef>
              <a:buClr>
                <a:schemeClr val="tx2"/>
              </a:buClr>
              <a:buSzPct val="150000"/>
              <a:buFont typeface="Wingdings" panose="05000000000000000000" pitchFamily="2" charset="2"/>
              <a:buChar char="§"/>
              <a:defRPr sz="1650" kern="1200">
                <a:solidFill>
                  <a:schemeClr val="tx1"/>
                </a:solidFill>
                <a:latin typeface="Georgia" panose="02040502050405020303" pitchFamily="18" charset="0"/>
                <a:ea typeface="+mn-ea"/>
                <a:cs typeface="+mn-cs"/>
              </a:defRPr>
            </a:lvl2pPr>
            <a:lvl3pPr marL="684213" indent="-228600" algn="l" defTabSz="914400" rtl="0" eaLnBrk="1" latinLnBrk="0" hangingPunct="1">
              <a:lnSpc>
                <a:spcPct val="90000"/>
              </a:lnSpc>
              <a:spcBef>
                <a:spcPts val="540"/>
              </a:spcBef>
              <a:buClr>
                <a:schemeClr val="tx2"/>
              </a:buClr>
              <a:buSzPct val="150000"/>
              <a:buFont typeface="Wingdings" panose="05000000000000000000" pitchFamily="2" charset="2"/>
              <a:buChar char="§"/>
              <a:defRPr sz="1500" kern="1200">
                <a:solidFill>
                  <a:schemeClr val="tx1"/>
                </a:solidFill>
                <a:latin typeface="Georgia" panose="02040502050405020303" pitchFamily="18" charset="0"/>
                <a:ea typeface="+mn-ea"/>
                <a:cs typeface="+mn-cs"/>
              </a:defRPr>
            </a:lvl3pPr>
            <a:lvl4pPr marL="914400" indent="-228600" algn="l" defTabSz="914400" rtl="0" eaLnBrk="1" latinLnBrk="0" hangingPunct="1">
              <a:lnSpc>
                <a:spcPct val="90000"/>
              </a:lnSpc>
              <a:spcBef>
                <a:spcPts val="540"/>
              </a:spcBef>
              <a:buClr>
                <a:schemeClr val="tx2"/>
              </a:buClr>
              <a:buSzPct val="120000"/>
              <a:buFont typeface="Wingdings" panose="05000000000000000000" pitchFamily="2" charset="2"/>
              <a:buChar char="§"/>
              <a:defRPr sz="1500" kern="1200">
                <a:solidFill>
                  <a:schemeClr val="tx1"/>
                </a:solidFill>
                <a:latin typeface="Georgia" panose="02040502050405020303" pitchFamily="18" charset="0"/>
                <a:ea typeface="+mn-ea"/>
                <a:cs typeface="+mn-cs"/>
              </a:defRPr>
            </a:lvl4pPr>
            <a:lvl5pPr marL="0" indent="0" algn="l" defTabSz="914400" rtl="0" eaLnBrk="1" latinLnBrk="0" hangingPunct="1">
              <a:lnSpc>
                <a:spcPct val="90000"/>
              </a:lnSpc>
              <a:spcBef>
                <a:spcPts val="594"/>
              </a:spcBef>
              <a:buFontTx/>
              <a:buNone/>
              <a:defRPr sz="165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Title 7">
            <a:extLst>
              <a:ext uri="{FF2B5EF4-FFF2-40B4-BE49-F238E27FC236}">
                <a16:creationId xmlns:a16="http://schemas.microsoft.com/office/drawing/2014/main" id="{998CB171-659D-4515-B7E8-1F65B4E50942}"/>
              </a:ext>
            </a:extLst>
          </p:cNvPr>
          <p:cNvSpPr txBox="1">
            <a:spLocks/>
          </p:cNvSpPr>
          <p:nvPr/>
        </p:nvSpPr>
        <p:spPr>
          <a:xfrm>
            <a:off x="1523452" y="1148816"/>
            <a:ext cx="4929155" cy="493776"/>
          </a:xfrm>
          <a:prstGeom prst="rect">
            <a:avLst/>
          </a:prstGeom>
        </p:spPr>
        <p:txBody>
          <a:bodyPr lIns="0"/>
          <a:lstStyle>
            <a:lvl1pPr algn="l" defTabSz="914400" rtl="0" eaLnBrk="1" latinLnBrk="0" hangingPunct="1">
              <a:lnSpc>
                <a:spcPct val="90000"/>
              </a:lnSpc>
              <a:spcBef>
                <a:spcPct val="0"/>
              </a:spcBef>
              <a:buNone/>
              <a:defRPr sz="2400" b="1" kern="1200">
                <a:solidFill>
                  <a:schemeClr val="tx2"/>
                </a:solidFill>
                <a:latin typeface="Georgia" panose="02040502050405020303" pitchFamily="18" charset="0"/>
                <a:ea typeface="+mj-ea"/>
                <a:cs typeface="+mj-cs"/>
              </a:defRPr>
            </a:lvl1pPr>
          </a:lstStyle>
          <a:p>
            <a:r>
              <a:rPr lang="en-US"/>
              <a:t>Outline</a:t>
            </a:r>
            <a:endParaRPr lang="en-US" dirty="0"/>
          </a:p>
        </p:txBody>
      </p:sp>
      <p:sp>
        <p:nvSpPr>
          <p:cNvPr id="9" name="TextBox 8">
            <a:extLst>
              <a:ext uri="{FF2B5EF4-FFF2-40B4-BE49-F238E27FC236}">
                <a16:creationId xmlns:a16="http://schemas.microsoft.com/office/drawing/2014/main" id="{9AF74F89-3BF0-49C7-800B-5109E817527C}"/>
              </a:ext>
            </a:extLst>
          </p:cNvPr>
          <p:cNvSpPr txBox="1"/>
          <p:nvPr/>
        </p:nvSpPr>
        <p:spPr>
          <a:xfrm>
            <a:off x="1489107" y="1846361"/>
            <a:ext cx="8046809" cy="4054956"/>
          </a:xfrm>
          <a:prstGeom prst="rect">
            <a:avLst/>
          </a:prstGeom>
          <a:noFill/>
        </p:spPr>
        <p:txBody>
          <a:bodyPr wrap="square" rtlCol="0">
            <a:spAutoFit/>
          </a:bodyPr>
          <a:lstStyle/>
          <a:p>
            <a:endParaRPr lang="en-US" sz="1200" dirty="0">
              <a:cs typeface="Segoe UI" panose="020B0502040204020203" pitchFamily="34" charset="0"/>
            </a:endParaRPr>
          </a:p>
          <a:p>
            <a:r>
              <a:rPr lang="en-US" dirty="0">
                <a:cs typeface="Segoe UI" panose="020B0502040204020203" pitchFamily="34" charset="0"/>
              </a:rPr>
              <a:t>1.   </a:t>
            </a:r>
            <a:r>
              <a:rPr lang="en-US" dirty="0">
                <a:latin typeface="Georgia" panose="02040502050405020303" pitchFamily="18" charset="0"/>
                <a:cs typeface="Segoe UI" panose="020B0502040204020203" pitchFamily="34" charset="0"/>
              </a:rPr>
              <a:t>Business Problem</a:t>
            </a:r>
          </a:p>
          <a:p>
            <a:pPr marL="742950" lvl="1" indent="-285750">
              <a:spcAft>
                <a:spcPts val="300"/>
              </a:spcAft>
              <a:buFont typeface="Arial" panose="020B0604020202020204" pitchFamily="34" charset="0"/>
              <a:buChar char="•"/>
            </a:pPr>
            <a:r>
              <a:rPr lang="en-US" dirty="0">
                <a:latin typeface="Georgia" panose="02040502050405020303" pitchFamily="18" charset="0"/>
                <a:cs typeface="Segoe UI" panose="020B0502040204020203" pitchFamily="34" charset="0"/>
              </a:rPr>
              <a:t>MBS Trade Automation</a:t>
            </a:r>
          </a:p>
          <a:p>
            <a:pPr marL="742950" lvl="1" indent="-285750">
              <a:spcAft>
                <a:spcPts val="300"/>
              </a:spcAft>
              <a:buFont typeface="Arial" panose="020B0604020202020204" pitchFamily="34" charset="0"/>
              <a:buChar char="•"/>
            </a:pPr>
            <a:r>
              <a:rPr lang="en-US" dirty="0">
                <a:latin typeface="Georgia" panose="02040502050405020303" pitchFamily="18" charset="0"/>
                <a:cs typeface="Segoe UI" panose="020B0502040204020203" pitchFamily="34" charset="0"/>
              </a:rPr>
              <a:t>MBS Trading Platform</a:t>
            </a:r>
          </a:p>
          <a:p>
            <a:pPr lvl="1">
              <a:spcAft>
                <a:spcPts val="300"/>
              </a:spcAft>
            </a:pPr>
            <a:endParaRPr lang="en-US" dirty="0">
              <a:latin typeface="Georgia" panose="02040502050405020303" pitchFamily="18" charset="0"/>
              <a:cs typeface="Segoe UI" panose="020B0502040204020203" pitchFamily="34" charset="0"/>
            </a:endParaRPr>
          </a:p>
          <a:p>
            <a:pPr marL="342900" indent="-342900">
              <a:buAutoNum type="arabicPeriod" startAt="2"/>
            </a:pPr>
            <a:r>
              <a:rPr lang="en-US" dirty="0">
                <a:latin typeface="Georgia" panose="02040502050405020303" pitchFamily="18" charset="0"/>
                <a:cs typeface="Segoe UI" panose="020B0502040204020203" pitchFamily="34" charset="0"/>
              </a:rPr>
              <a:t>Modeling Problem</a:t>
            </a:r>
          </a:p>
          <a:p>
            <a:pPr marL="742950" lvl="1" indent="-285750">
              <a:spcAft>
                <a:spcPts val="300"/>
              </a:spcAft>
              <a:buFont typeface="Arial" panose="020B0604020202020204" pitchFamily="34" charset="0"/>
              <a:buChar char="•"/>
            </a:pPr>
            <a:r>
              <a:rPr lang="en-US" dirty="0">
                <a:latin typeface="Georgia" panose="02040502050405020303" pitchFamily="18" charset="0"/>
                <a:cs typeface="Segoe UI" panose="020B0502040204020203" pitchFamily="34" charset="0"/>
              </a:rPr>
              <a:t>General Model Design</a:t>
            </a:r>
          </a:p>
          <a:p>
            <a:pPr marL="742950" lvl="1" indent="-285750">
              <a:spcAft>
                <a:spcPts val="300"/>
              </a:spcAft>
              <a:buFont typeface="Arial" panose="020B0604020202020204" pitchFamily="34" charset="0"/>
              <a:buChar char="•"/>
            </a:pPr>
            <a:r>
              <a:rPr lang="en-US" dirty="0">
                <a:latin typeface="Georgia" panose="02040502050405020303" pitchFamily="18" charset="0"/>
                <a:cs typeface="Segoe UI" panose="020B0502040204020203" pitchFamily="34" charset="0"/>
              </a:rPr>
              <a:t>State Space Models</a:t>
            </a:r>
          </a:p>
          <a:p>
            <a:pPr marL="742950" lvl="1" indent="-285750">
              <a:spcAft>
                <a:spcPts val="300"/>
              </a:spcAft>
              <a:buFont typeface="Arial" panose="020B0604020202020204" pitchFamily="34" charset="0"/>
              <a:buChar char="•"/>
            </a:pPr>
            <a:r>
              <a:rPr lang="en-US" dirty="0">
                <a:latin typeface="Georgia" panose="02040502050405020303" pitchFamily="18" charset="0"/>
                <a:cs typeface="Segoe UI" panose="020B0502040204020203" pitchFamily="34" charset="0"/>
              </a:rPr>
              <a:t>Implementation Details</a:t>
            </a:r>
          </a:p>
          <a:p>
            <a:endParaRPr lang="en-US" dirty="0">
              <a:latin typeface="Georgia" panose="02040502050405020303" pitchFamily="18" charset="0"/>
              <a:cs typeface="Segoe UI" panose="020B0502040204020203" pitchFamily="34" charset="0"/>
            </a:endParaRPr>
          </a:p>
          <a:p>
            <a:pPr marL="342900" indent="-342900">
              <a:buAutoNum type="arabicPeriod" startAt="3"/>
            </a:pPr>
            <a:r>
              <a:rPr lang="en-US" dirty="0">
                <a:latin typeface="Georgia" panose="02040502050405020303" pitchFamily="18" charset="0"/>
                <a:cs typeface="Segoe UI" panose="020B0502040204020203" pitchFamily="34" charset="0"/>
              </a:rPr>
              <a:t>Preliminary Results</a:t>
            </a:r>
          </a:p>
          <a:p>
            <a:pPr lvl="1">
              <a:spcAft>
                <a:spcPts val="300"/>
              </a:spcAft>
            </a:pPr>
            <a:endParaRPr lang="en-US" dirty="0">
              <a:latin typeface="Georgia" panose="02040502050405020303" pitchFamily="18" charset="0"/>
              <a:cs typeface="Segoe UI" panose="020B0502040204020203" pitchFamily="34" charset="0"/>
            </a:endParaRPr>
          </a:p>
          <a:p>
            <a:r>
              <a:rPr lang="en-US" dirty="0">
                <a:latin typeface="Georgia" panose="02040502050405020303" pitchFamily="18" charset="0"/>
                <a:cs typeface="Segoe UI" panose="020B0502040204020203" pitchFamily="34" charset="0"/>
              </a:rPr>
              <a:t>4.   Next Steps + Extensions</a:t>
            </a:r>
            <a:endParaRPr lang="en-US" sz="1200" dirty="0">
              <a:latin typeface="Georgia" panose="02040502050405020303" pitchFamily="18" charset="0"/>
              <a:cs typeface="Segoe UI" panose="020B0502040204020203" pitchFamily="34" charset="0"/>
            </a:endParaRPr>
          </a:p>
          <a:p>
            <a:endParaRPr lang="en-US" sz="1200" dirty="0">
              <a:cs typeface="Segoe UI" panose="020B0502040204020203" pitchFamily="34" charset="0"/>
            </a:endParaRPr>
          </a:p>
        </p:txBody>
      </p:sp>
    </p:spTree>
    <p:extLst>
      <p:ext uri="{BB962C8B-B14F-4D97-AF65-F5344CB8AC3E}">
        <p14:creationId xmlns:p14="http://schemas.microsoft.com/office/powerpoint/2010/main" val="2540717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Business Problem</a:t>
            </a:r>
          </a:p>
        </p:txBody>
      </p:sp>
      <p:sp>
        <p:nvSpPr>
          <p:cNvPr id="48" name="Rounded Rectangle 47"/>
          <p:cNvSpPr/>
          <p:nvPr/>
        </p:nvSpPr>
        <p:spPr>
          <a:xfrm>
            <a:off x="2040853" y="835583"/>
            <a:ext cx="7978068" cy="748637"/>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dirty="0">
                <a:solidFill>
                  <a:schemeClr val="tx1"/>
                </a:solidFill>
                <a:latin typeface="Georgia" panose="02040502050405020303" pitchFamily="18" charset="0"/>
                <a:cs typeface="Segoe UI" panose="020B0502040204020203" pitchFamily="34" charset="0"/>
              </a:rPr>
              <a:t>Build an automated MBS trading platform to provide lenders the ability to electronically trade TBAs and Specified pools with Fannie Mae.  </a:t>
            </a:r>
          </a:p>
        </p:txBody>
      </p:sp>
      <p:sp>
        <p:nvSpPr>
          <p:cNvPr id="7" name="TextBox 6"/>
          <p:cNvSpPr txBox="1"/>
          <p:nvPr/>
        </p:nvSpPr>
        <p:spPr>
          <a:xfrm>
            <a:off x="1399316" y="1963611"/>
            <a:ext cx="8702015" cy="374718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Georgia" panose="02040502050405020303" pitchFamily="18" charset="0"/>
                <a:cs typeface="Segoe UI" panose="020B0502040204020203" pitchFamily="34" charset="0"/>
              </a:rPr>
              <a:t>In 2016</a:t>
            </a:r>
          </a:p>
          <a:p>
            <a:pPr lvl="1">
              <a:spcAft>
                <a:spcPts val="300"/>
              </a:spcAft>
            </a:pPr>
            <a:r>
              <a:rPr lang="en-US" sz="1400" dirty="0">
                <a:latin typeface="Georgia" panose="02040502050405020303" pitchFamily="18" charset="0"/>
                <a:cs typeface="Segoe UI" panose="020B0502040204020203" pitchFamily="34" charset="0"/>
              </a:rPr>
              <a:t>-  Fannie Mae manually keyed over 81,000 MBS trades with 369 lenders ($467 billion UPB)</a:t>
            </a:r>
          </a:p>
          <a:p>
            <a:pPr lvl="1">
              <a:spcAft>
                <a:spcPts val="300"/>
              </a:spcAft>
            </a:pPr>
            <a:r>
              <a:rPr lang="en-US" sz="1400" dirty="0">
                <a:latin typeface="Georgia" panose="02040502050405020303" pitchFamily="18" charset="0"/>
                <a:cs typeface="Segoe UI" panose="020B0502040204020203" pitchFamily="34" charset="0"/>
              </a:rPr>
              <a:t>-  Duplications, omissions, and input errors result in ~50 </a:t>
            </a:r>
            <a:r>
              <a:rPr lang="en-US" sz="1400" dirty="0" err="1">
                <a:latin typeface="Georgia" panose="02040502050405020303" pitchFamily="18" charset="0"/>
                <a:cs typeface="Segoe UI" panose="020B0502040204020203" pitchFamily="34" charset="0"/>
              </a:rPr>
              <a:t>misbooked</a:t>
            </a:r>
            <a:r>
              <a:rPr lang="en-US" sz="1400" dirty="0">
                <a:latin typeface="Georgia" panose="02040502050405020303" pitchFamily="18" charset="0"/>
                <a:cs typeface="Segoe UI" panose="020B0502040204020203" pitchFamily="34" charset="0"/>
              </a:rPr>
              <a:t> trades per month</a:t>
            </a:r>
          </a:p>
          <a:p>
            <a:pPr lvl="1">
              <a:spcAft>
                <a:spcPts val="300"/>
              </a:spcAft>
            </a:pPr>
            <a:r>
              <a:rPr lang="en-US" sz="1400" dirty="0">
                <a:latin typeface="Georgia" panose="02040502050405020303" pitchFamily="18" charset="0"/>
                <a:cs typeface="Segoe UI" panose="020B0502040204020203" pitchFamily="34" charset="0"/>
              </a:rPr>
              <a:t>-  Lack of online presence is a missed opportunity to bid on MBS trades</a:t>
            </a:r>
          </a:p>
          <a:p>
            <a:pPr lvl="1">
              <a:spcAft>
                <a:spcPts val="300"/>
              </a:spcAft>
            </a:pPr>
            <a:endParaRPr lang="en-US" sz="14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400" dirty="0">
                <a:latin typeface="Georgia" panose="02040502050405020303" pitchFamily="18" charset="0"/>
                <a:cs typeface="Segoe UI" panose="020B0502040204020203" pitchFamily="34" charset="0"/>
              </a:rPr>
              <a:t>TBA trading is operationally inefficient for both Fannie Mae and our lender customers.  This puts Fannie Mae at a competitive disadvantage with certain lenders.</a:t>
            </a:r>
          </a:p>
          <a:p>
            <a:endParaRPr lang="en-US" sz="14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400" dirty="0">
                <a:latin typeface="Georgia" panose="02040502050405020303" pitchFamily="18" charset="0"/>
                <a:cs typeface="Segoe UI" panose="020B0502040204020203" pitchFamily="34" charset="0"/>
              </a:rPr>
              <a:t>The Automated TBA Trading Platform will:</a:t>
            </a:r>
          </a:p>
          <a:p>
            <a:endParaRPr lang="en-US" sz="1400" dirty="0">
              <a:latin typeface="Georgia" panose="02040502050405020303" pitchFamily="18" charset="0"/>
              <a:cs typeface="Segoe UI" panose="020B0502040204020203" pitchFamily="34" charset="0"/>
            </a:endParaRPr>
          </a:p>
          <a:p>
            <a:pPr lvl="1">
              <a:spcAft>
                <a:spcPts val="300"/>
              </a:spcAft>
            </a:pPr>
            <a:r>
              <a:rPr lang="en-US" sz="1400" dirty="0">
                <a:latin typeface="Georgia" panose="02040502050405020303" pitchFamily="18" charset="0"/>
                <a:cs typeface="Segoe UI" panose="020B0502040204020203" pitchFamily="34" charset="0"/>
              </a:rPr>
              <a:t>-     Enhance execution options for the lenders such as forward Spec trading, bidding out of competition, and non-standard settlement.</a:t>
            </a:r>
          </a:p>
          <a:p>
            <a:pPr marL="742950" lvl="1" indent="-285750">
              <a:spcAft>
                <a:spcPts val="300"/>
              </a:spcAft>
              <a:buFontTx/>
              <a:buChar char="-"/>
            </a:pPr>
            <a:r>
              <a:rPr lang="en-US" sz="1400" dirty="0">
                <a:latin typeface="Georgia" panose="02040502050405020303" pitchFamily="18" charset="0"/>
                <a:cs typeface="Segoe UI" panose="020B0502040204020203" pitchFamily="34" charset="0"/>
              </a:rPr>
              <a:t>Improve our efficiency, competitiveness and customer service</a:t>
            </a:r>
          </a:p>
          <a:p>
            <a:pPr marL="742950" lvl="1" indent="-285750">
              <a:spcAft>
                <a:spcPts val="300"/>
              </a:spcAft>
              <a:buFontTx/>
              <a:buChar char="-"/>
            </a:pPr>
            <a:r>
              <a:rPr lang="en-US" sz="1400" dirty="0">
                <a:latin typeface="Georgia" panose="02040502050405020303" pitchFamily="18" charset="0"/>
                <a:cs typeface="Segoe UI" panose="020B0502040204020203" pitchFamily="34" charset="0"/>
              </a:rPr>
              <a:t>Reduces our compliance exposure</a:t>
            </a:r>
          </a:p>
          <a:p>
            <a:endParaRPr lang="en-US" sz="1200" dirty="0">
              <a:cs typeface="Segoe UI" panose="020B0502040204020203" pitchFamily="34" charset="0"/>
            </a:endParaRPr>
          </a:p>
          <a:p>
            <a:endParaRPr lang="en-US" sz="1200" dirty="0">
              <a:cs typeface="Segoe UI" panose="020B0502040204020203" pitchFamily="34" charset="0"/>
            </a:endParaRPr>
          </a:p>
        </p:txBody>
      </p:sp>
    </p:spTree>
    <p:extLst>
      <p:ext uri="{BB962C8B-B14F-4D97-AF65-F5344CB8AC3E}">
        <p14:creationId xmlns:p14="http://schemas.microsoft.com/office/powerpoint/2010/main" val="482418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6205028" y="4611693"/>
            <a:ext cx="4218257" cy="1910326"/>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3819898" y="1965799"/>
            <a:ext cx="1097280" cy="914400"/>
          </a:xfrm>
          <a:prstGeom prst="rect">
            <a:avLst/>
          </a:prstGeom>
          <a:noFill/>
        </p:spPr>
        <p:txBody>
          <a:bodyPr wrap="square" rtlCol="0" anchor="b">
            <a:noAutofit/>
          </a:bodyPr>
          <a:lstStyle/>
          <a:p>
            <a:endParaRPr lang="en-US" sz="800" dirty="0">
              <a:solidFill>
                <a:schemeClr val="tx1">
                  <a:lumMod val="75000"/>
                  <a:lumOff val="25000"/>
                </a:schemeClr>
              </a:solidFill>
            </a:endParaRPr>
          </a:p>
          <a:p>
            <a:endParaRPr lang="en-US" sz="800" dirty="0">
              <a:solidFill>
                <a:schemeClr val="tx1">
                  <a:lumMod val="75000"/>
                  <a:lumOff val="25000"/>
                </a:schemeClr>
              </a:solidFill>
            </a:endParaRPr>
          </a:p>
          <a:p>
            <a:r>
              <a:rPr lang="en-US" sz="800" dirty="0">
                <a:solidFill>
                  <a:schemeClr val="tx1">
                    <a:lumMod val="75000"/>
                    <a:lumOff val="25000"/>
                  </a:schemeClr>
                </a:solidFill>
              </a:rPr>
              <a:t>Trader generates the bid quote</a:t>
            </a:r>
          </a:p>
        </p:txBody>
      </p:sp>
      <p:sp>
        <p:nvSpPr>
          <p:cNvPr id="112" name="TextBox 111"/>
          <p:cNvSpPr txBox="1"/>
          <p:nvPr/>
        </p:nvSpPr>
        <p:spPr>
          <a:xfrm>
            <a:off x="5099836" y="1965799"/>
            <a:ext cx="1097280" cy="914400"/>
          </a:xfrm>
          <a:prstGeom prst="rect">
            <a:avLst/>
          </a:prstGeom>
          <a:noFill/>
        </p:spPr>
        <p:txBody>
          <a:bodyPr wrap="square" rtlCol="0" anchor="b">
            <a:noAutofit/>
          </a:bodyPr>
          <a:lstStyle/>
          <a:p>
            <a:r>
              <a:rPr lang="en-US" sz="800" dirty="0">
                <a:solidFill>
                  <a:schemeClr val="tx1">
                    <a:lumMod val="75000"/>
                    <a:lumOff val="25000"/>
                  </a:schemeClr>
                </a:solidFill>
              </a:rPr>
              <a:t>Account Exec gives bid quote to lender</a:t>
            </a:r>
          </a:p>
        </p:txBody>
      </p:sp>
      <p:sp>
        <p:nvSpPr>
          <p:cNvPr id="61" name="TextBox 60"/>
          <p:cNvSpPr txBox="1"/>
          <p:nvPr/>
        </p:nvSpPr>
        <p:spPr>
          <a:xfrm>
            <a:off x="1899436" y="2697319"/>
            <a:ext cx="1097280" cy="914400"/>
          </a:xfrm>
          <a:prstGeom prst="rect">
            <a:avLst/>
          </a:prstGeom>
          <a:noFill/>
        </p:spPr>
        <p:txBody>
          <a:bodyPr wrap="square" rtlCol="0" anchor="b">
            <a:noAutofit/>
          </a:bodyPr>
          <a:lstStyle/>
          <a:p>
            <a:r>
              <a:rPr lang="en-US" sz="800" dirty="0">
                <a:solidFill>
                  <a:schemeClr val="tx1">
                    <a:lumMod val="75000"/>
                    <a:lumOff val="25000"/>
                  </a:schemeClr>
                </a:solidFill>
              </a:rPr>
              <a:t>The lender calls Sales desk for bid quote</a:t>
            </a:r>
          </a:p>
        </p:txBody>
      </p:sp>
      <p:sp>
        <p:nvSpPr>
          <p:cNvPr id="64" name="TextBox 63"/>
          <p:cNvSpPr txBox="1"/>
          <p:nvPr/>
        </p:nvSpPr>
        <p:spPr>
          <a:xfrm>
            <a:off x="7020076" y="2940510"/>
            <a:ext cx="1097280" cy="914400"/>
          </a:xfrm>
          <a:prstGeom prst="rect">
            <a:avLst/>
          </a:prstGeom>
          <a:noFill/>
        </p:spPr>
        <p:txBody>
          <a:bodyPr wrap="square" rtlCol="0" anchor="b">
            <a:noAutofit/>
          </a:bodyPr>
          <a:lstStyle/>
          <a:p>
            <a:r>
              <a:rPr lang="en-US" sz="800" dirty="0">
                <a:solidFill>
                  <a:schemeClr val="tx1">
                    <a:lumMod val="75000"/>
                    <a:lumOff val="25000"/>
                  </a:schemeClr>
                </a:solidFill>
              </a:rPr>
              <a:t>FNM Trader calls transaction done. </a:t>
            </a:r>
          </a:p>
          <a:p>
            <a:r>
              <a:rPr lang="en-US" sz="800" dirty="0">
                <a:solidFill>
                  <a:schemeClr val="tx1">
                    <a:lumMod val="75000"/>
                    <a:lumOff val="25000"/>
                  </a:schemeClr>
                </a:solidFill>
              </a:rPr>
              <a:t>AE reads back trade to lender.</a:t>
            </a:r>
          </a:p>
          <a:p>
            <a:r>
              <a:rPr lang="en-US" sz="800" dirty="0">
                <a:solidFill>
                  <a:schemeClr val="tx1">
                    <a:lumMod val="75000"/>
                    <a:lumOff val="25000"/>
                  </a:schemeClr>
                </a:solidFill>
              </a:rPr>
              <a:t>AE enters ticket into Aladdin.</a:t>
            </a:r>
          </a:p>
        </p:txBody>
      </p:sp>
      <p:sp>
        <p:nvSpPr>
          <p:cNvPr id="65" name="TextBox 64"/>
          <p:cNvSpPr txBox="1"/>
          <p:nvPr/>
        </p:nvSpPr>
        <p:spPr>
          <a:xfrm>
            <a:off x="5557036" y="1234279"/>
            <a:ext cx="1463040" cy="914400"/>
          </a:xfrm>
          <a:prstGeom prst="rect">
            <a:avLst/>
          </a:prstGeom>
          <a:noFill/>
        </p:spPr>
        <p:txBody>
          <a:bodyPr wrap="square" rtlCol="0" anchor="b">
            <a:noAutofit/>
          </a:bodyPr>
          <a:lstStyle/>
          <a:p>
            <a:r>
              <a:rPr lang="en-US" sz="800" dirty="0">
                <a:solidFill>
                  <a:schemeClr val="tx1">
                    <a:lumMod val="75000"/>
                    <a:lumOff val="25000"/>
                  </a:schemeClr>
                </a:solidFill>
              </a:rPr>
              <a:t>Lender decisions and asks to accept the trade based on the quoted price</a:t>
            </a:r>
          </a:p>
        </p:txBody>
      </p:sp>
      <p:sp>
        <p:nvSpPr>
          <p:cNvPr id="66" name="TextBox 65"/>
          <p:cNvSpPr txBox="1"/>
          <p:nvPr/>
        </p:nvSpPr>
        <p:spPr>
          <a:xfrm>
            <a:off x="7660156" y="1887975"/>
            <a:ext cx="1097280" cy="914400"/>
          </a:xfrm>
          <a:prstGeom prst="rect">
            <a:avLst/>
          </a:prstGeom>
          <a:noFill/>
        </p:spPr>
        <p:txBody>
          <a:bodyPr wrap="square" rtlCol="0" anchor="b">
            <a:noAutofit/>
          </a:bodyPr>
          <a:lstStyle/>
          <a:p>
            <a:r>
              <a:rPr lang="en-US" sz="800" dirty="0">
                <a:solidFill>
                  <a:schemeClr val="tx1">
                    <a:lumMod val="75000"/>
                    <a:lumOff val="25000"/>
                  </a:schemeClr>
                </a:solidFill>
              </a:rPr>
              <a:t>The lender enters the trade into their native application</a:t>
            </a:r>
          </a:p>
        </p:txBody>
      </p:sp>
      <p:sp>
        <p:nvSpPr>
          <p:cNvPr id="83" name="TextBox 82"/>
          <p:cNvSpPr txBox="1"/>
          <p:nvPr/>
        </p:nvSpPr>
        <p:spPr>
          <a:xfrm>
            <a:off x="8117356" y="1117543"/>
            <a:ext cx="1463040" cy="914400"/>
          </a:xfrm>
          <a:prstGeom prst="rect">
            <a:avLst/>
          </a:prstGeom>
          <a:noFill/>
        </p:spPr>
        <p:txBody>
          <a:bodyPr wrap="square" rtlCol="0" anchor="b">
            <a:noAutofit/>
          </a:bodyPr>
          <a:lstStyle/>
          <a:p>
            <a:r>
              <a:rPr lang="en-US" sz="800" dirty="0">
                <a:solidFill>
                  <a:schemeClr val="tx1">
                    <a:lumMod val="75000"/>
                    <a:lumOff val="25000"/>
                  </a:schemeClr>
                </a:solidFill>
              </a:rPr>
              <a:t>FNM back office manually confirms the trade with lender via email or phone</a:t>
            </a:r>
          </a:p>
        </p:txBody>
      </p:sp>
      <p:sp>
        <p:nvSpPr>
          <p:cNvPr id="90" name="TextBox 89"/>
          <p:cNvSpPr txBox="1"/>
          <p:nvPr/>
        </p:nvSpPr>
        <p:spPr>
          <a:xfrm>
            <a:off x="2539516" y="1965799"/>
            <a:ext cx="1097280" cy="914400"/>
          </a:xfrm>
          <a:prstGeom prst="rect">
            <a:avLst/>
          </a:prstGeom>
          <a:noFill/>
        </p:spPr>
        <p:txBody>
          <a:bodyPr wrap="square" rtlCol="0" anchor="b">
            <a:noAutofit/>
          </a:bodyPr>
          <a:lstStyle/>
          <a:p>
            <a:r>
              <a:rPr lang="en-US" sz="800" dirty="0">
                <a:solidFill>
                  <a:schemeClr val="tx1">
                    <a:lumMod val="75000"/>
                    <a:lumOff val="25000"/>
                  </a:schemeClr>
                </a:solidFill>
              </a:rPr>
              <a:t>Account Exec takes order</a:t>
            </a:r>
          </a:p>
        </p:txBody>
      </p:sp>
      <p:sp>
        <p:nvSpPr>
          <p:cNvPr id="92" name="TextBox 91"/>
          <p:cNvSpPr txBox="1"/>
          <p:nvPr/>
        </p:nvSpPr>
        <p:spPr>
          <a:xfrm>
            <a:off x="3179596" y="1234279"/>
            <a:ext cx="1097280" cy="914400"/>
          </a:xfrm>
          <a:prstGeom prst="rect">
            <a:avLst/>
          </a:prstGeom>
          <a:noFill/>
        </p:spPr>
        <p:txBody>
          <a:bodyPr wrap="square" rtlCol="0" anchor="b">
            <a:noAutofit/>
          </a:bodyPr>
          <a:lstStyle/>
          <a:p>
            <a:r>
              <a:rPr lang="en-US" sz="800" dirty="0">
                <a:solidFill>
                  <a:schemeClr val="tx1">
                    <a:lumMod val="75000"/>
                    <a:lumOff val="25000"/>
                  </a:schemeClr>
                </a:solidFill>
              </a:rPr>
              <a:t>Account Exec calls Trader for bid quote</a:t>
            </a:r>
          </a:p>
        </p:txBody>
      </p:sp>
      <p:sp>
        <p:nvSpPr>
          <p:cNvPr id="95" name="TextBox 94"/>
          <p:cNvSpPr txBox="1"/>
          <p:nvPr/>
        </p:nvSpPr>
        <p:spPr>
          <a:xfrm>
            <a:off x="4459756" y="2697319"/>
            <a:ext cx="1097280" cy="914400"/>
          </a:xfrm>
          <a:prstGeom prst="rect">
            <a:avLst/>
          </a:prstGeom>
          <a:noFill/>
        </p:spPr>
        <p:txBody>
          <a:bodyPr wrap="square" rtlCol="0" anchor="b">
            <a:noAutofit/>
          </a:bodyPr>
          <a:lstStyle/>
          <a:p>
            <a:r>
              <a:rPr lang="en-US" sz="800" dirty="0">
                <a:solidFill>
                  <a:schemeClr val="tx1">
                    <a:lumMod val="75000"/>
                    <a:lumOff val="25000"/>
                  </a:schemeClr>
                </a:solidFill>
              </a:rPr>
              <a:t>Trader relays bid quote to Account Exec</a:t>
            </a:r>
          </a:p>
        </p:txBody>
      </p:sp>
      <p:sp>
        <p:nvSpPr>
          <p:cNvPr id="116" name="TextBox 115"/>
          <p:cNvSpPr txBox="1"/>
          <p:nvPr/>
        </p:nvSpPr>
        <p:spPr>
          <a:xfrm>
            <a:off x="6379996" y="1965799"/>
            <a:ext cx="1097280" cy="914400"/>
          </a:xfrm>
          <a:prstGeom prst="rect">
            <a:avLst/>
          </a:prstGeom>
          <a:noFill/>
        </p:spPr>
        <p:txBody>
          <a:bodyPr wrap="square" rtlCol="0" anchor="b">
            <a:noAutofit/>
          </a:bodyPr>
          <a:lstStyle/>
          <a:p>
            <a:r>
              <a:rPr lang="en-US" sz="800" dirty="0">
                <a:solidFill>
                  <a:schemeClr val="tx1">
                    <a:lumMod val="75000"/>
                    <a:lumOff val="25000"/>
                  </a:schemeClr>
                </a:solidFill>
              </a:rPr>
              <a:t>Account Exec relays desire to  accept the bid to the Trader</a:t>
            </a:r>
          </a:p>
        </p:txBody>
      </p:sp>
      <p:sp>
        <p:nvSpPr>
          <p:cNvPr id="119" name="TextBox 118"/>
          <p:cNvSpPr txBox="1"/>
          <p:nvPr/>
        </p:nvSpPr>
        <p:spPr>
          <a:xfrm>
            <a:off x="8940316" y="2697319"/>
            <a:ext cx="1097280" cy="914400"/>
          </a:xfrm>
          <a:prstGeom prst="rect">
            <a:avLst/>
          </a:prstGeom>
          <a:noFill/>
        </p:spPr>
        <p:txBody>
          <a:bodyPr wrap="square" rtlCol="0" anchor="b">
            <a:noAutofit/>
          </a:bodyPr>
          <a:lstStyle/>
          <a:p>
            <a:r>
              <a:rPr lang="en-US" sz="800" dirty="0">
                <a:solidFill>
                  <a:schemeClr val="tx1">
                    <a:lumMod val="75000"/>
                    <a:lumOff val="25000"/>
                  </a:schemeClr>
                </a:solidFill>
              </a:rPr>
              <a:t>Multiple back and forth with lenders when trade errors are discovered </a:t>
            </a:r>
          </a:p>
        </p:txBody>
      </p:sp>
      <p:sp>
        <p:nvSpPr>
          <p:cNvPr id="2" name="Title 1"/>
          <p:cNvSpPr>
            <a:spLocks noGrp="1"/>
          </p:cNvSpPr>
          <p:nvPr>
            <p:ph type="title"/>
          </p:nvPr>
        </p:nvSpPr>
        <p:spPr>
          <a:xfrm>
            <a:off x="1825752" y="137160"/>
            <a:ext cx="8641080" cy="365760"/>
          </a:xfrm>
        </p:spPr>
        <p:txBody>
          <a:bodyPr/>
          <a:lstStyle/>
          <a:p>
            <a:pPr algn="r"/>
            <a:r>
              <a:rPr lang="en-US" dirty="0"/>
              <a:t>Current TBA Process</a:t>
            </a:r>
          </a:p>
        </p:txBody>
      </p:sp>
      <p:cxnSp>
        <p:nvCxnSpPr>
          <p:cNvPr id="49" name="Straight Connector 48"/>
          <p:cNvCxnSpPr>
            <a:stCxn id="61" idx="2"/>
            <a:endCxn id="125" idx="0"/>
          </p:cNvCxnSpPr>
          <p:nvPr/>
        </p:nvCxnSpPr>
        <p:spPr>
          <a:xfrm>
            <a:off x="2448076" y="3611719"/>
            <a:ext cx="0" cy="36576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53" name="Straight Connector 52"/>
          <p:cNvCxnSpPr>
            <a:stCxn id="62" idx="2"/>
            <a:endCxn id="126" idx="0"/>
          </p:cNvCxnSpPr>
          <p:nvPr/>
        </p:nvCxnSpPr>
        <p:spPr>
          <a:xfrm flipH="1">
            <a:off x="4368316" y="2880199"/>
            <a:ext cx="222" cy="109728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54" name="Straight Connector 53"/>
          <p:cNvCxnSpPr>
            <a:stCxn id="65" idx="2"/>
            <a:endCxn id="127" idx="0"/>
          </p:cNvCxnSpPr>
          <p:nvPr/>
        </p:nvCxnSpPr>
        <p:spPr>
          <a:xfrm>
            <a:off x="6288556" y="2148679"/>
            <a:ext cx="0" cy="182880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sp>
        <p:nvSpPr>
          <p:cNvPr id="59" name="Freeform 9"/>
          <p:cNvSpPr>
            <a:spLocks noChangeAspect="1"/>
          </p:cNvSpPr>
          <p:nvPr/>
        </p:nvSpPr>
        <p:spPr bwMode="auto">
          <a:xfrm>
            <a:off x="2310916" y="2880199"/>
            <a:ext cx="274320" cy="274320"/>
          </a:xfrm>
          <a:custGeom>
            <a:avLst/>
            <a:gdLst>
              <a:gd name="T0" fmla="*/ 52 w 417"/>
              <a:gd name="T1" fmla="*/ 243 h 416"/>
              <a:gd name="T2" fmla="*/ 107 w 417"/>
              <a:gd name="T3" fmla="*/ 311 h 416"/>
              <a:gd name="T4" fmla="*/ 279 w 417"/>
              <a:gd name="T5" fmla="*/ 410 h 416"/>
              <a:gd name="T6" fmla="*/ 362 w 417"/>
              <a:gd name="T7" fmla="*/ 404 h 416"/>
              <a:gd name="T8" fmla="*/ 413 w 417"/>
              <a:gd name="T9" fmla="*/ 343 h 416"/>
              <a:gd name="T10" fmla="*/ 369 w 417"/>
              <a:gd name="T11" fmla="*/ 293 h 416"/>
              <a:gd name="T12" fmla="*/ 273 w 417"/>
              <a:gd name="T13" fmla="*/ 301 h 416"/>
              <a:gd name="T14" fmla="*/ 232 w 417"/>
              <a:gd name="T15" fmla="*/ 307 h 416"/>
              <a:gd name="T16" fmla="*/ 168 w 417"/>
              <a:gd name="T17" fmla="*/ 247 h 416"/>
              <a:gd name="T18" fmla="*/ 110 w 417"/>
              <a:gd name="T19" fmla="*/ 185 h 416"/>
              <a:gd name="T20" fmla="*/ 116 w 417"/>
              <a:gd name="T21" fmla="*/ 143 h 416"/>
              <a:gd name="T22" fmla="*/ 124 w 417"/>
              <a:gd name="T23" fmla="*/ 47 h 416"/>
              <a:gd name="T24" fmla="*/ 74 w 417"/>
              <a:gd name="T25" fmla="*/ 3 h 416"/>
              <a:gd name="T26" fmla="*/ 13 w 417"/>
              <a:gd name="T27" fmla="*/ 55 h 416"/>
              <a:gd name="T28" fmla="*/ 7 w 417"/>
              <a:gd name="T29" fmla="*/ 138 h 416"/>
              <a:gd name="T30" fmla="*/ 52 w 417"/>
              <a:gd name="T31" fmla="*/ 24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7" h="416">
                <a:moveTo>
                  <a:pt x="52" y="243"/>
                </a:moveTo>
                <a:cubicBezTo>
                  <a:pt x="67" y="268"/>
                  <a:pt x="86" y="291"/>
                  <a:pt x="107" y="311"/>
                </a:cubicBezTo>
                <a:cubicBezTo>
                  <a:pt x="154" y="359"/>
                  <a:pt x="209" y="392"/>
                  <a:pt x="279" y="410"/>
                </a:cubicBezTo>
                <a:cubicBezTo>
                  <a:pt x="305" y="416"/>
                  <a:pt x="338" y="415"/>
                  <a:pt x="362" y="404"/>
                </a:cubicBezTo>
                <a:cubicBezTo>
                  <a:pt x="384" y="393"/>
                  <a:pt x="406" y="367"/>
                  <a:pt x="413" y="343"/>
                </a:cubicBezTo>
                <a:cubicBezTo>
                  <a:pt x="417" y="331"/>
                  <a:pt x="387" y="307"/>
                  <a:pt x="369" y="293"/>
                </a:cubicBezTo>
                <a:cubicBezTo>
                  <a:pt x="336" y="266"/>
                  <a:pt x="303" y="252"/>
                  <a:pt x="273" y="301"/>
                </a:cubicBezTo>
                <a:cubicBezTo>
                  <a:pt x="269" y="309"/>
                  <a:pt x="239" y="313"/>
                  <a:pt x="232" y="307"/>
                </a:cubicBezTo>
                <a:cubicBezTo>
                  <a:pt x="168" y="247"/>
                  <a:pt x="168" y="247"/>
                  <a:pt x="168" y="247"/>
                </a:cubicBezTo>
                <a:cubicBezTo>
                  <a:pt x="148" y="227"/>
                  <a:pt x="129" y="206"/>
                  <a:pt x="110" y="185"/>
                </a:cubicBezTo>
                <a:cubicBezTo>
                  <a:pt x="103" y="178"/>
                  <a:pt x="108" y="148"/>
                  <a:pt x="116" y="143"/>
                </a:cubicBezTo>
                <a:cubicBezTo>
                  <a:pt x="165" y="113"/>
                  <a:pt x="151" y="80"/>
                  <a:pt x="124" y="47"/>
                </a:cubicBezTo>
                <a:cubicBezTo>
                  <a:pt x="109" y="29"/>
                  <a:pt x="85" y="0"/>
                  <a:pt x="74" y="3"/>
                </a:cubicBezTo>
                <a:cubicBezTo>
                  <a:pt x="50" y="10"/>
                  <a:pt x="24" y="32"/>
                  <a:pt x="13" y="55"/>
                </a:cubicBezTo>
                <a:cubicBezTo>
                  <a:pt x="2" y="78"/>
                  <a:pt x="0" y="112"/>
                  <a:pt x="7" y="138"/>
                </a:cubicBezTo>
                <a:cubicBezTo>
                  <a:pt x="17" y="177"/>
                  <a:pt x="32" y="212"/>
                  <a:pt x="52" y="243"/>
                </a:cubicBezTo>
                <a:close/>
              </a:path>
            </a:pathLst>
          </a:custGeom>
          <a:solidFill>
            <a:schemeClr val="accent5"/>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5396" y="2174735"/>
            <a:ext cx="182880" cy="182880"/>
          </a:xfrm>
          <a:prstGeom prst="rect">
            <a:avLst/>
          </a:prstGeom>
        </p:spPr>
      </p:pic>
      <p:sp>
        <p:nvSpPr>
          <p:cNvPr id="67" name="Freeform 38"/>
          <p:cNvSpPr>
            <a:spLocks noEditPoints="1"/>
          </p:cNvSpPr>
          <p:nvPr/>
        </p:nvSpPr>
        <p:spPr bwMode="auto">
          <a:xfrm>
            <a:off x="7403852" y="2750395"/>
            <a:ext cx="365760" cy="274320"/>
          </a:xfrm>
          <a:custGeom>
            <a:avLst/>
            <a:gdLst>
              <a:gd name="T0" fmla="*/ 2147483647 w 5758"/>
              <a:gd name="T1" fmla="*/ 2147483647 h 4763"/>
              <a:gd name="T2" fmla="*/ 2147483647 w 5758"/>
              <a:gd name="T3" fmla="*/ 2147483647 h 4763"/>
              <a:gd name="T4" fmla="*/ 2147483647 w 5758"/>
              <a:gd name="T5" fmla="*/ 2147483647 h 4763"/>
              <a:gd name="T6" fmla="*/ 2147483647 w 5758"/>
              <a:gd name="T7" fmla="*/ 2147483647 h 4763"/>
              <a:gd name="T8" fmla="*/ 2147483647 w 5758"/>
              <a:gd name="T9" fmla="*/ 2147483647 h 4763"/>
              <a:gd name="T10" fmla="*/ 2147483647 w 5758"/>
              <a:gd name="T11" fmla="*/ 2147483647 h 4763"/>
              <a:gd name="T12" fmla="*/ 2147483647 w 5758"/>
              <a:gd name="T13" fmla="*/ 2147483647 h 4763"/>
              <a:gd name="T14" fmla="*/ 2147483647 w 5758"/>
              <a:gd name="T15" fmla="*/ 2147483647 h 4763"/>
              <a:gd name="T16" fmla="*/ 2147483647 w 5758"/>
              <a:gd name="T17" fmla="*/ 2147483647 h 4763"/>
              <a:gd name="T18" fmla="*/ 2147483647 w 5758"/>
              <a:gd name="T19" fmla="*/ 2147483647 h 4763"/>
              <a:gd name="T20" fmla="*/ 2147483647 w 5758"/>
              <a:gd name="T21" fmla="*/ 2147483647 h 4763"/>
              <a:gd name="T22" fmla="*/ 2147483647 w 5758"/>
              <a:gd name="T23" fmla="*/ 2147483647 h 4763"/>
              <a:gd name="T24" fmla="*/ 2147483647 w 5758"/>
              <a:gd name="T25" fmla="*/ 2147483647 h 4763"/>
              <a:gd name="T26" fmla="*/ 2147483647 w 5758"/>
              <a:gd name="T27" fmla="*/ 2147483647 h 4763"/>
              <a:gd name="T28" fmla="*/ 2147483647 w 5758"/>
              <a:gd name="T29" fmla="*/ 2147483647 h 4763"/>
              <a:gd name="T30" fmla="*/ 2147483647 w 5758"/>
              <a:gd name="T31" fmla="*/ 2147483647 h 4763"/>
              <a:gd name="T32" fmla="*/ 2147483647 w 5758"/>
              <a:gd name="T33" fmla="*/ 2147483647 h 4763"/>
              <a:gd name="T34" fmla="*/ 2147483647 w 5758"/>
              <a:gd name="T35" fmla="*/ 2147483647 h 4763"/>
              <a:gd name="T36" fmla="*/ 2147483647 w 5758"/>
              <a:gd name="T37" fmla="*/ 2147483647 h 4763"/>
              <a:gd name="T38" fmla="*/ 2147483647 w 5758"/>
              <a:gd name="T39" fmla="*/ 2147483647 h 4763"/>
              <a:gd name="T40" fmla="*/ 2147483647 w 5758"/>
              <a:gd name="T41" fmla="*/ 2147483647 h 4763"/>
              <a:gd name="T42" fmla="*/ 2147483647 w 5758"/>
              <a:gd name="T43" fmla="*/ 2147483647 h 4763"/>
              <a:gd name="T44" fmla="*/ 2147483647 w 5758"/>
              <a:gd name="T45" fmla="*/ 2147483647 h 4763"/>
              <a:gd name="T46" fmla="*/ 2147483647 w 5758"/>
              <a:gd name="T47" fmla="*/ 2147483647 h 4763"/>
              <a:gd name="T48" fmla="*/ 2147483647 w 5758"/>
              <a:gd name="T49" fmla="*/ 2147483647 h 4763"/>
              <a:gd name="T50" fmla="*/ 2147483647 w 5758"/>
              <a:gd name="T51" fmla="*/ 2147483647 h 4763"/>
              <a:gd name="T52" fmla="*/ 2147483647 w 5758"/>
              <a:gd name="T53" fmla="*/ 2147483647 h 4763"/>
              <a:gd name="T54" fmla="*/ 2147483647 w 5758"/>
              <a:gd name="T55" fmla="*/ 2147483647 h 4763"/>
              <a:gd name="T56" fmla="*/ 2147483647 w 5758"/>
              <a:gd name="T57" fmla="*/ 2147483647 h 4763"/>
              <a:gd name="T58" fmla="*/ 2147483647 w 5758"/>
              <a:gd name="T59" fmla="*/ 2147483647 h 4763"/>
              <a:gd name="T60" fmla="*/ 2147483647 w 5758"/>
              <a:gd name="T61" fmla="*/ 2147483647 h 4763"/>
              <a:gd name="T62" fmla="*/ 2147483647 w 5758"/>
              <a:gd name="T63" fmla="*/ 2147483647 h 4763"/>
              <a:gd name="T64" fmla="*/ 2147483647 w 5758"/>
              <a:gd name="T65" fmla="*/ 2147483647 h 4763"/>
              <a:gd name="T66" fmla="*/ 2147483647 w 5758"/>
              <a:gd name="T67" fmla="*/ 2147483647 h 4763"/>
              <a:gd name="T68" fmla="*/ 2147483647 w 5758"/>
              <a:gd name="T69" fmla="*/ 2147483647 h 4763"/>
              <a:gd name="T70" fmla="*/ 2147483647 w 5758"/>
              <a:gd name="T71" fmla="*/ 2147483647 h 4763"/>
              <a:gd name="T72" fmla="*/ 2147483647 w 5758"/>
              <a:gd name="T73" fmla="*/ 2147483647 h 4763"/>
              <a:gd name="T74" fmla="*/ 2147483647 w 5758"/>
              <a:gd name="T75" fmla="*/ 2147483647 h 4763"/>
              <a:gd name="T76" fmla="*/ 2147483647 w 5758"/>
              <a:gd name="T77" fmla="*/ 2147483647 h 4763"/>
              <a:gd name="T78" fmla="*/ 2147483647 w 5758"/>
              <a:gd name="T79" fmla="*/ 2147483647 h 4763"/>
              <a:gd name="T80" fmla="*/ 2147483647 w 5758"/>
              <a:gd name="T81" fmla="*/ 2147483647 h 4763"/>
              <a:gd name="T82" fmla="*/ 2147483647 w 5758"/>
              <a:gd name="T83" fmla="*/ 2147483647 h 4763"/>
              <a:gd name="T84" fmla="*/ 2147483647 w 5758"/>
              <a:gd name="T85" fmla="*/ 2147483647 h 4763"/>
              <a:gd name="T86" fmla="*/ 2147483647 w 5758"/>
              <a:gd name="T87" fmla="*/ 2147483647 h 4763"/>
              <a:gd name="T88" fmla="*/ 2147483647 w 5758"/>
              <a:gd name="T89" fmla="*/ 2147483647 h 4763"/>
              <a:gd name="T90" fmla="*/ 2147483647 w 5758"/>
              <a:gd name="T91" fmla="*/ 2147483647 h 4763"/>
              <a:gd name="T92" fmla="*/ 2147483647 w 5758"/>
              <a:gd name="T93" fmla="*/ 2147483647 h 4763"/>
              <a:gd name="T94" fmla="*/ 2147483647 w 5758"/>
              <a:gd name="T95" fmla="*/ 2147483647 h 4763"/>
              <a:gd name="T96" fmla="*/ 2147483647 w 5758"/>
              <a:gd name="T97" fmla="*/ 2147483647 h 4763"/>
              <a:gd name="T98" fmla="*/ 2147483647 w 5758"/>
              <a:gd name="T99" fmla="*/ 2147483647 h 4763"/>
              <a:gd name="T100" fmla="*/ 2147483647 w 5758"/>
              <a:gd name="T101" fmla="*/ 2147483647 h 4763"/>
              <a:gd name="T102" fmla="*/ 2147483647 w 5758"/>
              <a:gd name="T103" fmla="*/ 2147483647 h 4763"/>
              <a:gd name="T104" fmla="*/ 2147483647 w 5758"/>
              <a:gd name="T105" fmla="*/ 2147483647 h 4763"/>
              <a:gd name="T106" fmla="*/ 2147483647 w 5758"/>
              <a:gd name="T107" fmla="*/ 2147483647 h 4763"/>
              <a:gd name="T108" fmla="*/ 2147483647 w 5758"/>
              <a:gd name="T109" fmla="*/ 2147483647 h 4763"/>
              <a:gd name="T110" fmla="*/ 2147483647 w 5758"/>
              <a:gd name="T111" fmla="*/ 2147483647 h 4763"/>
              <a:gd name="T112" fmla="*/ 2147483647 w 5758"/>
              <a:gd name="T113" fmla="*/ 2147483647 h 4763"/>
              <a:gd name="T114" fmla="*/ 2147483647 w 5758"/>
              <a:gd name="T115" fmla="*/ 2147483647 h 4763"/>
              <a:gd name="T116" fmla="*/ 0 w 5758"/>
              <a:gd name="T117" fmla="*/ 2147483647 h 47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758"/>
              <a:gd name="T178" fmla="*/ 0 h 4763"/>
              <a:gd name="T179" fmla="*/ 5758 w 5758"/>
              <a:gd name="T180" fmla="*/ 4763 h 476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758" h="4763">
                <a:moveTo>
                  <a:pt x="1914" y="3397"/>
                </a:moveTo>
                <a:lnTo>
                  <a:pt x="1914" y="3421"/>
                </a:lnTo>
                <a:lnTo>
                  <a:pt x="2642" y="3421"/>
                </a:lnTo>
                <a:lnTo>
                  <a:pt x="2642" y="3379"/>
                </a:lnTo>
                <a:lnTo>
                  <a:pt x="2856" y="3434"/>
                </a:lnTo>
                <a:lnTo>
                  <a:pt x="2856" y="3300"/>
                </a:lnTo>
                <a:lnTo>
                  <a:pt x="2254" y="3148"/>
                </a:lnTo>
                <a:lnTo>
                  <a:pt x="1998" y="3266"/>
                </a:lnTo>
                <a:lnTo>
                  <a:pt x="1983" y="3269"/>
                </a:lnTo>
                <a:lnTo>
                  <a:pt x="1970" y="3269"/>
                </a:lnTo>
                <a:lnTo>
                  <a:pt x="1964" y="3269"/>
                </a:lnTo>
                <a:lnTo>
                  <a:pt x="1959" y="3266"/>
                </a:lnTo>
                <a:lnTo>
                  <a:pt x="1956" y="3264"/>
                </a:lnTo>
                <a:lnTo>
                  <a:pt x="1953" y="3261"/>
                </a:lnTo>
                <a:lnTo>
                  <a:pt x="1951" y="3256"/>
                </a:lnTo>
                <a:lnTo>
                  <a:pt x="1949" y="3252"/>
                </a:lnTo>
                <a:lnTo>
                  <a:pt x="1951" y="3247"/>
                </a:lnTo>
                <a:lnTo>
                  <a:pt x="1953" y="3240"/>
                </a:lnTo>
                <a:lnTo>
                  <a:pt x="1956" y="3234"/>
                </a:lnTo>
                <a:lnTo>
                  <a:pt x="1961" y="3227"/>
                </a:lnTo>
                <a:lnTo>
                  <a:pt x="1967" y="3221"/>
                </a:lnTo>
                <a:lnTo>
                  <a:pt x="1975" y="3213"/>
                </a:lnTo>
                <a:lnTo>
                  <a:pt x="2180" y="3073"/>
                </a:lnTo>
                <a:lnTo>
                  <a:pt x="2198" y="3060"/>
                </a:lnTo>
                <a:lnTo>
                  <a:pt x="2217" y="3047"/>
                </a:lnTo>
                <a:lnTo>
                  <a:pt x="2238" y="3036"/>
                </a:lnTo>
                <a:lnTo>
                  <a:pt x="2262" y="3024"/>
                </a:lnTo>
                <a:lnTo>
                  <a:pt x="2288" y="3016"/>
                </a:lnTo>
                <a:lnTo>
                  <a:pt x="2315" y="3010"/>
                </a:lnTo>
                <a:lnTo>
                  <a:pt x="2344" y="3007"/>
                </a:lnTo>
                <a:lnTo>
                  <a:pt x="2375" y="3005"/>
                </a:lnTo>
                <a:lnTo>
                  <a:pt x="2856" y="3015"/>
                </a:lnTo>
                <a:lnTo>
                  <a:pt x="2856" y="2886"/>
                </a:lnTo>
                <a:lnTo>
                  <a:pt x="2380" y="2876"/>
                </a:lnTo>
                <a:lnTo>
                  <a:pt x="2359" y="2876"/>
                </a:lnTo>
                <a:lnTo>
                  <a:pt x="2338" y="2878"/>
                </a:lnTo>
                <a:lnTo>
                  <a:pt x="2317" y="2879"/>
                </a:lnTo>
                <a:lnTo>
                  <a:pt x="2297" y="2883"/>
                </a:lnTo>
                <a:lnTo>
                  <a:pt x="2259" y="2892"/>
                </a:lnTo>
                <a:lnTo>
                  <a:pt x="2222" y="2904"/>
                </a:lnTo>
                <a:lnTo>
                  <a:pt x="2188" y="2920"/>
                </a:lnTo>
                <a:lnTo>
                  <a:pt x="2154" y="2936"/>
                </a:lnTo>
                <a:lnTo>
                  <a:pt x="2125" y="2955"/>
                </a:lnTo>
                <a:lnTo>
                  <a:pt x="2096" y="2974"/>
                </a:lnTo>
                <a:lnTo>
                  <a:pt x="1859" y="3161"/>
                </a:lnTo>
                <a:lnTo>
                  <a:pt x="1841" y="3182"/>
                </a:lnTo>
                <a:lnTo>
                  <a:pt x="1825" y="3200"/>
                </a:lnTo>
                <a:lnTo>
                  <a:pt x="1812" y="3219"/>
                </a:lnTo>
                <a:lnTo>
                  <a:pt x="1803" y="3239"/>
                </a:lnTo>
                <a:lnTo>
                  <a:pt x="1796" y="3258"/>
                </a:lnTo>
                <a:lnTo>
                  <a:pt x="1793" y="3277"/>
                </a:lnTo>
                <a:lnTo>
                  <a:pt x="1793" y="3297"/>
                </a:lnTo>
                <a:lnTo>
                  <a:pt x="1798" y="3318"/>
                </a:lnTo>
                <a:lnTo>
                  <a:pt x="1806" y="3337"/>
                </a:lnTo>
                <a:lnTo>
                  <a:pt x="1816" y="3353"/>
                </a:lnTo>
                <a:lnTo>
                  <a:pt x="1829" y="3366"/>
                </a:lnTo>
                <a:lnTo>
                  <a:pt x="1841" y="3376"/>
                </a:lnTo>
                <a:lnTo>
                  <a:pt x="1858" y="3385"/>
                </a:lnTo>
                <a:lnTo>
                  <a:pt x="1875" y="3390"/>
                </a:lnTo>
                <a:lnTo>
                  <a:pt x="1895" y="3395"/>
                </a:lnTo>
                <a:lnTo>
                  <a:pt x="1914" y="3397"/>
                </a:lnTo>
                <a:close/>
                <a:moveTo>
                  <a:pt x="4150" y="1275"/>
                </a:moveTo>
                <a:lnTo>
                  <a:pt x="4150" y="1275"/>
                </a:lnTo>
                <a:lnTo>
                  <a:pt x="4176" y="1275"/>
                </a:lnTo>
                <a:lnTo>
                  <a:pt x="4203" y="1271"/>
                </a:lnTo>
                <a:lnTo>
                  <a:pt x="4229" y="1268"/>
                </a:lnTo>
                <a:lnTo>
                  <a:pt x="4253" y="1263"/>
                </a:lnTo>
                <a:lnTo>
                  <a:pt x="4279" y="1257"/>
                </a:lnTo>
                <a:lnTo>
                  <a:pt x="4303" y="1249"/>
                </a:lnTo>
                <a:lnTo>
                  <a:pt x="4327" y="1241"/>
                </a:lnTo>
                <a:lnTo>
                  <a:pt x="4350" y="1231"/>
                </a:lnTo>
                <a:lnTo>
                  <a:pt x="4372" y="1218"/>
                </a:lnTo>
                <a:lnTo>
                  <a:pt x="4395" y="1207"/>
                </a:lnTo>
                <a:lnTo>
                  <a:pt x="4416" y="1192"/>
                </a:lnTo>
                <a:lnTo>
                  <a:pt x="4437" y="1178"/>
                </a:lnTo>
                <a:lnTo>
                  <a:pt x="4456" y="1162"/>
                </a:lnTo>
                <a:lnTo>
                  <a:pt x="4476" y="1146"/>
                </a:lnTo>
                <a:lnTo>
                  <a:pt x="4495" y="1128"/>
                </a:lnTo>
                <a:lnTo>
                  <a:pt x="4511" y="1110"/>
                </a:lnTo>
                <a:lnTo>
                  <a:pt x="4529" y="1089"/>
                </a:lnTo>
                <a:lnTo>
                  <a:pt x="4545" y="1070"/>
                </a:lnTo>
                <a:lnTo>
                  <a:pt x="4559" y="1049"/>
                </a:lnTo>
                <a:lnTo>
                  <a:pt x="4574" y="1026"/>
                </a:lnTo>
                <a:lnTo>
                  <a:pt x="4587" y="1004"/>
                </a:lnTo>
                <a:lnTo>
                  <a:pt x="4598" y="981"/>
                </a:lnTo>
                <a:lnTo>
                  <a:pt x="4609" y="957"/>
                </a:lnTo>
                <a:lnTo>
                  <a:pt x="4619" y="931"/>
                </a:lnTo>
                <a:lnTo>
                  <a:pt x="4629" y="907"/>
                </a:lnTo>
                <a:lnTo>
                  <a:pt x="4637" y="881"/>
                </a:lnTo>
                <a:lnTo>
                  <a:pt x="4643" y="856"/>
                </a:lnTo>
                <a:lnTo>
                  <a:pt x="4648" y="828"/>
                </a:lnTo>
                <a:lnTo>
                  <a:pt x="4653" y="801"/>
                </a:lnTo>
                <a:lnTo>
                  <a:pt x="4656" y="773"/>
                </a:lnTo>
                <a:lnTo>
                  <a:pt x="4658" y="746"/>
                </a:lnTo>
                <a:lnTo>
                  <a:pt x="4659" y="719"/>
                </a:lnTo>
                <a:lnTo>
                  <a:pt x="4659" y="479"/>
                </a:lnTo>
                <a:lnTo>
                  <a:pt x="4658" y="451"/>
                </a:lnTo>
                <a:lnTo>
                  <a:pt x="4656" y="424"/>
                </a:lnTo>
                <a:lnTo>
                  <a:pt x="4653" y="398"/>
                </a:lnTo>
                <a:lnTo>
                  <a:pt x="4650" y="372"/>
                </a:lnTo>
                <a:lnTo>
                  <a:pt x="4645" y="346"/>
                </a:lnTo>
                <a:lnTo>
                  <a:pt x="4638" y="322"/>
                </a:lnTo>
                <a:lnTo>
                  <a:pt x="4632" y="300"/>
                </a:lnTo>
                <a:lnTo>
                  <a:pt x="4624" y="277"/>
                </a:lnTo>
                <a:lnTo>
                  <a:pt x="4616" y="256"/>
                </a:lnTo>
                <a:lnTo>
                  <a:pt x="4606" y="235"/>
                </a:lnTo>
                <a:lnTo>
                  <a:pt x="4596" y="214"/>
                </a:lnTo>
                <a:lnTo>
                  <a:pt x="4585" y="195"/>
                </a:lnTo>
                <a:lnTo>
                  <a:pt x="4563" y="160"/>
                </a:lnTo>
                <a:lnTo>
                  <a:pt x="4537" y="129"/>
                </a:lnTo>
                <a:lnTo>
                  <a:pt x="4511" y="100"/>
                </a:lnTo>
                <a:lnTo>
                  <a:pt x="4482" y="74"/>
                </a:lnTo>
                <a:lnTo>
                  <a:pt x="4455" y="53"/>
                </a:lnTo>
                <a:lnTo>
                  <a:pt x="4426" y="35"/>
                </a:lnTo>
                <a:lnTo>
                  <a:pt x="4397" y="23"/>
                </a:lnTo>
                <a:lnTo>
                  <a:pt x="4368" y="13"/>
                </a:lnTo>
                <a:lnTo>
                  <a:pt x="4340" y="6"/>
                </a:lnTo>
                <a:lnTo>
                  <a:pt x="4313" y="5"/>
                </a:lnTo>
                <a:lnTo>
                  <a:pt x="3643" y="0"/>
                </a:lnTo>
                <a:lnTo>
                  <a:pt x="3643" y="110"/>
                </a:lnTo>
                <a:lnTo>
                  <a:pt x="3817" y="147"/>
                </a:lnTo>
                <a:lnTo>
                  <a:pt x="3797" y="166"/>
                </a:lnTo>
                <a:lnTo>
                  <a:pt x="3778" y="187"/>
                </a:lnTo>
                <a:lnTo>
                  <a:pt x="3760" y="209"/>
                </a:lnTo>
                <a:lnTo>
                  <a:pt x="3743" y="232"/>
                </a:lnTo>
                <a:lnTo>
                  <a:pt x="3728" y="256"/>
                </a:lnTo>
                <a:lnTo>
                  <a:pt x="3714" y="282"/>
                </a:lnTo>
                <a:lnTo>
                  <a:pt x="3701" y="308"/>
                </a:lnTo>
                <a:lnTo>
                  <a:pt x="3688" y="334"/>
                </a:lnTo>
                <a:lnTo>
                  <a:pt x="3676" y="361"/>
                </a:lnTo>
                <a:lnTo>
                  <a:pt x="3668" y="388"/>
                </a:lnTo>
                <a:lnTo>
                  <a:pt x="3660" y="417"/>
                </a:lnTo>
                <a:lnTo>
                  <a:pt x="3652" y="446"/>
                </a:lnTo>
                <a:lnTo>
                  <a:pt x="3647" y="477"/>
                </a:lnTo>
                <a:lnTo>
                  <a:pt x="3644" y="506"/>
                </a:lnTo>
                <a:lnTo>
                  <a:pt x="3641" y="537"/>
                </a:lnTo>
                <a:lnTo>
                  <a:pt x="3641" y="567"/>
                </a:lnTo>
                <a:lnTo>
                  <a:pt x="3641" y="719"/>
                </a:lnTo>
                <a:lnTo>
                  <a:pt x="3641" y="746"/>
                </a:lnTo>
                <a:lnTo>
                  <a:pt x="3643" y="773"/>
                </a:lnTo>
                <a:lnTo>
                  <a:pt x="3646" y="801"/>
                </a:lnTo>
                <a:lnTo>
                  <a:pt x="3651" y="828"/>
                </a:lnTo>
                <a:lnTo>
                  <a:pt x="3657" y="856"/>
                </a:lnTo>
                <a:lnTo>
                  <a:pt x="3664" y="881"/>
                </a:lnTo>
                <a:lnTo>
                  <a:pt x="3672" y="907"/>
                </a:lnTo>
                <a:lnTo>
                  <a:pt x="3680" y="931"/>
                </a:lnTo>
                <a:lnTo>
                  <a:pt x="3689" y="957"/>
                </a:lnTo>
                <a:lnTo>
                  <a:pt x="3701" y="981"/>
                </a:lnTo>
                <a:lnTo>
                  <a:pt x="3714" y="1004"/>
                </a:lnTo>
                <a:lnTo>
                  <a:pt x="3726" y="1026"/>
                </a:lnTo>
                <a:lnTo>
                  <a:pt x="3739" y="1049"/>
                </a:lnTo>
                <a:lnTo>
                  <a:pt x="3755" y="1070"/>
                </a:lnTo>
                <a:lnTo>
                  <a:pt x="3772" y="1089"/>
                </a:lnTo>
                <a:lnTo>
                  <a:pt x="3788" y="1110"/>
                </a:lnTo>
                <a:lnTo>
                  <a:pt x="3805" y="1128"/>
                </a:lnTo>
                <a:lnTo>
                  <a:pt x="3823" y="1146"/>
                </a:lnTo>
                <a:lnTo>
                  <a:pt x="3842" y="1162"/>
                </a:lnTo>
                <a:lnTo>
                  <a:pt x="3862" y="1178"/>
                </a:lnTo>
                <a:lnTo>
                  <a:pt x="3883" y="1192"/>
                </a:lnTo>
                <a:lnTo>
                  <a:pt x="3904" y="1207"/>
                </a:lnTo>
                <a:lnTo>
                  <a:pt x="3926" y="1218"/>
                </a:lnTo>
                <a:lnTo>
                  <a:pt x="3949" y="1231"/>
                </a:lnTo>
                <a:lnTo>
                  <a:pt x="3973" y="1241"/>
                </a:lnTo>
                <a:lnTo>
                  <a:pt x="3995" y="1249"/>
                </a:lnTo>
                <a:lnTo>
                  <a:pt x="4021" y="1257"/>
                </a:lnTo>
                <a:lnTo>
                  <a:pt x="4045" y="1263"/>
                </a:lnTo>
                <a:lnTo>
                  <a:pt x="4071" y="1268"/>
                </a:lnTo>
                <a:lnTo>
                  <a:pt x="4097" y="1271"/>
                </a:lnTo>
                <a:lnTo>
                  <a:pt x="4123" y="1275"/>
                </a:lnTo>
                <a:lnTo>
                  <a:pt x="4150" y="1275"/>
                </a:lnTo>
                <a:close/>
                <a:moveTo>
                  <a:pt x="3770" y="567"/>
                </a:moveTo>
                <a:lnTo>
                  <a:pt x="3770" y="567"/>
                </a:lnTo>
                <a:lnTo>
                  <a:pt x="3770" y="537"/>
                </a:lnTo>
                <a:lnTo>
                  <a:pt x="3773" y="504"/>
                </a:lnTo>
                <a:lnTo>
                  <a:pt x="3778" y="474"/>
                </a:lnTo>
                <a:lnTo>
                  <a:pt x="3786" y="445"/>
                </a:lnTo>
                <a:lnTo>
                  <a:pt x="3794" y="416"/>
                </a:lnTo>
                <a:lnTo>
                  <a:pt x="3805" y="388"/>
                </a:lnTo>
                <a:lnTo>
                  <a:pt x="3817" y="361"/>
                </a:lnTo>
                <a:lnTo>
                  <a:pt x="3830" y="335"/>
                </a:lnTo>
                <a:lnTo>
                  <a:pt x="3846" y="311"/>
                </a:lnTo>
                <a:lnTo>
                  <a:pt x="3862" y="288"/>
                </a:lnTo>
                <a:lnTo>
                  <a:pt x="3879" y="267"/>
                </a:lnTo>
                <a:lnTo>
                  <a:pt x="3899" y="247"/>
                </a:lnTo>
                <a:lnTo>
                  <a:pt x="3918" y="229"/>
                </a:lnTo>
                <a:lnTo>
                  <a:pt x="3939" y="211"/>
                </a:lnTo>
                <a:lnTo>
                  <a:pt x="3962" y="197"/>
                </a:lnTo>
                <a:lnTo>
                  <a:pt x="3984" y="182"/>
                </a:lnTo>
                <a:lnTo>
                  <a:pt x="4210" y="230"/>
                </a:lnTo>
                <a:lnTo>
                  <a:pt x="4134" y="424"/>
                </a:lnTo>
                <a:lnTo>
                  <a:pt x="4339" y="424"/>
                </a:lnTo>
                <a:lnTo>
                  <a:pt x="4353" y="703"/>
                </a:lnTo>
                <a:lnTo>
                  <a:pt x="4530" y="703"/>
                </a:lnTo>
                <a:lnTo>
                  <a:pt x="4530" y="719"/>
                </a:lnTo>
                <a:lnTo>
                  <a:pt x="4529" y="741"/>
                </a:lnTo>
                <a:lnTo>
                  <a:pt x="4527" y="762"/>
                </a:lnTo>
                <a:lnTo>
                  <a:pt x="4526" y="785"/>
                </a:lnTo>
                <a:lnTo>
                  <a:pt x="4522" y="806"/>
                </a:lnTo>
                <a:lnTo>
                  <a:pt x="4517" y="827"/>
                </a:lnTo>
                <a:lnTo>
                  <a:pt x="4513" y="848"/>
                </a:lnTo>
                <a:lnTo>
                  <a:pt x="4500" y="888"/>
                </a:lnTo>
                <a:lnTo>
                  <a:pt x="4482" y="925"/>
                </a:lnTo>
                <a:lnTo>
                  <a:pt x="4463" y="960"/>
                </a:lnTo>
                <a:lnTo>
                  <a:pt x="4442" y="993"/>
                </a:lnTo>
                <a:lnTo>
                  <a:pt x="4416" y="1023"/>
                </a:lnTo>
                <a:lnTo>
                  <a:pt x="4389" y="1051"/>
                </a:lnTo>
                <a:lnTo>
                  <a:pt x="4360" y="1075"/>
                </a:lnTo>
                <a:lnTo>
                  <a:pt x="4327" y="1096"/>
                </a:lnTo>
                <a:lnTo>
                  <a:pt x="4295" y="1113"/>
                </a:lnTo>
                <a:lnTo>
                  <a:pt x="4277" y="1121"/>
                </a:lnTo>
                <a:lnTo>
                  <a:pt x="4260" y="1128"/>
                </a:lnTo>
                <a:lnTo>
                  <a:pt x="4242" y="1133"/>
                </a:lnTo>
                <a:lnTo>
                  <a:pt x="4224" y="1138"/>
                </a:lnTo>
                <a:lnTo>
                  <a:pt x="4207" y="1141"/>
                </a:lnTo>
                <a:lnTo>
                  <a:pt x="4187" y="1144"/>
                </a:lnTo>
                <a:lnTo>
                  <a:pt x="4169" y="1146"/>
                </a:lnTo>
                <a:lnTo>
                  <a:pt x="4150" y="1146"/>
                </a:lnTo>
                <a:lnTo>
                  <a:pt x="4131" y="1146"/>
                </a:lnTo>
                <a:lnTo>
                  <a:pt x="4111" y="1144"/>
                </a:lnTo>
                <a:lnTo>
                  <a:pt x="4094" y="1141"/>
                </a:lnTo>
                <a:lnTo>
                  <a:pt x="4074" y="1138"/>
                </a:lnTo>
                <a:lnTo>
                  <a:pt x="4057" y="1133"/>
                </a:lnTo>
                <a:lnTo>
                  <a:pt x="4039" y="1128"/>
                </a:lnTo>
                <a:lnTo>
                  <a:pt x="4021" y="1121"/>
                </a:lnTo>
                <a:lnTo>
                  <a:pt x="4004" y="1113"/>
                </a:lnTo>
                <a:lnTo>
                  <a:pt x="3971" y="1096"/>
                </a:lnTo>
                <a:lnTo>
                  <a:pt x="3939" y="1075"/>
                </a:lnTo>
                <a:lnTo>
                  <a:pt x="3910" y="1051"/>
                </a:lnTo>
                <a:lnTo>
                  <a:pt x="3883" y="1023"/>
                </a:lnTo>
                <a:lnTo>
                  <a:pt x="3859" y="993"/>
                </a:lnTo>
                <a:lnTo>
                  <a:pt x="3836" y="960"/>
                </a:lnTo>
                <a:lnTo>
                  <a:pt x="3817" y="925"/>
                </a:lnTo>
                <a:lnTo>
                  <a:pt x="3801" y="888"/>
                </a:lnTo>
                <a:lnTo>
                  <a:pt x="3788" y="848"/>
                </a:lnTo>
                <a:lnTo>
                  <a:pt x="3781" y="827"/>
                </a:lnTo>
                <a:lnTo>
                  <a:pt x="3778" y="806"/>
                </a:lnTo>
                <a:lnTo>
                  <a:pt x="3775" y="785"/>
                </a:lnTo>
                <a:lnTo>
                  <a:pt x="3772" y="762"/>
                </a:lnTo>
                <a:lnTo>
                  <a:pt x="3770" y="741"/>
                </a:lnTo>
                <a:lnTo>
                  <a:pt x="3770" y="719"/>
                </a:lnTo>
                <a:lnTo>
                  <a:pt x="3770" y="567"/>
                </a:lnTo>
                <a:close/>
                <a:moveTo>
                  <a:pt x="4874" y="1568"/>
                </a:moveTo>
                <a:lnTo>
                  <a:pt x="4874" y="1568"/>
                </a:lnTo>
                <a:lnTo>
                  <a:pt x="4859" y="1529"/>
                </a:lnTo>
                <a:lnTo>
                  <a:pt x="4843" y="1495"/>
                </a:lnTo>
                <a:lnTo>
                  <a:pt x="4835" y="1479"/>
                </a:lnTo>
                <a:lnTo>
                  <a:pt x="4825" y="1466"/>
                </a:lnTo>
                <a:lnTo>
                  <a:pt x="4816" y="1453"/>
                </a:lnTo>
                <a:lnTo>
                  <a:pt x="4806" y="1441"/>
                </a:lnTo>
                <a:lnTo>
                  <a:pt x="4795" y="1431"/>
                </a:lnTo>
                <a:lnTo>
                  <a:pt x="4783" y="1421"/>
                </a:lnTo>
                <a:lnTo>
                  <a:pt x="4772" y="1411"/>
                </a:lnTo>
                <a:lnTo>
                  <a:pt x="4761" y="1405"/>
                </a:lnTo>
                <a:lnTo>
                  <a:pt x="4748" y="1399"/>
                </a:lnTo>
                <a:lnTo>
                  <a:pt x="4737" y="1392"/>
                </a:lnTo>
                <a:lnTo>
                  <a:pt x="4724" y="1387"/>
                </a:lnTo>
                <a:lnTo>
                  <a:pt x="4709" y="1384"/>
                </a:lnTo>
                <a:lnTo>
                  <a:pt x="4696" y="1381"/>
                </a:lnTo>
                <a:lnTo>
                  <a:pt x="4682" y="1379"/>
                </a:lnTo>
                <a:lnTo>
                  <a:pt x="4653" y="1379"/>
                </a:lnTo>
                <a:lnTo>
                  <a:pt x="4622" y="1382"/>
                </a:lnTo>
                <a:lnTo>
                  <a:pt x="4588" y="1387"/>
                </a:lnTo>
                <a:lnTo>
                  <a:pt x="4555" y="1397"/>
                </a:lnTo>
                <a:lnTo>
                  <a:pt x="4519" y="1408"/>
                </a:lnTo>
                <a:lnTo>
                  <a:pt x="4484" y="1423"/>
                </a:lnTo>
                <a:lnTo>
                  <a:pt x="4445" y="1439"/>
                </a:lnTo>
                <a:lnTo>
                  <a:pt x="4091" y="1664"/>
                </a:lnTo>
                <a:lnTo>
                  <a:pt x="4070" y="1679"/>
                </a:lnTo>
                <a:lnTo>
                  <a:pt x="4050" y="1695"/>
                </a:lnTo>
                <a:lnTo>
                  <a:pt x="4029" y="1714"/>
                </a:lnTo>
                <a:lnTo>
                  <a:pt x="4010" y="1735"/>
                </a:lnTo>
                <a:lnTo>
                  <a:pt x="3991" y="1760"/>
                </a:lnTo>
                <a:lnTo>
                  <a:pt x="3971" y="1785"/>
                </a:lnTo>
                <a:lnTo>
                  <a:pt x="3955" y="1811"/>
                </a:lnTo>
                <a:lnTo>
                  <a:pt x="3939" y="1838"/>
                </a:lnTo>
                <a:lnTo>
                  <a:pt x="3925" y="1867"/>
                </a:lnTo>
                <a:lnTo>
                  <a:pt x="3913" y="1898"/>
                </a:lnTo>
                <a:lnTo>
                  <a:pt x="3902" y="1929"/>
                </a:lnTo>
                <a:lnTo>
                  <a:pt x="3896" y="1959"/>
                </a:lnTo>
                <a:lnTo>
                  <a:pt x="3891" y="1990"/>
                </a:lnTo>
                <a:lnTo>
                  <a:pt x="3888" y="2022"/>
                </a:lnTo>
                <a:lnTo>
                  <a:pt x="3889" y="2053"/>
                </a:lnTo>
                <a:lnTo>
                  <a:pt x="3892" y="2083"/>
                </a:lnTo>
                <a:lnTo>
                  <a:pt x="3939" y="2320"/>
                </a:lnTo>
                <a:lnTo>
                  <a:pt x="3664" y="2725"/>
                </a:lnTo>
                <a:lnTo>
                  <a:pt x="2914" y="2871"/>
                </a:lnTo>
                <a:lnTo>
                  <a:pt x="2914" y="3418"/>
                </a:lnTo>
                <a:lnTo>
                  <a:pt x="4074" y="3418"/>
                </a:lnTo>
                <a:lnTo>
                  <a:pt x="4730" y="2678"/>
                </a:lnTo>
                <a:lnTo>
                  <a:pt x="4820" y="2765"/>
                </a:lnTo>
                <a:lnTo>
                  <a:pt x="4169" y="3487"/>
                </a:lnTo>
                <a:lnTo>
                  <a:pt x="4281" y="4054"/>
                </a:lnTo>
                <a:lnTo>
                  <a:pt x="3063" y="4199"/>
                </a:lnTo>
                <a:lnTo>
                  <a:pt x="3040" y="4202"/>
                </a:lnTo>
                <a:lnTo>
                  <a:pt x="3019" y="4207"/>
                </a:lnTo>
                <a:lnTo>
                  <a:pt x="2995" y="4212"/>
                </a:lnTo>
                <a:lnTo>
                  <a:pt x="2972" y="4220"/>
                </a:lnTo>
                <a:lnTo>
                  <a:pt x="2948" y="4228"/>
                </a:lnTo>
                <a:lnTo>
                  <a:pt x="2926" y="4239"/>
                </a:lnTo>
                <a:lnTo>
                  <a:pt x="2902" y="4249"/>
                </a:lnTo>
                <a:lnTo>
                  <a:pt x="2877" y="4262"/>
                </a:lnTo>
                <a:lnTo>
                  <a:pt x="2831" y="4289"/>
                </a:lnTo>
                <a:lnTo>
                  <a:pt x="2782" y="4322"/>
                </a:lnTo>
                <a:lnTo>
                  <a:pt x="2737" y="4357"/>
                </a:lnTo>
                <a:lnTo>
                  <a:pt x="2694" y="4394"/>
                </a:lnTo>
                <a:lnTo>
                  <a:pt x="2673" y="4415"/>
                </a:lnTo>
                <a:lnTo>
                  <a:pt x="2653" y="4436"/>
                </a:lnTo>
                <a:lnTo>
                  <a:pt x="2634" y="4457"/>
                </a:lnTo>
                <a:lnTo>
                  <a:pt x="2616" y="4479"/>
                </a:lnTo>
                <a:lnTo>
                  <a:pt x="2599" y="4500"/>
                </a:lnTo>
                <a:lnTo>
                  <a:pt x="2583" y="4523"/>
                </a:lnTo>
                <a:lnTo>
                  <a:pt x="2568" y="4547"/>
                </a:lnTo>
                <a:lnTo>
                  <a:pt x="2554" y="4570"/>
                </a:lnTo>
                <a:lnTo>
                  <a:pt x="2541" y="4594"/>
                </a:lnTo>
                <a:lnTo>
                  <a:pt x="2531" y="4618"/>
                </a:lnTo>
                <a:lnTo>
                  <a:pt x="2521" y="4642"/>
                </a:lnTo>
                <a:lnTo>
                  <a:pt x="2513" y="4666"/>
                </a:lnTo>
                <a:lnTo>
                  <a:pt x="2507" y="4690"/>
                </a:lnTo>
                <a:lnTo>
                  <a:pt x="2502" y="4715"/>
                </a:lnTo>
                <a:lnTo>
                  <a:pt x="2499" y="4739"/>
                </a:lnTo>
                <a:lnTo>
                  <a:pt x="2497" y="4763"/>
                </a:lnTo>
                <a:lnTo>
                  <a:pt x="5758" y="4763"/>
                </a:lnTo>
                <a:lnTo>
                  <a:pt x="5758" y="3777"/>
                </a:lnTo>
                <a:lnTo>
                  <a:pt x="4874" y="1568"/>
                </a:lnTo>
                <a:close/>
                <a:moveTo>
                  <a:pt x="522" y="3434"/>
                </a:moveTo>
                <a:lnTo>
                  <a:pt x="1464" y="3434"/>
                </a:lnTo>
                <a:lnTo>
                  <a:pt x="1464" y="3305"/>
                </a:lnTo>
                <a:lnTo>
                  <a:pt x="522" y="3305"/>
                </a:lnTo>
                <a:lnTo>
                  <a:pt x="507" y="3303"/>
                </a:lnTo>
                <a:lnTo>
                  <a:pt x="493" y="3302"/>
                </a:lnTo>
                <a:lnTo>
                  <a:pt x="480" y="3298"/>
                </a:lnTo>
                <a:lnTo>
                  <a:pt x="469" y="3293"/>
                </a:lnTo>
                <a:lnTo>
                  <a:pt x="459" y="3287"/>
                </a:lnTo>
                <a:lnTo>
                  <a:pt x="449" y="3279"/>
                </a:lnTo>
                <a:lnTo>
                  <a:pt x="441" y="3271"/>
                </a:lnTo>
                <a:lnTo>
                  <a:pt x="435" y="3260"/>
                </a:lnTo>
                <a:lnTo>
                  <a:pt x="430" y="3248"/>
                </a:lnTo>
                <a:lnTo>
                  <a:pt x="427" y="3235"/>
                </a:lnTo>
                <a:lnTo>
                  <a:pt x="425" y="3219"/>
                </a:lnTo>
                <a:lnTo>
                  <a:pt x="425" y="3203"/>
                </a:lnTo>
                <a:lnTo>
                  <a:pt x="427" y="3186"/>
                </a:lnTo>
                <a:lnTo>
                  <a:pt x="432" y="3166"/>
                </a:lnTo>
                <a:lnTo>
                  <a:pt x="437" y="3145"/>
                </a:lnTo>
                <a:lnTo>
                  <a:pt x="445" y="3123"/>
                </a:lnTo>
                <a:lnTo>
                  <a:pt x="971" y="1742"/>
                </a:lnTo>
                <a:lnTo>
                  <a:pt x="1000" y="1892"/>
                </a:lnTo>
                <a:lnTo>
                  <a:pt x="1031" y="2040"/>
                </a:lnTo>
                <a:lnTo>
                  <a:pt x="1063" y="2188"/>
                </a:lnTo>
                <a:lnTo>
                  <a:pt x="1099" y="2336"/>
                </a:lnTo>
                <a:lnTo>
                  <a:pt x="1136" y="2485"/>
                </a:lnTo>
                <a:lnTo>
                  <a:pt x="1176" y="2631"/>
                </a:lnTo>
                <a:lnTo>
                  <a:pt x="1218" y="2778"/>
                </a:lnTo>
                <a:lnTo>
                  <a:pt x="1261" y="2925"/>
                </a:lnTo>
                <a:lnTo>
                  <a:pt x="1448" y="2887"/>
                </a:lnTo>
                <a:lnTo>
                  <a:pt x="1007" y="335"/>
                </a:lnTo>
                <a:lnTo>
                  <a:pt x="820" y="372"/>
                </a:lnTo>
                <a:lnTo>
                  <a:pt x="826" y="514"/>
                </a:lnTo>
                <a:lnTo>
                  <a:pt x="836" y="654"/>
                </a:lnTo>
                <a:lnTo>
                  <a:pt x="847" y="794"/>
                </a:lnTo>
                <a:lnTo>
                  <a:pt x="860" y="935"/>
                </a:lnTo>
                <a:lnTo>
                  <a:pt x="875" y="1075"/>
                </a:lnTo>
                <a:lnTo>
                  <a:pt x="891" y="1213"/>
                </a:lnTo>
                <a:lnTo>
                  <a:pt x="910" y="1352"/>
                </a:lnTo>
                <a:lnTo>
                  <a:pt x="930" y="1490"/>
                </a:lnTo>
                <a:lnTo>
                  <a:pt x="324" y="3076"/>
                </a:lnTo>
                <a:lnTo>
                  <a:pt x="314" y="3105"/>
                </a:lnTo>
                <a:lnTo>
                  <a:pt x="308" y="3136"/>
                </a:lnTo>
                <a:lnTo>
                  <a:pt x="303" y="3165"/>
                </a:lnTo>
                <a:lnTo>
                  <a:pt x="300" y="3195"/>
                </a:lnTo>
                <a:lnTo>
                  <a:pt x="300" y="3226"/>
                </a:lnTo>
                <a:lnTo>
                  <a:pt x="303" y="3255"/>
                </a:lnTo>
                <a:lnTo>
                  <a:pt x="308" y="3284"/>
                </a:lnTo>
                <a:lnTo>
                  <a:pt x="317" y="3311"/>
                </a:lnTo>
                <a:lnTo>
                  <a:pt x="322" y="3324"/>
                </a:lnTo>
                <a:lnTo>
                  <a:pt x="330" y="3337"/>
                </a:lnTo>
                <a:lnTo>
                  <a:pt x="337" y="3348"/>
                </a:lnTo>
                <a:lnTo>
                  <a:pt x="345" y="3360"/>
                </a:lnTo>
                <a:lnTo>
                  <a:pt x="354" y="3371"/>
                </a:lnTo>
                <a:lnTo>
                  <a:pt x="364" y="3381"/>
                </a:lnTo>
                <a:lnTo>
                  <a:pt x="375" y="3390"/>
                </a:lnTo>
                <a:lnTo>
                  <a:pt x="388" y="3398"/>
                </a:lnTo>
                <a:lnTo>
                  <a:pt x="401" y="3406"/>
                </a:lnTo>
                <a:lnTo>
                  <a:pt x="416" y="3413"/>
                </a:lnTo>
                <a:lnTo>
                  <a:pt x="430" y="3419"/>
                </a:lnTo>
                <a:lnTo>
                  <a:pt x="446" y="3424"/>
                </a:lnTo>
                <a:lnTo>
                  <a:pt x="464" y="3429"/>
                </a:lnTo>
                <a:lnTo>
                  <a:pt x="482" y="3430"/>
                </a:lnTo>
                <a:lnTo>
                  <a:pt x="501" y="3432"/>
                </a:lnTo>
                <a:lnTo>
                  <a:pt x="522" y="3434"/>
                </a:lnTo>
                <a:close/>
                <a:moveTo>
                  <a:pt x="3833" y="3516"/>
                </a:moveTo>
                <a:lnTo>
                  <a:pt x="0" y="3516"/>
                </a:lnTo>
                <a:lnTo>
                  <a:pt x="0" y="3774"/>
                </a:lnTo>
                <a:lnTo>
                  <a:pt x="3833" y="3774"/>
                </a:lnTo>
                <a:lnTo>
                  <a:pt x="3833" y="3516"/>
                </a:lnTo>
                <a:close/>
              </a:path>
            </a:pathLst>
          </a:custGeom>
          <a:solidFill>
            <a:schemeClr val="accent5"/>
          </a:solidFill>
          <a:ln w="9525">
            <a:noFill/>
            <a:round/>
            <a:headEnd/>
            <a:tailEnd/>
          </a:ln>
        </p:spPr>
        <p:txBody>
          <a:bodyPr/>
          <a:lstStyle/>
          <a:p>
            <a:endParaRPr lang="de-DE"/>
          </a:p>
        </p:txBody>
      </p:sp>
      <p:sp>
        <p:nvSpPr>
          <p:cNvPr id="68" name="Freeform 93"/>
          <p:cNvSpPr>
            <a:spLocks noEditPoints="1"/>
          </p:cNvSpPr>
          <p:nvPr/>
        </p:nvSpPr>
        <p:spPr bwMode="auto">
          <a:xfrm>
            <a:off x="5877076" y="1417159"/>
            <a:ext cx="365760" cy="274320"/>
          </a:xfrm>
          <a:custGeom>
            <a:avLst/>
            <a:gdLst>
              <a:gd name="T0" fmla="*/ 1845 w 2270"/>
              <a:gd name="T1" fmla="*/ 1195 h 2550"/>
              <a:gd name="T2" fmla="*/ 1945 w 2270"/>
              <a:gd name="T3" fmla="*/ 1290 h 2550"/>
              <a:gd name="T4" fmla="*/ 1901 w 2270"/>
              <a:gd name="T5" fmla="*/ 1283 h 2550"/>
              <a:gd name="T6" fmla="*/ 1522 w 2270"/>
              <a:gd name="T7" fmla="*/ 1030 h 2550"/>
              <a:gd name="T8" fmla="*/ 978 w 2270"/>
              <a:gd name="T9" fmla="*/ 951 h 2550"/>
              <a:gd name="T10" fmla="*/ 1157 w 2270"/>
              <a:gd name="T11" fmla="*/ 1084 h 2550"/>
              <a:gd name="T12" fmla="*/ 781 w 2270"/>
              <a:gd name="T13" fmla="*/ 1068 h 2550"/>
              <a:gd name="T14" fmla="*/ 665 w 2270"/>
              <a:gd name="T15" fmla="*/ 785 h 2550"/>
              <a:gd name="T16" fmla="*/ 811 w 2270"/>
              <a:gd name="T17" fmla="*/ 428 h 2550"/>
              <a:gd name="T18" fmla="*/ 1051 w 2270"/>
              <a:gd name="T19" fmla="*/ 98 h 2550"/>
              <a:gd name="T20" fmla="*/ 1643 w 2270"/>
              <a:gd name="T21" fmla="*/ 66 h 2550"/>
              <a:gd name="T22" fmla="*/ 1978 w 2270"/>
              <a:gd name="T23" fmla="*/ 378 h 2550"/>
              <a:gd name="T24" fmla="*/ 1953 w 2270"/>
              <a:gd name="T25" fmla="*/ 734 h 2550"/>
              <a:gd name="T26" fmla="*/ 1622 w 2270"/>
              <a:gd name="T27" fmla="*/ 1006 h 2550"/>
              <a:gd name="T28" fmla="*/ 1785 w 2270"/>
              <a:gd name="T29" fmla="*/ 1179 h 2550"/>
              <a:gd name="T30" fmla="*/ 1773 w 2270"/>
              <a:gd name="T31" fmla="*/ 930 h 2550"/>
              <a:gd name="T32" fmla="*/ 2090 w 2270"/>
              <a:gd name="T33" fmla="*/ 523 h 2550"/>
              <a:gd name="T34" fmla="*/ 1865 w 2270"/>
              <a:gd name="T35" fmla="*/ 100 h 2550"/>
              <a:gd name="T36" fmla="*/ 1246 w 2270"/>
              <a:gd name="T37" fmla="*/ 54 h 2550"/>
              <a:gd name="T38" fmla="*/ 825 w 2270"/>
              <a:gd name="T39" fmla="*/ 145 h 2550"/>
              <a:gd name="T40" fmla="*/ 724 w 2270"/>
              <a:gd name="T41" fmla="*/ 474 h 2550"/>
              <a:gd name="T42" fmla="*/ 634 w 2270"/>
              <a:gd name="T43" fmla="*/ 866 h 2550"/>
              <a:gd name="T44" fmla="*/ 631 w 2270"/>
              <a:gd name="T45" fmla="*/ 1112 h 2550"/>
              <a:gd name="T46" fmla="*/ 1767 w 2270"/>
              <a:gd name="T47" fmla="*/ 1128 h 2550"/>
              <a:gd name="T48" fmla="*/ 1676 w 2270"/>
              <a:gd name="T49" fmla="*/ 1023 h 2550"/>
              <a:gd name="T50" fmla="*/ 1814 w 2270"/>
              <a:gd name="T51" fmla="*/ 1032 h 2550"/>
              <a:gd name="T52" fmla="*/ 747 w 2270"/>
              <a:gd name="T53" fmla="*/ 1015 h 2550"/>
              <a:gd name="T54" fmla="*/ 605 w 2270"/>
              <a:gd name="T55" fmla="*/ 1014 h 2550"/>
              <a:gd name="T56" fmla="*/ 1873 w 2270"/>
              <a:gd name="T57" fmla="*/ 1791 h 2550"/>
              <a:gd name="T58" fmla="*/ 2124 w 2270"/>
              <a:gd name="T59" fmla="*/ 1911 h 2550"/>
              <a:gd name="T60" fmla="*/ 2249 w 2270"/>
              <a:gd name="T61" fmla="*/ 1645 h 2550"/>
              <a:gd name="T62" fmla="*/ 1884 w 2270"/>
              <a:gd name="T63" fmla="*/ 1693 h 2550"/>
              <a:gd name="T64" fmla="*/ 1973 w 2270"/>
              <a:gd name="T65" fmla="*/ 1919 h 2550"/>
              <a:gd name="T66" fmla="*/ 1972 w 2270"/>
              <a:gd name="T67" fmla="*/ 1680 h 2550"/>
              <a:gd name="T68" fmla="*/ 535 w 2270"/>
              <a:gd name="T69" fmla="*/ 1248 h 2550"/>
              <a:gd name="T70" fmla="*/ 453 w 2270"/>
              <a:gd name="T71" fmla="*/ 1138 h 2550"/>
              <a:gd name="T72" fmla="*/ 489 w 2270"/>
              <a:gd name="T73" fmla="*/ 1152 h 2550"/>
              <a:gd name="T74" fmla="*/ 456 w 2270"/>
              <a:gd name="T75" fmla="*/ 1206 h 2550"/>
              <a:gd name="T76" fmla="*/ 769 w 2270"/>
              <a:gd name="T77" fmla="*/ 1228 h 2550"/>
              <a:gd name="T78" fmla="*/ 889 w 2270"/>
              <a:gd name="T79" fmla="*/ 1158 h 2550"/>
              <a:gd name="T80" fmla="*/ 792 w 2270"/>
              <a:gd name="T81" fmla="*/ 1175 h 2550"/>
              <a:gd name="T82" fmla="*/ 403 w 2270"/>
              <a:gd name="T83" fmla="*/ 2099 h 2550"/>
              <a:gd name="T84" fmla="*/ 40 w 2270"/>
              <a:gd name="T85" fmla="*/ 2098 h 2550"/>
              <a:gd name="T86" fmla="*/ 334 w 2270"/>
              <a:gd name="T87" fmla="*/ 2096 h 2550"/>
              <a:gd name="T88" fmla="*/ 1861 w 2270"/>
              <a:gd name="T89" fmla="*/ 2059 h 2550"/>
              <a:gd name="T90" fmla="*/ 2128 w 2270"/>
              <a:gd name="T91" fmla="*/ 2092 h 2550"/>
              <a:gd name="T92" fmla="*/ 2089 w 2270"/>
              <a:gd name="T93" fmla="*/ 2026 h 2550"/>
              <a:gd name="T94" fmla="*/ 282 w 2270"/>
              <a:gd name="T95" fmla="*/ 1945 h 2550"/>
              <a:gd name="T96" fmla="*/ 344 w 2270"/>
              <a:gd name="T97" fmla="*/ 1589 h 2550"/>
              <a:gd name="T98" fmla="*/ 124 w 2270"/>
              <a:gd name="T99" fmla="*/ 1563 h 2550"/>
              <a:gd name="T100" fmla="*/ 134 w 2270"/>
              <a:gd name="T101" fmla="*/ 1764 h 2550"/>
              <a:gd name="T102" fmla="*/ 324 w 2270"/>
              <a:gd name="T103" fmla="*/ 1660 h 2550"/>
              <a:gd name="T104" fmla="*/ 207 w 2270"/>
              <a:gd name="T105" fmla="*/ 1929 h 2550"/>
              <a:gd name="T106" fmla="*/ 1785 w 2270"/>
              <a:gd name="T107" fmla="*/ 471 h 2550"/>
              <a:gd name="T108" fmla="*/ 1034 w 2270"/>
              <a:gd name="T109" fmla="*/ 1384 h 2550"/>
              <a:gd name="T110" fmla="*/ 1034 w 2270"/>
              <a:gd name="T111" fmla="*/ 1719 h 2550"/>
              <a:gd name="T112" fmla="*/ 1310 w 2270"/>
              <a:gd name="T113" fmla="*/ 1692 h 2550"/>
              <a:gd name="T114" fmla="*/ 1131 w 2270"/>
              <a:gd name="T115" fmla="*/ 1709 h 2550"/>
              <a:gd name="T116" fmla="*/ 1051 w 2270"/>
              <a:gd name="T117" fmla="*/ 1543 h 2550"/>
              <a:gd name="T118" fmla="*/ 1440 w 2270"/>
              <a:gd name="T119" fmla="*/ 1830 h 2550"/>
              <a:gd name="T120" fmla="*/ 918 w 2270"/>
              <a:gd name="T121" fmla="*/ 1774 h 2550"/>
              <a:gd name="T122" fmla="*/ 1161 w 2270"/>
              <a:gd name="T123" fmla="*/ 2129 h 2550"/>
              <a:gd name="T124" fmla="*/ 1274 w 2270"/>
              <a:gd name="T125" fmla="*/ 1832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0" h="2550">
                <a:moveTo>
                  <a:pt x="1949" y="1284"/>
                </a:moveTo>
                <a:lnTo>
                  <a:pt x="1949" y="1284"/>
                </a:lnTo>
                <a:lnTo>
                  <a:pt x="1954" y="1278"/>
                </a:lnTo>
                <a:lnTo>
                  <a:pt x="1957" y="1272"/>
                </a:lnTo>
                <a:lnTo>
                  <a:pt x="1960" y="1266"/>
                </a:lnTo>
                <a:lnTo>
                  <a:pt x="1962" y="1259"/>
                </a:lnTo>
                <a:lnTo>
                  <a:pt x="1964" y="1246"/>
                </a:lnTo>
                <a:lnTo>
                  <a:pt x="1963" y="1232"/>
                </a:lnTo>
                <a:lnTo>
                  <a:pt x="1960" y="1220"/>
                </a:lnTo>
                <a:lnTo>
                  <a:pt x="1955" y="1208"/>
                </a:lnTo>
                <a:lnTo>
                  <a:pt x="1951" y="1202"/>
                </a:lnTo>
                <a:lnTo>
                  <a:pt x="1946" y="1196"/>
                </a:lnTo>
                <a:lnTo>
                  <a:pt x="1942" y="1192"/>
                </a:lnTo>
                <a:lnTo>
                  <a:pt x="1936" y="1187"/>
                </a:lnTo>
                <a:lnTo>
                  <a:pt x="1936" y="1187"/>
                </a:lnTo>
                <a:lnTo>
                  <a:pt x="1930" y="1183"/>
                </a:lnTo>
                <a:lnTo>
                  <a:pt x="1925" y="1181"/>
                </a:lnTo>
                <a:lnTo>
                  <a:pt x="1918" y="1177"/>
                </a:lnTo>
                <a:lnTo>
                  <a:pt x="1911" y="1175"/>
                </a:lnTo>
                <a:lnTo>
                  <a:pt x="1899" y="1174"/>
                </a:lnTo>
                <a:lnTo>
                  <a:pt x="1885" y="1174"/>
                </a:lnTo>
                <a:lnTo>
                  <a:pt x="1873" y="1177"/>
                </a:lnTo>
                <a:lnTo>
                  <a:pt x="1861" y="1183"/>
                </a:lnTo>
                <a:lnTo>
                  <a:pt x="1855" y="1186"/>
                </a:lnTo>
                <a:lnTo>
                  <a:pt x="1849" y="1191"/>
                </a:lnTo>
                <a:lnTo>
                  <a:pt x="1845" y="1195"/>
                </a:lnTo>
                <a:lnTo>
                  <a:pt x="1840" y="1201"/>
                </a:lnTo>
                <a:lnTo>
                  <a:pt x="1840" y="1201"/>
                </a:lnTo>
                <a:lnTo>
                  <a:pt x="1836" y="1206"/>
                </a:lnTo>
                <a:lnTo>
                  <a:pt x="1832" y="1213"/>
                </a:lnTo>
                <a:lnTo>
                  <a:pt x="1830" y="1219"/>
                </a:lnTo>
                <a:lnTo>
                  <a:pt x="1828" y="1226"/>
                </a:lnTo>
                <a:lnTo>
                  <a:pt x="1826" y="1239"/>
                </a:lnTo>
                <a:lnTo>
                  <a:pt x="1827" y="1251"/>
                </a:lnTo>
                <a:lnTo>
                  <a:pt x="1830" y="1265"/>
                </a:lnTo>
                <a:lnTo>
                  <a:pt x="1836" y="1277"/>
                </a:lnTo>
                <a:lnTo>
                  <a:pt x="1839" y="1283"/>
                </a:lnTo>
                <a:lnTo>
                  <a:pt x="1844" y="1287"/>
                </a:lnTo>
                <a:lnTo>
                  <a:pt x="1848" y="1293"/>
                </a:lnTo>
                <a:lnTo>
                  <a:pt x="1854" y="1297"/>
                </a:lnTo>
                <a:lnTo>
                  <a:pt x="1854" y="1297"/>
                </a:lnTo>
                <a:lnTo>
                  <a:pt x="1859" y="1301"/>
                </a:lnTo>
                <a:lnTo>
                  <a:pt x="1865" y="1304"/>
                </a:lnTo>
                <a:lnTo>
                  <a:pt x="1872" y="1308"/>
                </a:lnTo>
                <a:lnTo>
                  <a:pt x="1879" y="1309"/>
                </a:lnTo>
                <a:lnTo>
                  <a:pt x="1891" y="1311"/>
                </a:lnTo>
                <a:lnTo>
                  <a:pt x="1904" y="1310"/>
                </a:lnTo>
                <a:lnTo>
                  <a:pt x="1917" y="1308"/>
                </a:lnTo>
                <a:lnTo>
                  <a:pt x="1929" y="1302"/>
                </a:lnTo>
                <a:lnTo>
                  <a:pt x="1935" y="1299"/>
                </a:lnTo>
                <a:lnTo>
                  <a:pt x="1940" y="1294"/>
                </a:lnTo>
                <a:lnTo>
                  <a:pt x="1945" y="1290"/>
                </a:lnTo>
                <a:lnTo>
                  <a:pt x="1949" y="1284"/>
                </a:lnTo>
                <a:lnTo>
                  <a:pt x="1949" y="1284"/>
                </a:lnTo>
                <a:close/>
                <a:moveTo>
                  <a:pt x="1862" y="1218"/>
                </a:moveTo>
                <a:lnTo>
                  <a:pt x="1862" y="1218"/>
                </a:lnTo>
                <a:lnTo>
                  <a:pt x="1867" y="1211"/>
                </a:lnTo>
                <a:lnTo>
                  <a:pt x="1874" y="1206"/>
                </a:lnTo>
                <a:lnTo>
                  <a:pt x="1882" y="1203"/>
                </a:lnTo>
                <a:lnTo>
                  <a:pt x="1889" y="1202"/>
                </a:lnTo>
                <a:lnTo>
                  <a:pt x="1897" y="1201"/>
                </a:lnTo>
                <a:lnTo>
                  <a:pt x="1904" y="1202"/>
                </a:lnTo>
                <a:lnTo>
                  <a:pt x="1912" y="1205"/>
                </a:lnTo>
                <a:lnTo>
                  <a:pt x="1920" y="1210"/>
                </a:lnTo>
                <a:lnTo>
                  <a:pt x="1920" y="1210"/>
                </a:lnTo>
                <a:lnTo>
                  <a:pt x="1926" y="1215"/>
                </a:lnTo>
                <a:lnTo>
                  <a:pt x="1930" y="1221"/>
                </a:lnTo>
                <a:lnTo>
                  <a:pt x="1934" y="1229"/>
                </a:lnTo>
                <a:lnTo>
                  <a:pt x="1936" y="1237"/>
                </a:lnTo>
                <a:lnTo>
                  <a:pt x="1936" y="1245"/>
                </a:lnTo>
                <a:lnTo>
                  <a:pt x="1935" y="1253"/>
                </a:lnTo>
                <a:lnTo>
                  <a:pt x="1933" y="1260"/>
                </a:lnTo>
                <a:lnTo>
                  <a:pt x="1928" y="1267"/>
                </a:lnTo>
                <a:lnTo>
                  <a:pt x="1928" y="1267"/>
                </a:lnTo>
                <a:lnTo>
                  <a:pt x="1922" y="1273"/>
                </a:lnTo>
                <a:lnTo>
                  <a:pt x="1916" y="1278"/>
                </a:lnTo>
                <a:lnTo>
                  <a:pt x="1908" y="1282"/>
                </a:lnTo>
                <a:lnTo>
                  <a:pt x="1901" y="1283"/>
                </a:lnTo>
                <a:lnTo>
                  <a:pt x="1893" y="1283"/>
                </a:lnTo>
                <a:lnTo>
                  <a:pt x="1885" y="1282"/>
                </a:lnTo>
                <a:lnTo>
                  <a:pt x="1877" y="1279"/>
                </a:lnTo>
                <a:lnTo>
                  <a:pt x="1871" y="1275"/>
                </a:lnTo>
                <a:lnTo>
                  <a:pt x="1871" y="1275"/>
                </a:lnTo>
                <a:lnTo>
                  <a:pt x="1864" y="1269"/>
                </a:lnTo>
                <a:lnTo>
                  <a:pt x="1859" y="1263"/>
                </a:lnTo>
                <a:lnTo>
                  <a:pt x="1856" y="1256"/>
                </a:lnTo>
                <a:lnTo>
                  <a:pt x="1854" y="1248"/>
                </a:lnTo>
                <a:lnTo>
                  <a:pt x="1854" y="1240"/>
                </a:lnTo>
                <a:lnTo>
                  <a:pt x="1855" y="1232"/>
                </a:lnTo>
                <a:lnTo>
                  <a:pt x="1857" y="1224"/>
                </a:lnTo>
                <a:lnTo>
                  <a:pt x="1862" y="1218"/>
                </a:lnTo>
                <a:lnTo>
                  <a:pt x="1862" y="1218"/>
                </a:lnTo>
                <a:close/>
                <a:moveTo>
                  <a:pt x="1553" y="1077"/>
                </a:moveTo>
                <a:lnTo>
                  <a:pt x="1553" y="1077"/>
                </a:lnTo>
                <a:lnTo>
                  <a:pt x="1556" y="1067"/>
                </a:lnTo>
                <a:lnTo>
                  <a:pt x="1557" y="1057"/>
                </a:lnTo>
                <a:lnTo>
                  <a:pt x="1557" y="1057"/>
                </a:lnTo>
                <a:lnTo>
                  <a:pt x="1561" y="1045"/>
                </a:lnTo>
                <a:lnTo>
                  <a:pt x="1566" y="1032"/>
                </a:lnTo>
                <a:lnTo>
                  <a:pt x="1571" y="1020"/>
                </a:lnTo>
                <a:lnTo>
                  <a:pt x="1578" y="1009"/>
                </a:lnTo>
                <a:lnTo>
                  <a:pt x="1578" y="1009"/>
                </a:lnTo>
                <a:lnTo>
                  <a:pt x="1550" y="1020"/>
                </a:lnTo>
                <a:lnTo>
                  <a:pt x="1522" y="1030"/>
                </a:lnTo>
                <a:lnTo>
                  <a:pt x="1494" y="1039"/>
                </a:lnTo>
                <a:lnTo>
                  <a:pt x="1465" y="1046"/>
                </a:lnTo>
                <a:lnTo>
                  <a:pt x="1435" y="1050"/>
                </a:lnTo>
                <a:lnTo>
                  <a:pt x="1406" y="1055"/>
                </a:lnTo>
                <a:lnTo>
                  <a:pt x="1376" y="1057"/>
                </a:lnTo>
                <a:lnTo>
                  <a:pt x="1346" y="1057"/>
                </a:lnTo>
                <a:lnTo>
                  <a:pt x="1346" y="1057"/>
                </a:lnTo>
                <a:lnTo>
                  <a:pt x="1324" y="1057"/>
                </a:lnTo>
                <a:lnTo>
                  <a:pt x="1301" y="1056"/>
                </a:lnTo>
                <a:lnTo>
                  <a:pt x="1279" y="1054"/>
                </a:lnTo>
                <a:lnTo>
                  <a:pt x="1258" y="1050"/>
                </a:lnTo>
                <a:lnTo>
                  <a:pt x="1236" y="1047"/>
                </a:lnTo>
                <a:lnTo>
                  <a:pt x="1215" y="1042"/>
                </a:lnTo>
                <a:lnTo>
                  <a:pt x="1193" y="1037"/>
                </a:lnTo>
                <a:lnTo>
                  <a:pt x="1173" y="1031"/>
                </a:lnTo>
                <a:lnTo>
                  <a:pt x="1153" y="1024"/>
                </a:lnTo>
                <a:lnTo>
                  <a:pt x="1133" y="1016"/>
                </a:lnTo>
                <a:lnTo>
                  <a:pt x="1113" y="1007"/>
                </a:lnTo>
                <a:lnTo>
                  <a:pt x="1093" y="997"/>
                </a:lnTo>
                <a:lnTo>
                  <a:pt x="1074" y="987"/>
                </a:lnTo>
                <a:lnTo>
                  <a:pt x="1055" y="976"/>
                </a:lnTo>
                <a:lnTo>
                  <a:pt x="1036" y="964"/>
                </a:lnTo>
                <a:lnTo>
                  <a:pt x="1018" y="950"/>
                </a:lnTo>
                <a:lnTo>
                  <a:pt x="1018" y="950"/>
                </a:lnTo>
                <a:lnTo>
                  <a:pt x="998" y="951"/>
                </a:lnTo>
                <a:lnTo>
                  <a:pt x="978" y="951"/>
                </a:lnTo>
                <a:lnTo>
                  <a:pt x="978" y="951"/>
                </a:lnTo>
                <a:lnTo>
                  <a:pt x="947" y="950"/>
                </a:lnTo>
                <a:lnTo>
                  <a:pt x="919" y="948"/>
                </a:lnTo>
                <a:lnTo>
                  <a:pt x="891" y="943"/>
                </a:lnTo>
                <a:lnTo>
                  <a:pt x="865" y="937"/>
                </a:lnTo>
                <a:lnTo>
                  <a:pt x="865" y="937"/>
                </a:lnTo>
                <a:lnTo>
                  <a:pt x="874" y="951"/>
                </a:lnTo>
                <a:lnTo>
                  <a:pt x="881" y="967"/>
                </a:lnTo>
                <a:lnTo>
                  <a:pt x="888" y="983"/>
                </a:lnTo>
                <a:lnTo>
                  <a:pt x="891" y="1000"/>
                </a:lnTo>
                <a:lnTo>
                  <a:pt x="891" y="1000"/>
                </a:lnTo>
                <a:lnTo>
                  <a:pt x="912" y="1003"/>
                </a:lnTo>
                <a:lnTo>
                  <a:pt x="934" y="1005"/>
                </a:lnTo>
                <a:lnTo>
                  <a:pt x="955" y="1006"/>
                </a:lnTo>
                <a:lnTo>
                  <a:pt x="978" y="1007"/>
                </a:lnTo>
                <a:lnTo>
                  <a:pt x="978" y="1007"/>
                </a:lnTo>
                <a:lnTo>
                  <a:pt x="1001" y="1006"/>
                </a:lnTo>
                <a:lnTo>
                  <a:pt x="1001" y="1006"/>
                </a:lnTo>
                <a:lnTo>
                  <a:pt x="1019" y="1019"/>
                </a:lnTo>
                <a:lnTo>
                  <a:pt x="1037" y="1030"/>
                </a:lnTo>
                <a:lnTo>
                  <a:pt x="1055" y="1041"/>
                </a:lnTo>
                <a:lnTo>
                  <a:pt x="1074" y="1051"/>
                </a:lnTo>
                <a:lnTo>
                  <a:pt x="1095" y="1060"/>
                </a:lnTo>
                <a:lnTo>
                  <a:pt x="1115" y="1069"/>
                </a:lnTo>
                <a:lnTo>
                  <a:pt x="1136" y="1077"/>
                </a:lnTo>
                <a:lnTo>
                  <a:pt x="1157" y="1084"/>
                </a:lnTo>
                <a:lnTo>
                  <a:pt x="1180" y="1091"/>
                </a:lnTo>
                <a:lnTo>
                  <a:pt x="1202" y="1096"/>
                </a:lnTo>
                <a:lnTo>
                  <a:pt x="1226" y="1101"/>
                </a:lnTo>
                <a:lnTo>
                  <a:pt x="1249" y="1105"/>
                </a:lnTo>
                <a:lnTo>
                  <a:pt x="1273" y="1109"/>
                </a:lnTo>
                <a:lnTo>
                  <a:pt x="1297" y="1111"/>
                </a:lnTo>
                <a:lnTo>
                  <a:pt x="1322" y="1112"/>
                </a:lnTo>
                <a:lnTo>
                  <a:pt x="1346" y="1112"/>
                </a:lnTo>
                <a:lnTo>
                  <a:pt x="1346" y="1112"/>
                </a:lnTo>
                <a:lnTo>
                  <a:pt x="1373" y="1112"/>
                </a:lnTo>
                <a:lnTo>
                  <a:pt x="1400" y="1110"/>
                </a:lnTo>
                <a:lnTo>
                  <a:pt x="1427" y="1107"/>
                </a:lnTo>
                <a:lnTo>
                  <a:pt x="1453" y="1103"/>
                </a:lnTo>
                <a:lnTo>
                  <a:pt x="1479" y="1098"/>
                </a:lnTo>
                <a:lnTo>
                  <a:pt x="1505" y="1093"/>
                </a:lnTo>
                <a:lnTo>
                  <a:pt x="1530" y="1085"/>
                </a:lnTo>
                <a:lnTo>
                  <a:pt x="1553" y="1077"/>
                </a:lnTo>
                <a:lnTo>
                  <a:pt x="1553" y="1077"/>
                </a:lnTo>
                <a:close/>
                <a:moveTo>
                  <a:pt x="719" y="1113"/>
                </a:moveTo>
                <a:lnTo>
                  <a:pt x="719" y="1113"/>
                </a:lnTo>
                <a:lnTo>
                  <a:pt x="731" y="1107"/>
                </a:lnTo>
                <a:lnTo>
                  <a:pt x="744" y="1102"/>
                </a:lnTo>
                <a:lnTo>
                  <a:pt x="754" y="1094"/>
                </a:lnTo>
                <a:lnTo>
                  <a:pt x="764" y="1086"/>
                </a:lnTo>
                <a:lnTo>
                  <a:pt x="773" y="1077"/>
                </a:lnTo>
                <a:lnTo>
                  <a:pt x="781" y="1068"/>
                </a:lnTo>
                <a:lnTo>
                  <a:pt x="787" y="1058"/>
                </a:lnTo>
                <a:lnTo>
                  <a:pt x="794" y="1047"/>
                </a:lnTo>
                <a:lnTo>
                  <a:pt x="799" y="1036"/>
                </a:lnTo>
                <a:lnTo>
                  <a:pt x="803" y="1023"/>
                </a:lnTo>
                <a:lnTo>
                  <a:pt x="805" y="1011"/>
                </a:lnTo>
                <a:lnTo>
                  <a:pt x="807" y="998"/>
                </a:lnTo>
                <a:lnTo>
                  <a:pt x="808" y="985"/>
                </a:lnTo>
                <a:lnTo>
                  <a:pt x="807" y="973"/>
                </a:lnTo>
                <a:lnTo>
                  <a:pt x="804" y="960"/>
                </a:lnTo>
                <a:lnTo>
                  <a:pt x="800" y="947"/>
                </a:lnTo>
                <a:lnTo>
                  <a:pt x="800" y="947"/>
                </a:lnTo>
                <a:lnTo>
                  <a:pt x="795" y="934"/>
                </a:lnTo>
                <a:lnTo>
                  <a:pt x="790" y="923"/>
                </a:lnTo>
                <a:lnTo>
                  <a:pt x="783" y="913"/>
                </a:lnTo>
                <a:lnTo>
                  <a:pt x="775" y="903"/>
                </a:lnTo>
                <a:lnTo>
                  <a:pt x="766" y="895"/>
                </a:lnTo>
                <a:lnTo>
                  <a:pt x="757" y="886"/>
                </a:lnTo>
                <a:lnTo>
                  <a:pt x="747" y="879"/>
                </a:lnTo>
                <a:lnTo>
                  <a:pt x="737" y="874"/>
                </a:lnTo>
                <a:lnTo>
                  <a:pt x="737" y="874"/>
                </a:lnTo>
                <a:lnTo>
                  <a:pt x="717" y="856"/>
                </a:lnTo>
                <a:lnTo>
                  <a:pt x="699" y="837"/>
                </a:lnTo>
                <a:lnTo>
                  <a:pt x="683" y="816"/>
                </a:lnTo>
                <a:lnTo>
                  <a:pt x="676" y="806"/>
                </a:lnTo>
                <a:lnTo>
                  <a:pt x="670" y="796"/>
                </a:lnTo>
                <a:lnTo>
                  <a:pt x="665" y="785"/>
                </a:lnTo>
                <a:lnTo>
                  <a:pt x="660" y="774"/>
                </a:lnTo>
                <a:lnTo>
                  <a:pt x="656" y="762"/>
                </a:lnTo>
                <a:lnTo>
                  <a:pt x="652" y="751"/>
                </a:lnTo>
                <a:lnTo>
                  <a:pt x="650" y="739"/>
                </a:lnTo>
                <a:lnTo>
                  <a:pt x="648" y="727"/>
                </a:lnTo>
                <a:lnTo>
                  <a:pt x="647" y="715"/>
                </a:lnTo>
                <a:lnTo>
                  <a:pt x="647" y="704"/>
                </a:lnTo>
                <a:lnTo>
                  <a:pt x="647" y="704"/>
                </a:lnTo>
                <a:lnTo>
                  <a:pt x="648" y="682"/>
                </a:lnTo>
                <a:lnTo>
                  <a:pt x="651" y="661"/>
                </a:lnTo>
                <a:lnTo>
                  <a:pt x="656" y="642"/>
                </a:lnTo>
                <a:lnTo>
                  <a:pt x="664" y="624"/>
                </a:lnTo>
                <a:lnTo>
                  <a:pt x="673" y="607"/>
                </a:lnTo>
                <a:lnTo>
                  <a:pt x="683" y="590"/>
                </a:lnTo>
                <a:lnTo>
                  <a:pt x="695" y="576"/>
                </a:lnTo>
                <a:lnTo>
                  <a:pt x="708" y="561"/>
                </a:lnTo>
                <a:lnTo>
                  <a:pt x="722" y="548"/>
                </a:lnTo>
                <a:lnTo>
                  <a:pt x="737" y="535"/>
                </a:lnTo>
                <a:lnTo>
                  <a:pt x="754" y="524"/>
                </a:lnTo>
                <a:lnTo>
                  <a:pt x="771" y="513"/>
                </a:lnTo>
                <a:lnTo>
                  <a:pt x="787" y="503"/>
                </a:lnTo>
                <a:lnTo>
                  <a:pt x="805" y="494"/>
                </a:lnTo>
                <a:lnTo>
                  <a:pt x="840" y="477"/>
                </a:lnTo>
                <a:lnTo>
                  <a:pt x="840" y="477"/>
                </a:lnTo>
                <a:lnTo>
                  <a:pt x="820" y="444"/>
                </a:lnTo>
                <a:lnTo>
                  <a:pt x="811" y="428"/>
                </a:lnTo>
                <a:lnTo>
                  <a:pt x="804" y="413"/>
                </a:lnTo>
                <a:lnTo>
                  <a:pt x="798" y="396"/>
                </a:lnTo>
                <a:lnTo>
                  <a:pt x="793" y="379"/>
                </a:lnTo>
                <a:lnTo>
                  <a:pt x="790" y="360"/>
                </a:lnTo>
                <a:lnTo>
                  <a:pt x="789" y="341"/>
                </a:lnTo>
                <a:lnTo>
                  <a:pt x="789" y="341"/>
                </a:lnTo>
                <a:lnTo>
                  <a:pt x="790" y="328"/>
                </a:lnTo>
                <a:lnTo>
                  <a:pt x="791" y="316"/>
                </a:lnTo>
                <a:lnTo>
                  <a:pt x="793" y="304"/>
                </a:lnTo>
                <a:lnTo>
                  <a:pt x="795" y="292"/>
                </a:lnTo>
                <a:lnTo>
                  <a:pt x="799" y="280"/>
                </a:lnTo>
                <a:lnTo>
                  <a:pt x="803" y="269"/>
                </a:lnTo>
                <a:lnTo>
                  <a:pt x="808" y="257"/>
                </a:lnTo>
                <a:lnTo>
                  <a:pt x="814" y="246"/>
                </a:lnTo>
                <a:lnTo>
                  <a:pt x="820" y="235"/>
                </a:lnTo>
                <a:lnTo>
                  <a:pt x="828" y="225"/>
                </a:lnTo>
                <a:lnTo>
                  <a:pt x="835" y="215"/>
                </a:lnTo>
                <a:lnTo>
                  <a:pt x="844" y="205"/>
                </a:lnTo>
                <a:lnTo>
                  <a:pt x="862" y="186"/>
                </a:lnTo>
                <a:lnTo>
                  <a:pt x="883" y="168"/>
                </a:lnTo>
                <a:lnTo>
                  <a:pt x="907" y="151"/>
                </a:lnTo>
                <a:lnTo>
                  <a:pt x="931" y="136"/>
                </a:lnTo>
                <a:lnTo>
                  <a:pt x="958" y="124"/>
                </a:lnTo>
                <a:lnTo>
                  <a:pt x="988" y="112"/>
                </a:lnTo>
                <a:lnTo>
                  <a:pt x="1019" y="103"/>
                </a:lnTo>
                <a:lnTo>
                  <a:pt x="1051" y="98"/>
                </a:lnTo>
                <a:lnTo>
                  <a:pt x="1084" y="93"/>
                </a:lnTo>
                <a:lnTo>
                  <a:pt x="1102" y="92"/>
                </a:lnTo>
                <a:lnTo>
                  <a:pt x="1119" y="92"/>
                </a:lnTo>
                <a:lnTo>
                  <a:pt x="1119" y="92"/>
                </a:lnTo>
                <a:lnTo>
                  <a:pt x="1138" y="92"/>
                </a:lnTo>
                <a:lnTo>
                  <a:pt x="1157" y="94"/>
                </a:lnTo>
                <a:lnTo>
                  <a:pt x="1177" y="96"/>
                </a:lnTo>
                <a:lnTo>
                  <a:pt x="1195" y="99"/>
                </a:lnTo>
                <a:lnTo>
                  <a:pt x="1213" y="102"/>
                </a:lnTo>
                <a:lnTo>
                  <a:pt x="1231" y="107"/>
                </a:lnTo>
                <a:lnTo>
                  <a:pt x="1268" y="118"/>
                </a:lnTo>
                <a:lnTo>
                  <a:pt x="1268" y="118"/>
                </a:lnTo>
                <a:lnTo>
                  <a:pt x="1298" y="103"/>
                </a:lnTo>
                <a:lnTo>
                  <a:pt x="1330" y="90"/>
                </a:lnTo>
                <a:lnTo>
                  <a:pt x="1362" y="80"/>
                </a:lnTo>
                <a:lnTo>
                  <a:pt x="1394" y="71"/>
                </a:lnTo>
                <a:lnTo>
                  <a:pt x="1426" y="64"/>
                </a:lnTo>
                <a:lnTo>
                  <a:pt x="1459" y="60"/>
                </a:lnTo>
                <a:lnTo>
                  <a:pt x="1493" y="56"/>
                </a:lnTo>
                <a:lnTo>
                  <a:pt x="1528" y="55"/>
                </a:lnTo>
                <a:lnTo>
                  <a:pt x="1528" y="55"/>
                </a:lnTo>
                <a:lnTo>
                  <a:pt x="1552" y="56"/>
                </a:lnTo>
                <a:lnTo>
                  <a:pt x="1575" y="57"/>
                </a:lnTo>
                <a:lnTo>
                  <a:pt x="1598" y="60"/>
                </a:lnTo>
                <a:lnTo>
                  <a:pt x="1621" y="63"/>
                </a:lnTo>
                <a:lnTo>
                  <a:pt x="1643" y="66"/>
                </a:lnTo>
                <a:lnTo>
                  <a:pt x="1665" y="71"/>
                </a:lnTo>
                <a:lnTo>
                  <a:pt x="1686" y="76"/>
                </a:lnTo>
                <a:lnTo>
                  <a:pt x="1706" y="83"/>
                </a:lnTo>
                <a:lnTo>
                  <a:pt x="1727" y="90"/>
                </a:lnTo>
                <a:lnTo>
                  <a:pt x="1746" y="98"/>
                </a:lnTo>
                <a:lnTo>
                  <a:pt x="1765" y="106"/>
                </a:lnTo>
                <a:lnTo>
                  <a:pt x="1783" y="115"/>
                </a:lnTo>
                <a:lnTo>
                  <a:pt x="1801" y="125"/>
                </a:lnTo>
                <a:lnTo>
                  <a:pt x="1818" y="135"/>
                </a:lnTo>
                <a:lnTo>
                  <a:pt x="1834" y="146"/>
                </a:lnTo>
                <a:lnTo>
                  <a:pt x="1849" y="157"/>
                </a:lnTo>
                <a:lnTo>
                  <a:pt x="1864" y="169"/>
                </a:lnTo>
                <a:lnTo>
                  <a:pt x="1877" y="181"/>
                </a:lnTo>
                <a:lnTo>
                  <a:pt x="1891" y="195"/>
                </a:lnTo>
                <a:lnTo>
                  <a:pt x="1903" y="208"/>
                </a:lnTo>
                <a:lnTo>
                  <a:pt x="1915" y="221"/>
                </a:lnTo>
                <a:lnTo>
                  <a:pt x="1926" y="236"/>
                </a:lnTo>
                <a:lnTo>
                  <a:pt x="1935" y="251"/>
                </a:lnTo>
                <a:lnTo>
                  <a:pt x="1944" y="265"/>
                </a:lnTo>
                <a:lnTo>
                  <a:pt x="1952" y="281"/>
                </a:lnTo>
                <a:lnTo>
                  <a:pt x="1958" y="297"/>
                </a:lnTo>
                <a:lnTo>
                  <a:pt x="1964" y="313"/>
                </a:lnTo>
                <a:lnTo>
                  <a:pt x="1970" y="328"/>
                </a:lnTo>
                <a:lnTo>
                  <a:pt x="1973" y="345"/>
                </a:lnTo>
                <a:lnTo>
                  <a:pt x="1976" y="361"/>
                </a:lnTo>
                <a:lnTo>
                  <a:pt x="1978" y="378"/>
                </a:lnTo>
                <a:lnTo>
                  <a:pt x="1979" y="395"/>
                </a:lnTo>
                <a:lnTo>
                  <a:pt x="1979" y="395"/>
                </a:lnTo>
                <a:lnTo>
                  <a:pt x="1976" y="423"/>
                </a:lnTo>
                <a:lnTo>
                  <a:pt x="1976" y="423"/>
                </a:lnTo>
                <a:lnTo>
                  <a:pt x="1990" y="440"/>
                </a:lnTo>
                <a:lnTo>
                  <a:pt x="2002" y="455"/>
                </a:lnTo>
                <a:lnTo>
                  <a:pt x="2014" y="472"/>
                </a:lnTo>
                <a:lnTo>
                  <a:pt x="2023" y="490"/>
                </a:lnTo>
                <a:lnTo>
                  <a:pt x="2029" y="508"/>
                </a:lnTo>
                <a:lnTo>
                  <a:pt x="2035" y="527"/>
                </a:lnTo>
                <a:lnTo>
                  <a:pt x="2038" y="548"/>
                </a:lnTo>
                <a:lnTo>
                  <a:pt x="2039" y="568"/>
                </a:lnTo>
                <a:lnTo>
                  <a:pt x="2039" y="568"/>
                </a:lnTo>
                <a:lnTo>
                  <a:pt x="2039" y="581"/>
                </a:lnTo>
                <a:lnTo>
                  <a:pt x="2038" y="595"/>
                </a:lnTo>
                <a:lnTo>
                  <a:pt x="2036" y="607"/>
                </a:lnTo>
                <a:lnTo>
                  <a:pt x="2033" y="618"/>
                </a:lnTo>
                <a:lnTo>
                  <a:pt x="2029" y="631"/>
                </a:lnTo>
                <a:lnTo>
                  <a:pt x="2025" y="642"/>
                </a:lnTo>
                <a:lnTo>
                  <a:pt x="2020" y="653"/>
                </a:lnTo>
                <a:lnTo>
                  <a:pt x="2015" y="663"/>
                </a:lnTo>
                <a:lnTo>
                  <a:pt x="2009" y="673"/>
                </a:lnTo>
                <a:lnTo>
                  <a:pt x="2002" y="684"/>
                </a:lnTo>
                <a:lnTo>
                  <a:pt x="1988" y="702"/>
                </a:lnTo>
                <a:lnTo>
                  <a:pt x="1971" y="718"/>
                </a:lnTo>
                <a:lnTo>
                  <a:pt x="1953" y="734"/>
                </a:lnTo>
                <a:lnTo>
                  <a:pt x="1934" y="749"/>
                </a:lnTo>
                <a:lnTo>
                  <a:pt x="1912" y="761"/>
                </a:lnTo>
                <a:lnTo>
                  <a:pt x="1891" y="774"/>
                </a:lnTo>
                <a:lnTo>
                  <a:pt x="1870" y="784"/>
                </a:lnTo>
                <a:lnTo>
                  <a:pt x="1847" y="792"/>
                </a:lnTo>
                <a:lnTo>
                  <a:pt x="1823" y="799"/>
                </a:lnTo>
                <a:lnTo>
                  <a:pt x="1801" y="806"/>
                </a:lnTo>
                <a:lnTo>
                  <a:pt x="1780" y="811"/>
                </a:lnTo>
                <a:lnTo>
                  <a:pt x="1780" y="811"/>
                </a:lnTo>
                <a:lnTo>
                  <a:pt x="1771" y="830"/>
                </a:lnTo>
                <a:lnTo>
                  <a:pt x="1760" y="848"/>
                </a:lnTo>
                <a:lnTo>
                  <a:pt x="1750" y="865"/>
                </a:lnTo>
                <a:lnTo>
                  <a:pt x="1738" y="881"/>
                </a:lnTo>
                <a:lnTo>
                  <a:pt x="1727" y="897"/>
                </a:lnTo>
                <a:lnTo>
                  <a:pt x="1713" y="912"/>
                </a:lnTo>
                <a:lnTo>
                  <a:pt x="1700" y="926"/>
                </a:lnTo>
                <a:lnTo>
                  <a:pt x="1685" y="940"/>
                </a:lnTo>
                <a:lnTo>
                  <a:pt x="1685" y="940"/>
                </a:lnTo>
                <a:lnTo>
                  <a:pt x="1675" y="946"/>
                </a:lnTo>
                <a:lnTo>
                  <a:pt x="1665" y="952"/>
                </a:lnTo>
                <a:lnTo>
                  <a:pt x="1656" y="960"/>
                </a:lnTo>
                <a:lnTo>
                  <a:pt x="1647" y="968"/>
                </a:lnTo>
                <a:lnTo>
                  <a:pt x="1640" y="977"/>
                </a:lnTo>
                <a:lnTo>
                  <a:pt x="1633" y="986"/>
                </a:lnTo>
                <a:lnTo>
                  <a:pt x="1628" y="996"/>
                </a:lnTo>
                <a:lnTo>
                  <a:pt x="1622" y="1006"/>
                </a:lnTo>
                <a:lnTo>
                  <a:pt x="1619" y="1018"/>
                </a:lnTo>
                <a:lnTo>
                  <a:pt x="1615" y="1029"/>
                </a:lnTo>
                <a:lnTo>
                  <a:pt x="1614" y="1040"/>
                </a:lnTo>
                <a:lnTo>
                  <a:pt x="1613" y="1051"/>
                </a:lnTo>
                <a:lnTo>
                  <a:pt x="1613" y="1064"/>
                </a:lnTo>
                <a:lnTo>
                  <a:pt x="1614" y="1075"/>
                </a:lnTo>
                <a:lnTo>
                  <a:pt x="1616" y="1087"/>
                </a:lnTo>
                <a:lnTo>
                  <a:pt x="1620" y="1100"/>
                </a:lnTo>
                <a:lnTo>
                  <a:pt x="1620" y="1100"/>
                </a:lnTo>
                <a:lnTo>
                  <a:pt x="1624" y="1112"/>
                </a:lnTo>
                <a:lnTo>
                  <a:pt x="1631" y="1123"/>
                </a:lnTo>
                <a:lnTo>
                  <a:pt x="1638" y="1133"/>
                </a:lnTo>
                <a:lnTo>
                  <a:pt x="1646" y="1143"/>
                </a:lnTo>
                <a:lnTo>
                  <a:pt x="1655" y="1152"/>
                </a:lnTo>
                <a:lnTo>
                  <a:pt x="1665" y="1160"/>
                </a:lnTo>
                <a:lnTo>
                  <a:pt x="1675" y="1168"/>
                </a:lnTo>
                <a:lnTo>
                  <a:pt x="1686" y="1174"/>
                </a:lnTo>
                <a:lnTo>
                  <a:pt x="1697" y="1178"/>
                </a:lnTo>
                <a:lnTo>
                  <a:pt x="1710" y="1183"/>
                </a:lnTo>
                <a:lnTo>
                  <a:pt x="1722" y="1185"/>
                </a:lnTo>
                <a:lnTo>
                  <a:pt x="1735" y="1187"/>
                </a:lnTo>
                <a:lnTo>
                  <a:pt x="1747" y="1187"/>
                </a:lnTo>
                <a:lnTo>
                  <a:pt x="1760" y="1186"/>
                </a:lnTo>
                <a:lnTo>
                  <a:pt x="1773" y="1184"/>
                </a:lnTo>
                <a:lnTo>
                  <a:pt x="1785" y="1179"/>
                </a:lnTo>
                <a:lnTo>
                  <a:pt x="1785" y="1179"/>
                </a:lnTo>
                <a:lnTo>
                  <a:pt x="1798" y="1175"/>
                </a:lnTo>
                <a:lnTo>
                  <a:pt x="1810" y="1169"/>
                </a:lnTo>
                <a:lnTo>
                  <a:pt x="1820" y="1161"/>
                </a:lnTo>
                <a:lnTo>
                  <a:pt x="1830" y="1154"/>
                </a:lnTo>
                <a:lnTo>
                  <a:pt x="1839" y="1145"/>
                </a:lnTo>
                <a:lnTo>
                  <a:pt x="1847" y="1136"/>
                </a:lnTo>
                <a:lnTo>
                  <a:pt x="1855" y="1124"/>
                </a:lnTo>
                <a:lnTo>
                  <a:pt x="1861" y="1114"/>
                </a:lnTo>
                <a:lnTo>
                  <a:pt x="1865" y="1102"/>
                </a:lnTo>
                <a:lnTo>
                  <a:pt x="1870" y="1091"/>
                </a:lnTo>
                <a:lnTo>
                  <a:pt x="1872" y="1078"/>
                </a:lnTo>
                <a:lnTo>
                  <a:pt x="1873" y="1066"/>
                </a:lnTo>
                <a:lnTo>
                  <a:pt x="1874" y="1052"/>
                </a:lnTo>
                <a:lnTo>
                  <a:pt x="1873" y="1040"/>
                </a:lnTo>
                <a:lnTo>
                  <a:pt x="1871" y="1027"/>
                </a:lnTo>
                <a:lnTo>
                  <a:pt x="1866" y="1014"/>
                </a:lnTo>
                <a:lnTo>
                  <a:pt x="1866" y="1014"/>
                </a:lnTo>
                <a:lnTo>
                  <a:pt x="1859" y="998"/>
                </a:lnTo>
                <a:lnTo>
                  <a:pt x="1852" y="984"/>
                </a:lnTo>
                <a:lnTo>
                  <a:pt x="1841" y="970"/>
                </a:lnTo>
                <a:lnTo>
                  <a:pt x="1830" y="959"/>
                </a:lnTo>
                <a:lnTo>
                  <a:pt x="1817" y="949"/>
                </a:lnTo>
                <a:lnTo>
                  <a:pt x="1803" y="941"/>
                </a:lnTo>
                <a:lnTo>
                  <a:pt x="1789" y="934"/>
                </a:lnTo>
                <a:lnTo>
                  <a:pt x="1773" y="930"/>
                </a:lnTo>
                <a:lnTo>
                  <a:pt x="1773" y="930"/>
                </a:lnTo>
                <a:lnTo>
                  <a:pt x="1786" y="913"/>
                </a:lnTo>
                <a:lnTo>
                  <a:pt x="1798" y="895"/>
                </a:lnTo>
                <a:lnTo>
                  <a:pt x="1809" y="877"/>
                </a:lnTo>
                <a:lnTo>
                  <a:pt x="1818" y="859"/>
                </a:lnTo>
                <a:lnTo>
                  <a:pt x="1818" y="859"/>
                </a:lnTo>
                <a:lnTo>
                  <a:pt x="1847" y="851"/>
                </a:lnTo>
                <a:lnTo>
                  <a:pt x="1875" y="842"/>
                </a:lnTo>
                <a:lnTo>
                  <a:pt x="1901" y="831"/>
                </a:lnTo>
                <a:lnTo>
                  <a:pt x="1927" y="819"/>
                </a:lnTo>
                <a:lnTo>
                  <a:pt x="1952" y="804"/>
                </a:lnTo>
                <a:lnTo>
                  <a:pt x="1974" y="789"/>
                </a:lnTo>
                <a:lnTo>
                  <a:pt x="1996" y="771"/>
                </a:lnTo>
                <a:lnTo>
                  <a:pt x="2015" y="753"/>
                </a:lnTo>
                <a:lnTo>
                  <a:pt x="2033" y="734"/>
                </a:lnTo>
                <a:lnTo>
                  <a:pt x="2048" y="713"/>
                </a:lnTo>
                <a:lnTo>
                  <a:pt x="2062" y="691"/>
                </a:lnTo>
                <a:lnTo>
                  <a:pt x="2073" y="669"/>
                </a:lnTo>
                <a:lnTo>
                  <a:pt x="2082" y="644"/>
                </a:lnTo>
                <a:lnTo>
                  <a:pt x="2089" y="620"/>
                </a:lnTo>
                <a:lnTo>
                  <a:pt x="2091" y="607"/>
                </a:lnTo>
                <a:lnTo>
                  <a:pt x="2093" y="595"/>
                </a:lnTo>
                <a:lnTo>
                  <a:pt x="2095" y="581"/>
                </a:lnTo>
                <a:lnTo>
                  <a:pt x="2095" y="568"/>
                </a:lnTo>
                <a:lnTo>
                  <a:pt x="2095" y="568"/>
                </a:lnTo>
                <a:lnTo>
                  <a:pt x="2093" y="545"/>
                </a:lnTo>
                <a:lnTo>
                  <a:pt x="2090" y="523"/>
                </a:lnTo>
                <a:lnTo>
                  <a:pt x="2086" y="501"/>
                </a:lnTo>
                <a:lnTo>
                  <a:pt x="2079" y="480"/>
                </a:lnTo>
                <a:lnTo>
                  <a:pt x="2070" y="460"/>
                </a:lnTo>
                <a:lnTo>
                  <a:pt x="2060" y="441"/>
                </a:lnTo>
                <a:lnTo>
                  <a:pt x="2047" y="422"/>
                </a:lnTo>
                <a:lnTo>
                  <a:pt x="2034" y="404"/>
                </a:lnTo>
                <a:lnTo>
                  <a:pt x="2034" y="404"/>
                </a:lnTo>
                <a:lnTo>
                  <a:pt x="2034" y="395"/>
                </a:lnTo>
                <a:lnTo>
                  <a:pt x="2034" y="395"/>
                </a:lnTo>
                <a:lnTo>
                  <a:pt x="2033" y="374"/>
                </a:lnTo>
                <a:lnTo>
                  <a:pt x="2030" y="353"/>
                </a:lnTo>
                <a:lnTo>
                  <a:pt x="2027" y="334"/>
                </a:lnTo>
                <a:lnTo>
                  <a:pt x="2023" y="314"/>
                </a:lnTo>
                <a:lnTo>
                  <a:pt x="2017" y="295"/>
                </a:lnTo>
                <a:lnTo>
                  <a:pt x="2010" y="275"/>
                </a:lnTo>
                <a:lnTo>
                  <a:pt x="2002" y="256"/>
                </a:lnTo>
                <a:lnTo>
                  <a:pt x="1992" y="238"/>
                </a:lnTo>
                <a:lnTo>
                  <a:pt x="1982" y="221"/>
                </a:lnTo>
                <a:lnTo>
                  <a:pt x="1971" y="204"/>
                </a:lnTo>
                <a:lnTo>
                  <a:pt x="1958" y="188"/>
                </a:lnTo>
                <a:lnTo>
                  <a:pt x="1945" y="171"/>
                </a:lnTo>
                <a:lnTo>
                  <a:pt x="1931" y="156"/>
                </a:lnTo>
                <a:lnTo>
                  <a:pt x="1916" y="142"/>
                </a:lnTo>
                <a:lnTo>
                  <a:pt x="1900" y="127"/>
                </a:lnTo>
                <a:lnTo>
                  <a:pt x="1883" y="114"/>
                </a:lnTo>
                <a:lnTo>
                  <a:pt x="1865" y="100"/>
                </a:lnTo>
                <a:lnTo>
                  <a:pt x="1847" y="88"/>
                </a:lnTo>
                <a:lnTo>
                  <a:pt x="1827" y="76"/>
                </a:lnTo>
                <a:lnTo>
                  <a:pt x="1808" y="66"/>
                </a:lnTo>
                <a:lnTo>
                  <a:pt x="1787" y="56"/>
                </a:lnTo>
                <a:lnTo>
                  <a:pt x="1766" y="46"/>
                </a:lnTo>
                <a:lnTo>
                  <a:pt x="1744" y="38"/>
                </a:lnTo>
                <a:lnTo>
                  <a:pt x="1722" y="30"/>
                </a:lnTo>
                <a:lnTo>
                  <a:pt x="1699" y="24"/>
                </a:lnTo>
                <a:lnTo>
                  <a:pt x="1676" y="17"/>
                </a:lnTo>
                <a:lnTo>
                  <a:pt x="1652" y="12"/>
                </a:lnTo>
                <a:lnTo>
                  <a:pt x="1628" y="8"/>
                </a:lnTo>
                <a:lnTo>
                  <a:pt x="1603" y="4"/>
                </a:lnTo>
                <a:lnTo>
                  <a:pt x="1578" y="2"/>
                </a:lnTo>
                <a:lnTo>
                  <a:pt x="1553" y="0"/>
                </a:lnTo>
                <a:lnTo>
                  <a:pt x="1528" y="0"/>
                </a:lnTo>
                <a:lnTo>
                  <a:pt x="1528" y="0"/>
                </a:lnTo>
                <a:lnTo>
                  <a:pt x="1492" y="1"/>
                </a:lnTo>
                <a:lnTo>
                  <a:pt x="1457" y="3"/>
                </a:lnTo>
                <a:lnTo>
                  <a:pt x="1422" y="9"/>
                </a:lnTo>
                <a:lnTo>
                  <a:pt x="1388" y="16"/>
                </a:lnTo>
                <a:lnTo>
                  <a:pt x="1355" y="24"/>
                </a:lnTo>
                <a:lnTo>
                  <a:pt x="1323" y="34"/>
                </a:lnTo>
                <a:lnTo>
                  <a:pt x="1292" y="45"/>
                </a:lnTo>
                <a:lnTo>
                  <a:pt x="1263" y="58"/>
                </a:lnTo>
                <a:lnTo>
                  <a:pt x="1263" y="58"/>
                </a:lnTo>
                <a:lnTo>
                  <a:pt x="1246" y="54"/>
                </a:lnTo>
                <a:lnTo>
                  <a:pt x="1228" y="49"/>
                </a:lnTo>
                <a:lnTo>
                  <a:pt x="1211" y="46"/>
                </a:lnTo>
                <a:lnTo>
                  <a:pt x="1193" y="43"/>
                </a:lnTo>
                <a:lnTo>
                  <a:pt x="1175" y="40"/>
                </a:lnTo>
                <a:lnTo>
                  <a:pt x="1157" y="38"/>
                </a:lnTo>
                <a:lnTo>
                  <a:pt x="1138" y="37"/>
                </a:lnTo>
                <a:lnTo>
                  <a:pt x="1119" y="37"/>
                </a:lnTo>
                <a:lnTo>
                  <a:pt x="1119" y="37"/>
                </a:lnTo>
                <a:lnTo>
                  <a:pt x="1100" y="37"/>
                </a:lnTo>
                <a:lnTo>
                  <a:pt x="1081" y="38"/>
                </a:lnTo>
                <a:lnTo>
                  <a:pt x="1063" y="40"/>
                </a:lnTo>
                <a:lnTo>
                  <a:pt x="1044" y="43"/>
                </a:lnTo>
                <a:lnTo>
                  <a:pt x="1026" y="46"/>
                </a:lnTo>
                <a:lnTo>
                  <a:pt x="1008" y="51"/>
                </a:lnTo>
                <a:lnTo>
                  <a:pt x="990" y="55"/>
                </a:lnTo>
                <a:lnTo>
                  <a:pt x="972" y="60"/>
                </a:lnTo>
                <a:lnTo>
                  <a:pt x="955" y="66"/>
                </a:lnTo>
                <a:lnTo>
                  <a:pt x="939" y="72"/>
                </a:lnTo>
                <a:lnTo>
                  <a:pt x="922" y="80"/>
                </a:lnTo>
                <a:lnTo>
                  <a:pt x="907" y="87"/>
                </a:lnTo>
                <a:lnTo>
                  <a:pt x="892" y="96"/>
                </a:lnTo>
                <a:lnTo>
                  <a:pt x="877" y="105"/>
                </a:lnTo>
                <a:lnTo>
                  <a:pt x="863" y="114"/>
                </a:lnTo>
                <a:lnTo>
                  <a:pt x="849" y="124"/>
                </a:lnTo>
                <a:lnTo>
                  <a:pt x="837" y="134"/>
                </a:lnTo>
                <a:lnTo>
                  <a:pt x="825" y="145"/>
                </a:lnTo>
                <a:lnTo>
                  <a:pt x="812" y="156"/>
                </a:lnTo>
                <a:lnTo>
                  <a:pt x="801" y="168"/>
                </a:lnTo>
                <a:lnTo>
                  <a:pt x="791" y="180"/>
                </a:lnTo>
                <a:lnTo>
                  <a:pt x="782" y="193"/>
                </a:lnTo>
                <a:lnTo>
                  <a:pt x="773" y="206"/>
                </a:lnTo>
                <a:lnTo>
                  <a:pt x="765" y="219"/>
                </a:lnTo>
                <a:lnTo>
                  <a:pt x="758" y="234"/>
                </a:lnTo>
                <a:lnTo>
                  <a:pt x="751" y="247"/>
                </a:lnTo>
                <a:lnTo>
                  <a:pt x="746" y="262"/>
                </a:lnTo>
                <a:lnTo>
                  <a:pt x="741" y="278"/>
                </a:lnTo>
                <a:lnTo>
                  <a:pt x="738" y="292"/>
                </a:lnTo>
                <a:lnTo>
                  <a:pt x="736" y="308"/>
                </a:lnTo>
                <a:lnTo>
                  <a:pt x="735" y="324"/>
                </a:lnTo>
                <a:lnTo>
                  <a:pt x="733" y="341"/>
                </a:lnTo>
                <a:lnTo>
                  <a:pt x="733" y="341"/>
                </a:lnTo>
                <a:lnTo>
                  <a:pt x="735" y="355"/>
                </a:lnTo>
                <a:lnTo>
                  <a:pt x="736" y="370"/>
                </a:lnTo>
                <a:lnTo>
                  <a:pt x="738" y="385"/>
                </a:lnTo>
                <a:lnTo>
                  <a:pt x="740" y="398"/>
                </a:lnTo>
                <a:lnTo>
                  <a:pt x="745" y="413"/>
                </a:lnTo>
                <a:lnTo>
                  <a:pt x="749" y="426"/>
                </a:lnTo>
                <a:lnTo>
                  <a:pt x="755" y="440"/>
                </a:lnTo>
                <a:lnTo>
                  <a:pt x="760" y="452"/>
                </a:lnTo>
                <a:lnTo>
                  <a:pt x="760" y="452"/>
                </a:lnTo>
                <a:lnTo>
                  <a:pt x="742" y="463"/>
                </a:lnTo>
                <a:lnTo>
                  <a:pt x="724" y="474"/>
                </a:lnTo>
                <a:lnTo>
                  <a:pt x="708" y="486"/>
                </a:lnTo>
                <a:lnTo>
                  <a:pt x="692" y="499"/>
                </a:lnTo>
                <a:lnTo>
                  <a:pt x="677" y="513"/>
                </a:lnTo>
                <a:lnTo>
                  <a:pt x="664" y="527"/>
                </a:lnTo>
                <a:lnTo>
                  <a:pt x="650" y="542"/>
                </a:lnTo>
                <a:lnTo>
                  <a:pt x="639" y="558"/>
                </a:lnTo>
                <a:lnTo>
                  <a:pt x="628" y="575"/>
                </a:lnTo>
                <a:lnTo>
                  <a:pt x="619" y="591"/>
                </a:lnTo>
                <a:lnTo>
                  <a:pt x="611" y="608"/>
                </a:lnTo>
                <a:lnTo>
                  <a:pt x="604" y="626"/>
                </a:lnTo>
                <a:lnTo>
                  <a:pt x="598" y="645"/>
                </a:lnTo>
                <a:lnTo>
                  <a:pt x="594" y="664"/>
                </a:lnTo>
                <a:lnTo>
                  <a:pt x="592" y="684"/>
                </a:lnTo>
                <a:lnTo>
                  <a:pt x="592" y="704"/>
                </a:lnTo>
                <a:lnTo>
                  <a:pt x="592" y="704"/>
                </a:lnTo>
                <a:lnTo>
                  <a:pt x="592" y="725"/>
                </a:lnTo>
                <a:lnTo>
                  <a:pt x="595" y="747"/>
                </a:lnTo>
                <a:lnTo>
                  <a:pt x="600" y="768"/>
                </a:lnTo>
                <a:lnTo>
                  <a:pt x="606" y="788"/>
                </a:lnTo>
                <a:lnTo>
                  <a:pt x="614" y="807"/>
                </a:lnTo>
                <a:lnTo>
                  <a:pt x="623" y="826"/>
                </a:lnTo>
                <a:lnTo>
                  <a:pt x="634" y="844"/>
                </a:lnTo>
                <a:lnTo>
                  <a:pt x="648" y="862"/>
                </a:lnTo>
                <a:lnTo>
                  <a:pt x="648" y="862"/>
                </a:lnTo>
                <a:lnTo>
                  <a:pt x="634" y="866"/>
                </a:lnTo>
                <a:lnTo>
                  <a:pt x="634" y="866"/>
                </a:lnTo>
                <a:lnTo>
                  <a:pt x="622" y="871"/>
                </a:lnTo>
                <a:lnTo>
                  <a:pt x="610" y="877"/>
                </a:lnTo>
                <a:lnTo>
                  <a:pt x="600" y="884"/>
                </a:lnTo>
                <a:lnTo>
                  <a:pt x="589" y="893"/>
                </a:lnTo>
                <a:lnTo>
                  <a:pt x="580" y="901"/>
                </a:lnTo>
                <a:lnTo>
                  <a:pt x="573" y="911"/>
                </a:lnTo>
                <a:lnTo>
                  <a:pt x="566" y="921"/>
                </a:lnTo>
                <a:lnTo>
                  <a:pt x="559" y="932"/>
                </a:lnTo>
                <a:lnTo>
                  <a:pt x="555" y="943"/>
                </a:lnTo>
                <a:lnTo>
                  <a:pt x="550" y="956"/>
                </a:lnTo>
                <a:lnTo>
                  <a:pt x="548" y="968"/>
                </a:lnTo>
                <a:lnTo>
                  <a:pt x="547" y="980"/>
                </a:lnTo>
                <a:lnTo>
                  <a:pt x="547" y="993"/>
                </a:lnTo>
                <a:lnTo>
                  <a:pt x="547" y="1006"/>
                </a:lnTo>
                <a:lnTo>
                  <a:pt x="550" y="1019"/>
                </a:lnTo>
                <a:lnTo>
                  <a:pt x="553" y="1032"/>
                </a:lnTo>
                <a:lnTo>
                  <a:pt x="553" y="1032"/>
                </a:lnTo>
                <a:lnTo>
                  <a:pt x="558" y="1045"/>
                </a:lnTo>
                <a:lnTo>
                  <a:pt x="565" y="1056"/>
                </a:lnTo>
                <a:lnTo>
                  <a:pt x="571" y="1067"/>
                </a:lnTo>
                <a:lnTo>
                  <a:pt x="579" y="1076"/>
                </a:lnTo>
                <a:lnTo>
                  <a:pt x="588" y="1085"/>
                </a:lnTo>
                <a:lnTo>
                  <a:pt x="598" y="1094"/>
                </a:lnTo>
                <a:lnTo>
                  <a:pt x="609" y="1101"/>
                </a:lnTo>
                <a:lnTo>
                  <a:pt x="620" y="1106"/>
                </a:lnTo>
                <a:lnTo>
                  <a:pt x="631" y="1112"/>
                </a:lnTo>
                <a:lnTo>
                  <a:pt x="643" y="1115"/>
                </a:lnTo>
                <a:lnTo>
                  <a:pt x="655" y="1118"/>
                </a:lnTo>
                <a:lnTo>
                  <a:pt x="668" y="1120"/>
                </a:lnTo>
                <a:lnTo>
                  <a:pt x="681" y="1120"/>
                </a:lnTo>
                <a:lnTo>
                  <a:pt x="693" y="1119"/>
                </a:lnTo>
                <a:lnTo>
                  <a:pt x="706" y="1116"/>
                </a:lnTo>
                <a:lnTo>
                  <a:pt x="719" y="1113"/>
                </a:lnTo>
                <a:lnTo>
                  <a:pt x="719" y="1113"/>
                </a:lnTo>
                <a:close/>
                <a:moveTo>
                  <a:pt x="1814" y="1032"/>
                </a:moveTo>
                <a:lnTo>
                  <a:pt x="1814" y="1032"/>
                </a:lnTo>
                <a:lnTo>
                  <a:pt x="1817" y="1040"/>
                </a:lnTo>
                <a:lnTo>
                  <a:pt x="1818" y="1047"/>
                </a:lnTo>
                <a:lnTo>
                  <a:pt x="1818" y="1055"/>
                </a:lnTo>
                <a:lnTo>
                  <a:pt x="1818" y="1061"/>
                </a:lnTo>
                <a:lnTo>
                  <a:pt x="1818" y="1069"/>
                </a:lnTo>
                <a:lnTo>
                  <a:pt x="1816" y="1076"/>
                </a:lnTo>
                <a:lnTo>
                  <a:pt x="1813" y="1083"/>
                </a:lnTo>
                <a:lnTo>
                  <a:pt x="1811" y="1089"/>
                </a:lnTo>
                <a:lnTo>
                  <a:pt x="1808" y="1096"/>
                </a:lnTo>
                <a:lnTo>
                  <a:pt x="1803" y="1102"/>
                </a:lnTo>
                <a:lnTo>
                  <a:pt x="1799" y="1107"/>
                </a:lnTo>
                <a:lnTo>
                  <a:pt x="1793" y="1113"/>
                </a:lnTo>
                <a:lnTo>
                  <a:pt x="1787" y="1118"/>
                </a:lnTo>
                <a:lnTo>
                  <a:pt x="1782" y="1121"/>
                </a:lnTo>
                <a:lnTo>
                  <a:pt x="1775" y="1124"/>
                </a:lnTo>
                <a:lnTo>
                  <a:pt x="1767" y="1128"/>
                </a:lnTo>
                <a:lnTo>
                  <a:pt x="1767" y="1128"/>
                </a:lnTo>
                <a:lnTo>
                  <a:pt x="1760" y="1130"/>
                </a:lnTo>
                <a:lnTo>
                  <a:pt x="1753" y="1131"/>
                </a:lnTo>
                <a:lnTo>
                  <a:pt x="1746" y="1132"/>
                </a:lnTo>
                <a:lnTo>
                  <a:pt x="1738" y="1131"/>
                </a:lnTo>
                <a:lnTo>
                  <a:pt x="1731" y="1131"/>
                </a:lnTo>
                <a:lnTo>
                  <a:pt x="1723" y="1129"/>
                </a:lnTo>
                <a:lnTo>
                  <a:pt x="1717" y="1127"/>
                </a:lnTo>
                <a:lnTo>
                  <a:pt x="1710" y="1124"/>
                </a:lnTo>
                <a:lnTo>
                  <a:pt x="1704" y="1121"/>
                </a:lnTo>
                <a:lnTo>
                  <a:pt x="1697" y="1116"/>
                </a:lnTo>
                <a:lnTo>
                  <a:pt x="1692" y="1112"/>
                </a:lnTo>
                <a:lnTo>
                  <a:pt x="1687" y="1106"/>
                </a:lnTo>
                <a:lnTo>
                  <a:pt x="1683" y="1101"/>
                </a:lnTo>
                <a:lnTo>
                  <a:pt x="1678" y="1095"/>
                </a:lnTo>
                <a:lnTo>
                  <a:pt x="1675" y="1088"/>
                </a:lnTo>
                <a:lnTo>
                  <a:pt x="1672" y="1082"/>
                </a:lnTo>
                <a:lnTo>
                  <a:pt x="1672" y="1082"/>
                </a:lnTo>
                <a:lnTo>
                  <a:pt x="1670" y="1074"/>
                </a:lnTo>
                <a:lnTo>
                  <a:pt x="1668" y="1066"/>
                </a:lnTo>
                <a:lnTo>
                  <a:pt x="1668" y="1059"/>
                </a:lnTo>
                <a:lnTo>
                  <a:pt x="1668" y="1051"/>
                </a:lnTo>
                <a:lnTo>
                  <a:pt x="1669" y="1045"/>
                </a:lnTo>
                <a:lnTo>
                  <a:pt x="1670" y="1037"/>
                </a:lnTo>
                <a:lnTo>
                  <a:pt x="1673" y="1030"/>
                </a:lnTo>
                <a:lnTo>
                  <a:pt x="1676" y="1023"/>
                </a:lnTo>
                <a:lnTo>
                  <a:pt x="1679" y="1018"/>
                </a:lnTo>
                <a:lnTo>
                  <a:pt x="1683" y="1012"/>
                </a:lnTo>
                <a:lnTo>
                  <a:pt x="1687" y="1006"/>
                </a:lnTo>
                <a:lnTo>
                  <a:pt x="1693" y="1001"/>
                </a:lnTo>
                <a:lnTo>
                  <a:pt x="1699" y="996"/>
                </a:lnTo>
                <a:lnTo>
                  <a:pt x="1705" y="992"/>
                </a:lnTo>
                <a:lnTo>
                  <a:pt x="1712" y="988"/>
                </a:lnTo>
                <a:lnTo>
                  <a:pt x="1719" y="986"/>
                </a:lnTo>
                <a:lnTo>
                  <a:pt x="1719" y="986"/>
                </a:lnTo>
                <a:lnTo>
                  <a:pt x="1726" y="984"/>
                </a:lnTo>
                <a:lnTo>
                  <a:pt x="1733" y="982"/>
                </a:lnTo>
                <a:lnTo>
                  <a:pt x="1741" y="982"/>
                </a:lnTo>
                <a:lnTo>
                  <a:pt x="1748" y="982"/>
                </a:lnTo>
                <a:lnTo>
                  <a:pt x="1756" y="983"/>
                </a:lnTo>
                <a:lnTo>
                  <a:pt x="1763" y="984"/>
                </a:lnTo>
                <a:lnTo>
                  <a:pt x="1769" y="986"/>
                </a:lnTo>
                <a:lnTo>
                  <a:pt x="1776" y="989"/>
                </a:lnTo>
                <a:lnTo>
                  <a:pt x="1783" y="993"/>
                </a:lnTo>
                <a:lnTo>
                  <a:pt x="1789" y="996"/>
                </a:lnTo>
                <a:lnTo>
                  <a:pt x="1794" y="1001"/>
                </a:lnTo>
                <a:lnTo>
                  <a:pt x="1799" y="1006"/>
                </a:lnTo>
                <a:lnTo>
                  <a:pt x="1804" y="1012"/>
                </a:lnTo>
                <a:lnTo>
                  <a:pt x="1808" y="1019"/>
                </a:lnTo>
                <a:lnTo>
                  <a:pt x="1811" y="1025"/>
                </a:lnTo>
                <a:lnTo>
                  <a:pt x="1814" y="1032"/>
                </a:lnTo>
                <a:lnTo>
                  <a:pt x="1814" y="1032"/>
                </a:lnTo>
                <a:close/>
                <a:moveTo>
                  <a:pt x="652" y="919"/>
                </a:moveTo>
                <a:lnTo>
                  <a:pt x="652" y="919"/>
                </a:lnTo>
                <a:lnTo>
                  <a:pt x="659" y="916"/>
                </a:lnTo>
                <a:lnTo>
                  <a:pt x="667" y="915"/>
                </a:lnTo>
                <a:lnTo>
                  <a:pt x="675" y="914"/>
                </a:lnTo>
                <a:lnTo>
                  <a:pt x="682" y="914"/>
                </a:lnTo>
                <a:lnTo>
                  <a:pt x="690" y="915"/>
                </a:lnTo>
                <a:lnTo>
                  <a:pt x="696" y="916"/>
                </a:lnTo>
                <a:lnTo>
                  <a:pt x="703" y="919"/>
                </a:lnTo>
                <a:lnTo>
                  <a:pt x="710" y="922"/>
                </a:lnTo>
                <a:lnTo>
                  <a:pt x="715" y="925"/>
                </a:lnTo>
                <a:lnTo>
                  <a:pt x="722" y="930"/>
                </a:lnTo>
                <a:lnTo>
                  <a:pt x="728" y="934"/>
                </a:lnTo>
                <a:lnTo>
                  <a:pt x="732" y="939"/>
                </a:lnTo>
                <a:lnTo>
                  <a:pt x="737" y="944"/>
                </a:lnTo>
                <a:lnTo>
                  <a:pt x="741" y="951"/>
                </a:lnTo>
                <a:lnTo>
                  <a:pt x="745" y="958"/>
                </a:lnTo>
                <a:lnTo>
                  <a:pt x="748" y="965"/>
                </a:lnTo>
                <a:lnTo>
                  <a:pt x="748" y="965"/>
                </a:lnTo>
                <a:lnTo>
                  <a:pt x="750" y="973"/>
                </a:lnTo>
                <a:lnTo>
                  <a:pt x="751" y="979"/>
                </a:lnTo>
                <a:lnTo>
                  <a:pt x="751" y="987"/>
                </a:lnTo>
                <a:lnTo>
                  <a:pt x="751" y="994"/>
                </a:lnTo>
                <a:lnTo>
                  <a:pt x="750" y="1002"/>
                </a:lnTo>
                <a:lnTo>
                  <a:pt x="749" y="1009"/>
                </a:lnTo>
                <a:lnTo>
                  <a:pt x="747" y="1015"/>
                </a:lnTo>
                <a:lnTo>
                  <a:pt x="745" y="1022"/>
                </a:lnTo>
                <a:lnTo>
                  <a:pt x="741" y="1029"/>
                </a:lnTo>
                <a:lnTo>
                  <a:pt x="737" y="1034"/>
                </a:lnTo>
                <a:lnTo>
                  <a:pt x="732" y="1040"/>
                </a:lnTo>
                <a:lnTo>
                  <a:pt x="727" y="1046"/>
                </a:lnTo>
                <a:lnTo>
                  <a:pt x="721" y="1050"/>
                </a:lnTo>
                <a:lnTo>
                  <a:pt x="715" y="1054"/>
                </a:lnTo>
                <a:lnTo>
                  <a:pt x="709" y="1058"/>
                </a:lnTo>
                <a:lnTo>
                  <a:pt x="701" y="1060"/>
                </a:lnTo>
                <a:lnTo>
                  <a:pt x="701" y="1060"/>
                </a:lnTo>
                <a:lnTo>
                  <a:pt x="694" y="1063"/>
                </a:lnTo>
                <a:lnTo>
                  <a:pt x="686" y="1064"/>
                </a:lnTo>
                <a:lnTo>
                  <a:pt x="679" y="1065"/>
                </a:lnTo>
                <a:lnTo>
                  <a:pt x="672" y="1065"/>
                </a:lnTo>
                <a:lnTo>
                  <a:pt x="665" y="1064"/>
                </a:lnTo>
                <a:lnTo>
                  <a:pt x="657" y="1061"/>
                </a:lnTo>
                <a:lnTo>
                  <a:pt x="650" y="1060"/>
                </a:lnTo>
                <a:lnTo>
                  <a:pt x="643" y="1057"/>
                </a:lnTo>
                <a:lnTo>
                  <a:pt x="638" y="1054"/>
                </a:lnTo>
                <a:lnTo>
                  <a:pt x="631" y="1049"/>
                </a:lnTo>
                <a:lnTo>
                  <a:pt x="625" y="1045"/>
                </a:lnTo>
                <a:lnTo>
                  <a:pt x="621" y="1040"/>
                </a:lnTo>
                <a:lnTo>
                  <a:pt x="616" y="1033"/>
                </a:lnTo>
                <a:lnTo>
                  <a:pt x="612" y="1028"/>
                </a:lnTo>
                <a:lnTo>
                  <a:pt x="609" y="1021"/>
                </a:lnTo>
                <a:lnTo>
                  <a:pt x="605" y="1014"/>
                </a:lnTo>
                <a:lnTo>
                  <a:pt x="605" y="1014"/>
                </a:lnTo>
                <a:lnTo>
                  <a:pt x="603" y="1006"/>
                </a:lnTo>
                <a:lnTo>
                  <a:pt x="602" y="1000"/>
                </a:lnTo>
                <a:lnTo>
                  <a:pt x="602" y="992"/>
                </a:lnTo>
                <a:lnTo>
                  <a:pt x="602" y="984"/>
                </a:lnTo>
                <a:lnTo>
                  <a:pt x="603" y="977"/>
                </a:lnTo>
                <a:lnTo>
                  <a:pt x="604" y="970"/>
                </a:lnTo>
                <a:lnTo>
                  <a:pt x="606" y="964"/>
                </a:lnTo>
                <a:lnTo>
                  <a:pt x="609" y="957"/>
                </a:lnTo>
                <a:lnTo>
                  <a:pt x="613" y="950"/>
                </a:lnTo>
                <a:lnTo>
                  <a:pt x="616" y="944"/>
                </a:lnTo>
                <a:lnTo>
                  <a:pt x="621" y="939"/>
                </a:lnTo>
                <a:lnTo>
                  <a:pt x="627" y="933"/>
                </a:lnTo>
                <a:lnTo>
                  <a:pt x="632" y="929"/>
                </a:lnTo>
                <a:lnTo>
                  <a:pt x="638" y="924"/>
                </a:lnTo>
                <a:lnTo>
                  <a:pt x="645" y="921"/>
                </a:lnTo>
                <a:lnTo>
                  <a:pt x="652" y="919"/>
                </a:lnTo>
                <a:lnTo>
                  <a:pt x="652" y="919"/>
                </a:lnTo>
                <a:close/>
                <a:moveTo>
                  <a:pt x="1884" y="1693"/>
                </a:moveTo>
                <a:lnTo>
                  <a:pt x="1884" y="1693"/>
                </a:lnTo>
                <a:lnTo>
                  <a:pt x="1880" y="1707"/>
                </a:lnTo>
                <a:lnTo>
                  <a:pt x="1877" y="1721"/>
                </a:lnTo>
                <a:lnTo>
                  <a:pt x="1875" y="1736"/>
                </a:lnTo>
                <a:lnTo>
                  <a:pt x="1874" y="1751"/>
                </a:lnTo>
                <a:lnTo>
                  <a:pt x="1873" y="1791"/>
                </a:lnTo>
                <a:lnTo>
                  <a:pt x="1873" y="1791"/>
                </a:lnTo>
                <a:lnTo>
                  <a:pt x="1874" y="1807"/>
                </a:lnTo>
                <a:lnTo>
                  <a:pt x="1876" y="1824"/>
                </a:lnTo>
                <a:lnTo>
                  <a:pt x="1879" y="1839"/>
                </a:lnTo>
                <a:lnTo>
                  <a:pt x="1884" y="1854"/>
                </a:lnTo>
                <a:lnTo>
                  <a:pt x="1890" y="1869"/>
                </a:lnTo>
                <a:lnTo>
                  <a:pt x="1897" y="1882"/>
                </a:lnTo>
                <a:lnTo>
                  <a:pt x="1904" y="1896"/>
                </a:lnTo>
                <a:lnTo>
                  <a:pt x="1915" y="1907"/>
                </a:lnTo>
                <a:lnTo>
                  <a:pt x="1925" y="1918"/>
                </a:lnTo>
                <a:lnTo>
                  <a:pt x="1936" y="1928"/>
                </a:lnTo>
                <a:lnTo>
                  <a:pt x="1947" y="1936"/>
                </a:lnTo>
                <a:lnTo>
                  <a:pt x="1961" y="1944"/>
                </a:lnTo>
                <a:lnTo>
                  <a:pt x="1974" y="1950"/>
                </a:lnTo>
                <a:lnTo>
                  <a:pt x="1989" y="1954"/>
                </a:lnTo>
                <a:lnTo>
                  <a:pt x="2003" y="1957"/>
                </a:lnTo>
                <a:lnTo>
                  <a:pt x="2018" y="1959"/>
                </a:lnTo>
                <a:lnTo>
                  <a:pt x="2018" y="1959"/>
                </a:lnTo>
                <a:lnTo>
                  <a:pt x="2034" y="1957"/>
                </a:lnTo>
                <a:lnTo>
                  <a:pt x="2048" y="1955"/>
                </a:lnTo>
                <a:lnTo>
                  <a:pt x="2063" y="1952"/>
                </a:lnTo>
                <a:lnTo>
                  <a:pt x="2077" y="1946"/>
                </a:lnTo>
                <a:lnTo>
                  <a:pt x="2090" y="1939"/>
                </a:lnTo>
                <a:lnTo>
                  <a:pt x="2101" y="1932"/>
                </a:lnTo>
                <a:lnTo>
                  <a:pt x="2114" y="1923"/>
                </a:lnTo>
                <a:lnTo>
                  <a:pt x="2124" y="1911"/>
                </a:lnTo>
                <a:lnTo>
                  <a:pt x="2124" y="1911"/>
                </a:lnTo>
                <a:lnTo>
                  <a:pt x="2145" y="1900"/>
                </a:lnTo>
                <a:lnTo>
                  <a:pt x="2161" y="1890"/>
                </a:lnTo>
                <a:lnTo>
                  <a:pt x="2176" y="1881"/>
                </a:lnTo>
                <a:lnTo>
                  <a:pt x="2176" y="1881"/>
                </a:lnTo>
                <a:lnTo>
                  <a:pt x="2186" y="1878"/>
                </a:lnTo>
                <a:lnTo>
                  <a:pt x="2196" y="1873"/>
                </a:lnTo>
                <a:lnTo>
                  <a:pt x="2205" y="1866"/>
                </a:lnTo>
                <a:lnTo>
                  <a:pt x="2214" y="1860"/>
                </a:lnTo>
                <a:lnTo>
                  <a:pt x="2223" y="1852"/>
                </a:lnTo>
                <a:lnTo>
                  <a:pt x="2231" y="1843"/>
                </a:lnTo>
                <a:lnTo>
                  <a:pt x="2237" y="1833"/>
                </a:lnTo>
                <a:lnTo>
                  <a:pt x="2244" y="1823"/>
                </a:lnTo>
                <a:lnTo>
                  <a:pt x="2250" y="1811"/>
                </a:lnTo>
                <a:lnTo>
                  <a:pt x="2255" y="1799"/>
                </a:lnTo>
                <a:lnTo>
                  <a:pt x="2260" y="1787"/>
                </a:lnTo>
                <a:lnTo>
                  <a:pt x="2263" y="1774"/>
                </a:lnTo>
                <a:lnTo>
                  <a:pt x="2267" y="1761"/>
                </a:lnTo>
                <a:lnTo>
                  <a:pt x="2269" y="1747"/>
                </a:lnTo>
                <a:lnTo>
                  <a:pt x="2269" y="1734"/>
                </a:lnTo>
                <a:lnTo>
                  <a:pt x="2270" y="1720"/>
                </a:lnTo>
                <a:lnTo>
                  <a:pt x="2269" y="1708"/>
                </a:lnTo>
                <a:lnTo>
                  <a:pt x="2267" y="1694"/>
                </a:lnTo>
                <a:lnTo>
                  <a:pt x="2263" y="1682"/>
                </a:lnTo>
                <a:lnTo>
                  <a:pt x="2260" y="1669"/>
                </a:lnTo>
                <a:lnTo>
                  <a:pt x="2254" y="1657"/>
                </a:lnTo>
                <a:lnTo>
                  <a:pt x="2249" y="1645"/>
                </a:lnTo>
                <a:lnTo>
                  <a:pt x="2241" y="1635"/>
                </a:lnTo>
                <a:lnTo>
                  <a:pt x="2232" y="1625"/>
                </a:lnTo>
                <a:lnTo>
                  <a:pt x="2222" y="1616"/>
                </a:lnTo>
                <a:lnTo>
                  <a:pt x="2210" y="1607"/>
                </a:lnTo>
                <a:lnTo>
                  <a:pt x="2198" y="1600"/>
                </a:lnTo>
                <a:lnTo>
                  <a:pt x="2183" y="1593"/>
                </a:lnTo>
                <a:lnTo>
                  <a:pt x="2168" y="1589"/>
                </a:lnTo>
                <a:lnTo>
                  <a:pt x="2151" y="1584"/>
                </a:lnTo>
                <a:lnTo>
                  <a:pt x="2133" y="1582"/>
                </a:lnTo>
                <a:lnTo>
                  <a:pt x="2113" y="1582"/>
                </a:lnTo>
                <a:lnTo>
                  <a:pt x="1967" y="1581"/>
                </a:lnTo>
                <a:lnTo>
                  <a:pt x="1967" y="1581"/>
                </a:lnTo>
                <a:lnTo>
                  <a:pt x="1960" y="1582"/>
                </a:lnTo>
                <a:lnTo>
                  <a:pt x="1951" y="1583"/>
                </a:lnTo>
                <a:lnTo>
                  <a:pt x="1943" y="1586"/>
                </a:lnTo>
                <a:lnTo>
                  <a:pt x="1936" y="1590"/>
                </a:lnTo>
                <a:lnTo>
                  <a:pt x="1929" y="1594"/>
                </a:lnTo>
                <a:lnTo>
                  <a:pt x="1922" y="1600"/>
                </a:lnTo>
                <a:lnTo>
                  <a:pt x="1917" y="1607"/>
                </a:lnTo>
                <a:lnTo>
                  <a:pt x="1911" y="1613"/>
                </a:lnTo>
                <a:lnTo>
                  <a:pt x="1907" y="1621"/>
                </a:lnTo>
                <a:lnTo>
                  <a:pt x="1902" y="1630"/>
                </a:lnTo>
                <a:lnTo>
                  <a:pt x="1894" y="1649"/>
                </a:lnTo>
                <a:lnTo>
                  <a:pt x="1889" y="1671"/>
                </a:lnTo>
                <a:lnTo>
                  <a:pt x="1884" y="1693"/>
                </a:lnTo>
                <a:lnTo>
                  <a:pt x="1884" y="1693"/>
                </a:lnTo>
                <a:close/>
                <a:moveTo>
                  <a:pt x="2099" y="1823"/>
                </a:moveTo>
                <a:lnTo>
                  <a:pt x="2099" y="1823"/>
                </a:lnTo>
                <a:lnTo>
                  <a:pt x="2117" y="1832"/>
                </a:lnTo>
                <a:lnTo>
                  <a:pt x="2135" y="1839"/>
                </a:lnTo>
                <a:lnTo>
                  <a:pt x="2135" y="1839"/>
                </a:lnTo>
                <a:lnTo>
                  <a:pt x="2131" y="1850"/>
                </a:lnTo>
                <a:lnTo>
                  <a:pt x="2127" y="1859"/>
                </a:lnTo>
                <a:lnTo>
                  <a:pt x="2122" y="1868"/>
                </a:lnTo>
                <a:lnTo>
                  <a:pt x="2117" y="1877"/>
                </a:lnTo>
                <a:lnTo>
                  <a:pt x="2110" y="1884"/>
                </a:lnTo>
                <a:lnTo>
                  <a:pt x="2105" y="1892"/>
                </a:lnTo>
                <a:lnTo>
                  <a:pt x="2097" y="1899"/>
                </a:lnTo>
                <a:lnTo>
                  <a:pt x="2090" y="1906"/>
                </a:lnTo>
                <a:lnTo>
                  <a:pt x="2082" y="1911"/>
                </a:lnTo>
                <a:lnTo>
                  <a:pt x="2074" y="1916"/>
                </a:lnTo>
                <a:lnTo>
                  <a:pt x="2065" y="1920"/>
                </a:lnTo>
                <a:lnTo>
                  <a:pt x="2056" y="1924"/>
                </a:lnTo>
                <a:lnTo>
                  <a:pt x="2047" y="1927"/>
                </a:lnTo>
                <a:lnTo>
                  <a:pt x="2038" y="1929"/>
                </a:lnTo>
                <a:lnTo>
                  <a:pt x="2028" y="1930"/>
                </a:lnTo>
                <a:lnTo>
                  <a:pt x="2019" y="1930"/>
                </a:lnTo>
                <a:lnTo>
                  <a:pt x="2019" y="1930"/>
                </a:lnTo>
                <a:lnTo>
                  <a:pt x="2007" y="1929"/>
                </a:lnTo>
                <a:lnTo>
                  <a:pt x="1996" y="1927"/>
                </a:lnTo>
                <a:lnTo>
                  <a:pt x="1984" y="1924"/>
                </a:lnTo>
                <a:lnTo>
                  <a:pt x="1973" y="1919"/>
                </a:lnTo>
                <a:lnTo>
                  <a:pt x="1963" y="1914"/>
                </a:lnTo>
                <a:lnTo>
                  <a:pt x="1953" y="1906"/>
                </a:lnTo>
                <a:lnTo>
                  <a:pt x="1944" y="1898"/>
                </a:lnTo>
                <a:lnTo>
                  <a:pt x="1935" y="1889"/>
                </a:lnTo>
                <a:lnTo>
                  <a:pt x="1927" y="1880"/>
                </a:lnTo>
                <a:lnTo>
                  <a:pt x="1920" y="1869"/>
                </a:lnTo>
                <a:lnTo>
                  <a:pt x="1915" y="1857"/>
                </a:lnTo>
                <a:lnTo>
                  <a:pt x="1910" y="1845"/>
                </a:lnTo>
                <a:lnTo>
                  <a:pt x="1906" y="1833"/>
                </a:lnTo>
                <a:lnTo>
                  <a:pt x="1903" y="1819"/>
                </a:lnTo>
                <a:lnTo>
                  <a:pt x="1901" y="1806"/>
                </a:lnTo>
                <a:lnTo>
                  <a:pt x="1901" y="1791"/>
                </a:lnTo>
                <a:lnTo>
                  <a:pt x="1902" y="1752"/>
                </a:lnTo>
                <a:lnTo>
                  <a:pt x="1902" y="1752"/>
                </a:lnTo>
                <a:lnTo>
                  <a:pt x="1903" y="1734"/>
                </a:lnTo>
                <a:lnTo>
                  <a:pt x="1907" y="1717"/>
                </a:lnTo>
                <a:lnTo>
                  <a:pt x="1911" y="1701"/>
                </a:lnTo>
                <a:lnTo>
                  <a:pt x="1918" y="1687"/>
                </a:lnTo>
                <a:lnTo>
                  <a:pt x="1926" y="1672"/>
                </a:lnTo>
                <a:lnTo>
                  <a:pt x="1935" y="1660"/>
                </a:lnTo>
                <a:lnTo>
                  <a:pt x="1945" y="1648"/>
                </a:lnTo>
                <a:lnTo>
                  <a:pt x="1956" y="1638"/>
                </a:lnTo>
                <a:lnTo>
                  <a:pt x="1956" y="1638"/>
                </a:lnTo>
                <a:lnTo>
                  <a:pt x="1961" y="1653"/>
                </a:lnTo>
                <a:lnTo>
                  <a:pt x="1966" y="1666"/>
                </a:lnTo>
                <a:lnTo>
                  <a:pt x="1972" y="1680"/>
                </a:lnTo>
                <a:lnTo>
                  <a:pt x="1978" y="1693"/>
                </a:lnTo>
                <a:lnTo>
                  <a:pt x="1984" y="1707"/>
                </a:lnTo>
                <a:lnTo>
                  <a:pt x="1992" y="1719"/>
                </a:lnTo>
                <a:lnTo>
                  <a:pt x="2000" y="1731"/>
                </a:lnTo>
                <a:lnTo>
                  <a:pt x="2009" y="1744"/>
                </a:lnTo>
                <a:lnTo>
                  <a:pt x="2018" y="1755"/>
                </a:lnTo>
                <a:lnTo>
                  <a:pt x="2028" y="1766"/>
                </a:lnTo>
                <a:lnTo>
                  <a:pt x="2038" y="1776"/>
                </a:lnTo>
                <a:lnTo>
                  <a:pt x="2050" y="1787"/>
                </a:lnTo>
                <a:lnTo>
                  <a:pt x="2061" y="1797"/>
                </a:lnTo>
                <a:lnTo>
                  <a:pt x="2073" y="1806"/>
                </a:lnTo>
                <a:lnTo>
                  <a:pt x="2086" y="1815"/>
                </a:lnTo>
                <a:lnTo>
                  <a:pt x="2099" y="1823"/>
                </a:lnTo>
                <a:lnTo>
                  <a:pt x="2099" y="1823"/>
                </a:lnTo>
                <a:close/>
                <a:moveTo>
                  <a:pt x="218" y="2278"/>
                </a:moveTo>
                <a:lnTo>
                  <a:pt x="192" y="2289"/>
                </a:lnTo>
                <a:lnTo>
                  <a:pt x="307" y="2550"/>
                </a:lnTo>
                <a:lnTo>
                  <a:pt x="733" y="2550"/>
                </a:lnTo>
                <a:lnTo>
                  <a:pt x="733" y="2522"/>
                </a:lnTo>
                <a:lnTo>
                  <a:pt x="325" y="2522"/>
                </a:lnTo>
                <a:lnTo>
                  <a:pt x="218" y="2278"/>
                </a:lnTo>
                <a:close/>
                <a:moveTo>
                  <a:pt x="517" y="1258"/>
                </a:moveTo>
                <a:lnTo>
                  <a:pt x="517" y="1258"/>
                </a:lnTo>
                <a:lnTo>
                  <a:pt x="523" y="1256"/>
                </a:lnTo>
                <a:lnTo>
                  <a:pt x="530" y="1253"/>
                </a:lnTo>
                <a:lnTo>
                  <a:pt x="535" y="1248"/>
                </a:lnTo>
                <a:lnTo>
                  <a:pt x="540" y="1245"/>
                </a:lnTo>
                <a:lnTo>
                  <a:pt x="549" y="1235"/>
                </a:lnTo>
                <a:lnTo>
                  <a:pt x="557" y="1223"/>
                </a:lnTo>
                <a:lnTo>
                  <a:pt x="561" y="1211"/>
                </a:lnTo>
                <a:lnTo>
                  <a:pt x="564" y="1197"/>
                </a:lnTo>
                <a:lnTo>
                  <a:pt x="564" y="1191"/>
                </a:lnTo>
                <a:lnTo>
                  <a:pt x="562" y="1184"/>
                </a:lnTo>
                <a:lnTo>
                  <a:pt x="561" y="1177"/>
                </a:lnTo>
                <a:lnTo>
                  <a:pt x="559" y="1170"/>
                </a:lnTo>
                <a:lnTo>
                  <a:pt x="559" y="1170"/>
                </a:lnTo>
                <a:lnTo>
                  <a:pt x="557" y="1164"/>
                </a:lnTo>
                <a:lnTo>
                  <a:pt x="553" y="1158"/>
                </a:lnTo>
                <a:lnTo>
                  <a:pt x="550" y="1152"/>
                </a:lnTo>
                <a:lnTo>
                  <a:pt x="546" y="1147"/>
                </a:lnTo>
                <a:lnTo>
                  <a:pt x="535" y="1138"/>
                </a:lnTo>
                <a:lnTo>
                  <a:pt x="524" y="1131"/>
                </a:lnTo>
                <a:lnTo>
                  <a:pt x="512" y="1127"/>
                </a:lnTo>
                <a:lnTo>
                  <a:pt x="499" y="1124"/>
                </a:lnTo>
                <a:lnTo>
                  <a:pt x="493" y="1124"/>
                </a:lnTo>
                <a:lnTo>
                  <a:pt x="486" y="1124"/>
                </a:lnTo>
                <a:lnTo>
                  <a:pt x="479" y="1125"/>
                </a:lnTo>
                <a:lnTo>
                  <a:pt x="472" y="1128"/>
                </a:lnTo>
                <a:lnTo>
                  <a:pt x="472" y="1128"/>
                </a:lnTo>
                <a:lnTo>
                  <a:pt x="466" y="1130"/>
                </a:lnTo>
                <a:lnTo>
                  <a:pt x="459" y="1133"/>
                </a:lnTo>
                <a:lnTo>
                  <a:pt x="453" y="1138"/>
                </a:lnTo>
                <a:lnTo>
                  <a:pt x="449" y="1141"/>
                </a:lnTo>
                <a:lnTo>
                  <a:pt x="440" y="1151"/>
                </a:lnTo>
                <a:lnTo>
                  <a:pt x="433" y="1163"/>
                </a:lnTo>
                <a:lnTo>
                  <a:pt x="427" y="1175"/>
                </a:lnTo>
                <a:lnTo>
                  <a:pt x="425" y="1188"/>
                </a:lnTo>
                <a:lnTo>
                  <a:pt x="425" y="1195"/>
                </a:lnTo>
                <a:lnTo>
                  <a:pt x="426" y="1202"/>
                </a:lnTo>
                <a:lnTo>
                  <a:pt x="427" y="1209"/>
                </a:lnTo>
                <a:lnTo>
                  <a:pt x="430" y="1215"/>
                </a:lnTo>
                <a:lnTo>
                  <a:pt x="430" y="1215"/>
                </a:lnTo>
                <a:lnTo>
                  <a:pt x="432" y="1222"/>
                </a:lnTo>
                <a:lnTo>
                  <a:pt x="435" y="1228"/>
                </a:lnTo>
                <a:lnTo>
                  <a:pt x="439" y="1233"/>
                </a:lnTo>
                <a:lnTo>
                  <a:pt x="443" y="1239"/>
                </a:lnTo>
                <a:lnTo>
                  <a:pt x="453" y="1248"/>
                </a:lnTo>
                <a:lnTo>
                  <a:pt x="465" y="1255"/>
                </a:lnTo>
                <a:lnTo>
                  <a:pt x="477" y="1259"/>
                </a:lnTo>
                <a:lnTo>
                  <a:pt x="489" y="1262"/>
                </a:lnTo>
                <a:lnTo>
                  <a:pt x="496" y="1262"/>
                </a:lnTo>
                <a:lnTo>
                  <a:pt x="503" y="1262"/>
                </a:lnTo>
                <a:lnTo>
                  <a:pt x="510" y="1260"/>
                </a:lnTo>
                <a:lnTo>
                  <a:pt x="517" y="1258"/>
                </a:lnTo>
                <a:lnTo>
                  <a:pt x="517" y="1258"/>
                </a:lnTo>
                <a:close/>
                <a:moveTo>
                  <a:pt x="481" y="1154"/>
                </a:moveTo>
                <a:lnTo>
                  <a:pt x="481" y="1154"/>
                </a:lnTo>
                <a:lnTo>
                  <a:pt x="489" y="1152"/>
                </a:lnTo>
                <a:lnTo>
                  <a:pt x="497" y="1151"/>
                </a:lnTo>
                <a:lnTo>
                  <a:pt x="505" y="1154"/>
                </a:lnTo>
                <a:lnTo>
                  <a:pt x="513" y="1156"/>
                </a:lnTo>
                <a:lnTo>
                  <a:pt x="520" y="1160"/>
                </a:lnTo>
                <a:lnTo>
                  <a:pt x="525" y="1165"/>
                </a:lnTo>
                <a:lnTo>
                  <a:pt x="530" y="1172"/>
                </a:lnTo>
                <a:lnTo>
                  <a:pt x="533" y="1179"/>
                </a:lnTo>
                <a:lnTo>
                  <a:pt x="533" y="1179"/>
                </a:lnTo>
                <a:lnTo>
                  <a:pt x="535" y="1187"/>
                </a:lnTo>
                <a:lnTo>
                  <a:pt x="535" y="1195"/>
                </a:lnTo>
                <a:lnTo>
                  <a:pt x="534" y="1203"/>
                </a:lnTo>
                <a:lnTo>
                  <a:pt x="532" y="1211"/>
                </a:lnTo>
                <a:lnTo>
                  <a:pt x="528" y="1218"/>
                </a:lnTo>
                <a:lnTo>
                  <a:pt x="522" y="1223"/>
                </a:lnTo>
                <a:lnTo>
                  <a:pt x="515" y="1229"/>
                </a:lnTo>
                <a:lnTo>
                  <a:pt x="508" y="1232"/>
                </a:lnTo>
                <a:lnTo>
                  <a:pt x="508" y="1232"/>
                </a:lnTo>
                <a:lnTo>
                  <a:pt x="499" y="1233"/>
                </a:lnTo>
                <a:lnTo>
                  <a:pt x="492" y="1235"/>
                </a:lnTo>
                <a:lnTo>
                  <a:pt x="484" y="1232"/>
                </a:lnTo>
                <a:lnTo>
                  <a:pt x="477" y="1230"/>
                </a:lnTo>
                <a:lnTo>
                  <a:pt x="470" y="1226"/>
                </a:lnTo>
                <a:lnTo>
                  <a:pt x="463" y="1220"/>
                </a:lnTo>
                <a:lnTo>
                  <a:pt x="459" y="1214"/>
                </a:lnTo>
                <a:lnTo>
                  <a:pt x="456" y="1206"/>
                </a:lnTo>
                <a:lnTo>
                  <a:pt x="456" y="1206"/>
                </a:lnTo>
                <a:lnTo>
                  <a:pt x="453" y="1199"/>
                </a:lnTo>
                <a:lnTo>
                  <a:pt x="453" y="1191"/>
                </a:lnTo>
                <a:lnTo>
                  <a:pt x="454" y="1183"/>
                </a:lnTo>
                <a:lnTo>
                  <a:pt x="458" y="1175"/>
                </a:lnTo>
                <a:lnTo>
                  <a:pt x="461" y="1168"/>
                </a:lnTo>
                <a:lnTo>
                  <a:pt x="467" y="1163"/>
                </a:lnTo>
                <a:lnTo>
                  <a:pt x="474" y="1157"/>
                </a:lnTo>
                <a:lnTo>
                  <a:pt x="481" y="1154"/>
                </a:lnTo>
                <a:lnTo>
                  <a:pt x="481" y="1154"/>
                </a:lnTo>
                <a:close/>
                <a:moveTo>
                  <a:pt x="807" y="1128"/>
                </a:moveTo>
                <a:lnTo>
                  <a:pt x="807" y="1128"/>
                </a:lnTo>
                <a:lnTo>
                  <a:pt x="800" y="1130"/>
                </a:lnTo>
                <a:lnTo>
                  <a:pt x="794" y="1133"/>
                </a:lnTo>
                <a:lnTo>
                  <a:pt x="789" y="1138"/>
                </a:lnTo>
                <a:lnTo>
                  <a:pt x="783" y="1141"/>
                </a:lnTo>
                <a:lnTo>
                  <a:pt x="774" y="1151"/>
                </a:lnTo>
                <a:lnTo>
                  <a:pt x="767" y="1163"/>
                </a:lnTo>
                <a:lnTo>
                  <a:pt x="763" y="1175"/>
                </a:lnTo>
                <a:lnTo>
                  <a:pt x="760" y="1188"/>
                </a:lnTo>
                <a:lnTo>
                  <a:pt x="760" y="1195"/>
                </a:lnTo>
                <a:lnTo>
                  <a:pt x="760" y="1202"/>
                </a:lnTo>
                <a:lnTo>
                  <a:pt x="762" y="1209"/>
                </a:lnTo>
                <a:lnTo>
                  <a:pt x="764" y="1215"/>
                </a:lnTo>
                <a:lnTo>
                  <a:pt x="764" y="1215"/>
                </a:lnTo>
                <a:lnTo>
                  <a:pt x="766" y="1222"/>
                </a:lnTo>
                <a:lnTo>
                  <a:pt x="769" y="1228"/>
                </a:lnTo>
                <a:lnTo>
                  <a:pt x="774" y="1233"/>
                </a:lnTo>
                <a:lnTo>
                  <a:pt x="777" y="1239"/>
                </a:lnTo>
                <a:lnTo>
                  <a:pt x="787" y="1248"/>
                </a:lnTo>
                <a:lnTo>
                  <a:pt x="799" y="1255"/>
                </a:lnTo>
                <a:lnTo>
                  <a:pt x="811" y="1259"/>
                </a:lnTo>
                <a:lnTo>
                  <a:pt x="825" y="1262"/>
                </a:lnTo>
                <a:lnTo>
                  <a:pt x="831" y="1262"/>
                </a:lnTo>
                <a:lnTo>
                  <a:pt x="838" y="1262"/>
                </a:lnTo>
                <a:lnTo>
                  <a:pt x="845" y="1260"/>
                </a:lnTo>
                <a:lnTo>
                  <a:pt x="852" y="1258"/>
                </a:lnTo>
                <a:lnTo>
                  <a:pt x="852" y="1258"/>
                </a:lnTo>
                <a:lnTo>
                  <a:pt x="858" y="1256"/>
                </a:lnTo>
                <a:lnTo>
                  <a:pt x="864" y="1253"/>
                </a:lnTo>
                <a:lnTo>
                  <a:pt x="870" y="1248"/>
                </a:lnTo>
                <a:lnTo>
                  <a:pt x="875" y="1245"/>
                </a:lnTo>
                <a:lnTo>
                  <a:pt x="884" y="1235"/>
                </a:lnTo>
                <a:lnTo>
                  <a:pt x="891" y="1223"/>
                </a:lnTo>
                <a:lnTo>
                  <a:pt x="895" y="1211"/>
                </a:lnTo>
                <a:lnTo>
                  <a:pt x="898" y="1197"/>
                </a:lnTo>
                <a:lnTo>
                  <a:pt x="898" y="1191"/>
                </a:lnTo>
                <a:lnTo>
                  <a:pt x="898" y="1184"/>
                </a:lnTo>
                <a:lnTo>
                  <a:pt x="897" y="1177"/>
                </a:lnTo>
                <a:lnTo>
                  <a:pt x="894" y="1170"/>
                </a:lnTo>
                <a:lnTo>
                  <a:pt x="894" y="1170"/>
                </a:lnTo>
                <a:lnTo>
                  <a:pt x="891" y="1164"/>
                </a:lnTo>
                <a:lnTo>
                  <a:pt x="889" y="1158"/>
                </a:lnTo>
                <a:lnTo>
                  <a:pt x="884" y="1152"/>
                </a:lnTo>
                <a:lnTo>
                  <a:pt x="881" y="1147"/>
                </a:lnTo>
                <a:lnTo>
                  <a:pt x="871" y="1138"/>
                </a:lnTo>
                <a:lnTo>
                  <a:pt x="859" y="1131"/>
                </a:lnTo>
                <a:lnTo>
                  <a:pt x="847" y="1127"/>
                </a:lnTo>
                <a:lnTo>
                  <a:pt x="834" y="1124"/>
                </a:lnTo>
                <a:lnTo>
                  <a:pt x="827" y="1124"/>
                </a:lnTo>
                <a:lnTo>
                  <a:pt x="820" y="1124"/>
                </a:lnTo>
                <a:lnTo>
                  <a:pt x="813" y="1125"/>
                </a:lnTo>
                <a:lnTo>
                  <a:pt x="807" y="1128"/>
                </a:lnTo>
                <a:lnTo>
                  <a:pt x="807" y="1128"/>
                </a:lnTo>
                <a:close/>
                <a:moveTo>
                  <a:pt x="843" y="1232"/>
                </a:moveTo>
                <a:lnTo>
                  <a:pt x="843" y="1232"/>
                </a:lnTo>
                <a:lnTo>
                  <a:pt x="835" y="1233"/>
                </a:lnTo>
                <a:lnTo>
                  <a:pt x="826" y="1235"/>
                </a:lnTo>
                <a:lnTo>
                  <a:pt x="818" y="1232"/>
                </a:lnTo>
                <a:lnTo>
                  <a:pt x="811" y="1230"/>
                </a:lnTo>
                <a:lnTo>
                  <a:pt x="804" y="1226"/>
                </a:lnTo>
                <a:lnTo>
                  <a:pt x="799" y="1220"/>
                </a:lnTo>
                <a:lnTo>
                  <a:pt x="793" y="1214"/>
                </a:lnTo>
                <a:lnTo>
                  <a:pt x="790" y="1206"/>
                </a:lnTo>
                <a:lnTo>
                  <a:pt x="790" y="1206"/>
                </a:lnTo>
                <a:lnTo>
                  <a:pt x="789" y="1199"/>
                </a:lnTo>
                <a:lnTo>
                  <a:pt x="787" y="1191"/>
                </a:lnTo>
                <a:lnTo>
                  <a:pt x="790" y="1183"/>
                </a:lnTo>
                <a:lnTo>
                  <a:pt x="792" y="1175"/>
                </a:lnTo>
                <a:lnTo>
                  <a:pt x="796" y="1168"/>
                </a:lnTo>
                <a:lnTo>
                  <a:pt x="801" y="1163"/>
                </a:lnTo>
                <a:lnTo>
                  <a:pt x="808" y="1157"/>
                </a:lnTo>
                <a:lnTo>
                  <a:pt x="816" y="1154"/>
                </a:lnTo>
                <a:lnTo>
                  <a:pt x="816" y="1154"/>
                </a:lnTo>
                <a:lnTo>
                  <a:pt x="823" y="1152"/>
                </a:lnTo>
                <a:lnTo>
                  <a:pt x="831" y="1151"/>
                </a:lnTo>
                <a:lnTo>
                  <a:pt x="839" y="1154"/>
                </a:lnTo>
                <a:lnTo>
                  <a:pt x="847" y="1156"/>
                </a:lnTo>
                <a:lnTo>
                  <a:pt x="854" y="1160"/>
                </a:lnTo>
                <a:lnTo>
                  <a:pt x="859" y="1165"/>
                </a:lnTo>
                <a:lnTo>
                  <a:pt x="864" y="1172"/>
                </a:lnTo>
                <a:lnTo>
                  <a:pt x="868" y="1179"/>
                </a:lnTo>
                <a:lnTo>
                  <a:pt x="868" y="1179"/>
                </a:lnTo>
                <a:lnTo>
                  <a:pt x="870" y="1187"/>
                </a:lnTo>
                <a:lnTo>
                  <a:pt x="871" y="1195"/>
                </a:lnTo>
                <a:lnTo>
                  <a:pt x="868" y="1203"/>
                </a:lnTo>
                <a:lnTo>
                  <a:pt x="866" y="1211"/>
                </a:lnTo>
                <a:lnTo>
                  <a:pt x="862" y="1218"/>
                </a:lnTo>
                <a:lnTo>
                  <a:pt x="856" y="1223"/>
                </a:lnTo>
                <a:lnTo>
                  <a:pt x="850" y="1229"/>
                </a:lnTo>
                <a:lnTo>
                  <a:pt x="843" y="1232"/>
                </a:lnTo>
                <a:lnTo>
                  <a:pt x="843" y="1232"/>
                </a:lnTo>
                <a:close/>
                <a:moveTo>
                  <a:pt x="408" y="2113"/>
                </a:moveTo>
                <a:lnTo>
                  <a:pt x="408" y="2113"/>
                </a:lnTo>
                <a:lnTo>
                  <a:pt x="403" y="2099"/>
                </a:lnTo>
                <a:lnTo>
                  <a:pt x="397" y="2087"/>
                </a:lnTo>
                <a:lnTo>
                  <a:pt x="390" y="2077"/>
                </a:lnTo>
                <a:lnTo>
                  <a:pt x="384" y="2067"/>
                </a:lnTo>
                <a:lnTo>
                  <a:pt x="376" y="2059"/>
                </a:lnTo>
                <a:lnTo>
                  <a:pt x="367" y="2052"/>
                </a:lnTo>
                <a:lnTo>
                  <a:pt x="359" y="2046"/>
                </a:lnTo>
                <a:lnTo>
                  <a:pt x="350" y="2041"/>
                </a:lnTo>
                <a:lnTo>
                  <a:pt x="341" y="2036"/>
                </a:lnTo>
                <a:lnTo>
                  <a:pt x="332" y="2034"/>
                </a:lnTo>
                <a:lnTo>
                  <a:pt x="314" y="2029"/>
                </a:lnTo>
                <a:lnTo>
                  <a:pt x="297" y="2027"/>
                </a:lnTo>
                <a:lnTo>
                  <a:pt x="280" y="2026"/>
                </a:lnTo>
                <a:lnTo>
                  <a:pt x="147" y="2026"/>
                </a:lnTo>
                <a:lnTo>
                  <a:pt x="147" y="2026"/>
                </a:lnTo>
                <a:lnTo>
                  <a:pt x="134" y="2027"/>
                </a:lnTo>
                <a:lnTo>
                  <a:pt x="120" y="2028"/>
                </a:lnTo>
                <a:lnTo>
                  <a:pt x="108" y="2032"/>
                </a:lnTo>
                <a:lnTo>
                  <a:pt x="98" y="2035"/>
                </a:lnTo>
                <a:lnTo>
                  <a:pt x="88" y="2040"/>
                </a:lnTo>
                <a:lnTo>
                  <a:pt x="78" y="2045"/>
                </a:lnTo>
                <a:lnTo>
                  <a:pt x="70" y="2052"/>
                </a:lnTo>
                <a:lnTo>
                  <a:pt x="62" y="2060"/>
                </a:lnTo>
                <a:lnTo>
                  <a:pt x="55" y="2068"/>
                </a:lnTo>
                <a:lnTo>
                  <a:pt x="49" y="2077"/>
                </a:lnTo>
                <a:lnTo>
                  <a:pt x="45" y="2087"/>
                </a:lnTo>
                <a:lnTo>
                  <a:pt x="40" y="2098"/>
                </a:lnTo>
                <a:lnTo>
                  <a:pt x="37" y="2109"/>
                </a:lnTo>
                <a:lnTo>
                  <a:pt x="34" y="2122"/>
                </a:lnTo>
                <a:lnTo>
                  <a:pt x="31" y="2135"/>
                </a:lnTo>
                <a:lnTo>
                  <a:pt x="30" y="2149"/>
                </a:lnTo>
                <a:lnTo>
                  <a:pt x="0" y="2471"/>
                </a:lnTo>
                <a:lnTo>
                  <a:pt x="55" y="2477"/>
                </a:lnTo>
                <a:lnTo>
                  <a:pt x="85" y="2154"/>
                </a:lnTo>
                <a:lnTo>
                  <a:pt x="85" y="2154"/>
                </a:lnTo>
                <a:lnTo>
                  <a:pt x="88" y="2134"/>
                </a:lnTo>
                <a:lnTo>
                  <a:pt x="91" y="2118"/>
                </a:lnTo>
                <a:lnTo>
                  <a:pt x="97" y="2106"/>
                </a:lnTo>
                <a:lnTo>
                  <a:pt x="100" y="2100"/>
                </a:lnTo>
                <a:lnTo>
                  <a:pt x="103" y="2096"/>
                </a:lnTo>
                <a:lnTo>
                  <a:pt x="108" y="2092"/>
                </a:lnTo>
                <a:lnTo>
                  <a:pt x="111" y="2089"/>
                </a:lnTo>
                <a:lnTo>
                  <a:pt x="117" y="2087"/>
                </a:lnTo>
                <a:lnTo>
                  <a:pt x="121" y="2085"/>
                </a:lnTo>
                <a:lnTo>
                  <a:pt x="134" y="2082"/>
                </a:lnTo>
                <a:lnTo>
                  <a:pt x="147" y="2081"/>
                </a:lnTo>
                <a:lnTo>
                  <a:pt x="280" y="2081"/>
                </a:lnTo>
                <a:lnTo>
                  <a:pt x="280" y="2081"/>
                </a:lnTo>
                <a:lnTo>
                  <a:pt x="292" y="2082"/>
                </a:lnTo>
                <a:lnTo>
                  <a:pt x="304" y="2083"/>
                </a:lnTo>
                <a:lnTo>
                  <a:pt x="314" y="2086"/>
                </a:lnTo>
                <a:lnTo>
                  <a:pt x="324" y="2090"/>
                </a:lnTo>
                <a:lnTo>
                  <a:pt x="334" y="2096"/>
                </a:lnTo>
                <a:lnTo>
                  <a:pt x="342" y="2105"/>
                </a:lnTo>
                <a:lnTo>
                  <a:pt x="350" y="2116"/>
                </a:lnTo>
                <a:lnTo>
                  <a:pt x="355" y="2131"/>
                </a:lnTo>
                <a:lnTo>
                  <a:pt x="436" y="2370"/>
                </a:lnTo>
                <a:lnTo>
                  <a:pt x="733" y="2412"/>
                </a:lnTo>
                <a:lnTo>
                  <a:pt x="733" y="2357"/>
                </a:lnTo>
                <a:lnTo>
                  <a:pt x="478" y="2321"/>
                </a:lnTo>
                <a:lnTo>
                  <a:pt x="408" y="2113"/>
                </a:lnTo>
                <a:close/>
                <a:moveTo>
                  <a:pt x="1911" y="2522"/>
                </a:moveTo>
                <a:lnTo>
                  <a:pt x="1503" y="2522"/>
                </a:lnTo>
                <a:lnTo>
                  <a:pt x="1503" y="2550"/>
                </a:lnTo>
                <a:lnTo>
                  <a:pt x="1929" y="2550"/>
                </a:lnTo>
                <a:lnTo>
                  <a:pt x="2044" y="2289"/>
                </a:lnTo>
                <a:lnTo>
                  <a:pt x="2018" y="2278"/>
                </a:lnTo>
                <a:lnTo>
                  <a:pt x="1911" y="2522"/>
                </a:lnTo>
                <a:close/>
                <a:moveTo>
                  <a:pt x="2089" y="2026"/>
                </a:moveTo>
                <a:lnTo>
                  <a:pt x="1956" y="2026"/>
                </a:lnTo>
                <a:lnTo>
                  <a:pt x="1956" y="2026"/>
                </a:lnTo>
                <a:lnTo>
                  <a:pt x="1939" y="2027"/>
                </a:lnTo>
                <a:lnTo>
                  <a:pt x="1922" y="2029"/>
                </a:lnTo>
                <a:lnTo>
                  <a:pt x="1904" y="2034"/>
                </a:lnTo>
                <a:lnTo>
                  <a:pt x="1895" y="2036"/>
                </a:lnTo>
                <a:lnTo>
                  <a:pt x="1886" y="2041"/>
                </a:lnTo>
                <a:lnTo>
                  <a:pt x="1877" y="2046"/>
                </a:lnTo>
                <a:lnTo>
                  <a:pt x="1870" y="2052"/>
                </a:lnTo>
                <a:lnTo>
                  <a:pt x="1861" y="2059"/>
                </a:lnTo>
                <a:lnTo>
                  <a:pt x="1853" y="2067"/>
                </a:lnTo>
                <a:lnTo>
                  <a:pt x="1846" y="2077"/>
                </a:lnTo>
                <a:lnTo>
                  <a:pt x="1839" y="2087"/>
                </a:lnTo>
                <a:lnTo>
                  <a:pt x="1834" y="2099"/>
                </a:lnTo>
                <a:lnTo>
                  <a:pt x="1828" y="2113"/>
                </a:lnTo>
                <a:lnTo>
                  <a:pt x="1758" y="2321"/>
                </a:lnTo>
                <a:lnTo>
                  <a:pt x="1503" y="2357"/>
                </a:lnTo>
                <a:lnTo>
                  <a:pt x="1503" y="2412"/>
                </a:lnTo>
                <a:lnTo>
                  <a:pt x="1800" y="2370"/>
                </a:lnTo>
                <a:lnTo>
                  <a:pt x="1881" y="2131"/>
                </a:lnTo>
                <a:lnTo>
                  <a:pt x="1881" y="2131"/>
                </a:lnTo>
                <a:lnTo>
                  <a:pt x="1886" y="2116"/>
                </a:lnTo>
                <a:lnTo>
                  <a:pt x="1894" y="2105"/>
                </a:lnTo>
                <a:lnTo>
                  <a:pt x="1902" y="2096"/>
                </a:lnTo>
                <a:lnTo>
                  <a:pt x="1911" y="2090"/>
                </a:lnTo>
                <a:lnTo>
                  <a:pt x="1922" y="2086"/>
                </a:lnTo>
                <a:lnTo>
                  <a:pt x="1933" y="2083"/>
                </a:lnTo>
                <a:lnTo>
                  <a:pt x="1944" y="2082"/>
                </a:lnTo>
                <a:lnTo>
                  <a:pt x="1956" y="2081"/>
                </a:lnTo>
                <a:lnTo>
                  <a:pt x="2089" y="2081"/>
                </a:lnTo>
                <a:lnTo>
                  <a:pt x="2089" y="2081"/>
                </a:lnTo>
                <a:lnTo>
                  <a:pt x="2102" y="2082"/>
                </a:lnTo>
                <a:lnTo>
                  <a:pt x="2115" y="2085"/>
                </a:lnTo>
                <a:lnTo>
                  <a:pt x="2119" y="2087"/>
                </a:lnTo>
                <a:lnTo>
                  <a:pt x="2125" y="2089"/>
                </a:lnTo>
                <a:lnTo>
                  <a:pt x="2128" y="2092"/>
                </a:lnTo>
                <a:lnTo>
                  <a:pt x="2133" y="2096"/>
                </a:lnTo>
                <a:lnTo>
                  <a:pt x="2136" y="2100"/>
                </a:lnTo>
                <a:lnTo>
                  <a:pt x="2140" y="2106"/>
                </a:lnTo>
                <a:lnTo>
                  <a:pt x="2145" y="2118"/>
                </a:lnTo>
                <a:lnTo>
                  <a:pt x="2149" y="2134"/>
                </a:lnTo>
                <a:lnTo>
                  <a:pt x="2151" y="2154"/>
                </a:lnTo>
                <a:lnTo>
                  <a:pt x="2181" y="2477"/>
                </a:lnTo>
                <a:lnTo>
                  <a:pt x="2236" y="2471"/>
                </a:lnTo>
                <a:lnTo>
                  <a:pt x="2206" y="2149"/>
                </a:lnTo>
                <a:lnTo>
                  <a:pt x="2206" y="2149"/>
                </a:lnTo>
                <a:lnTo>
                  <a:pt x="2205" y="2135"/>
                </a:lnTo>
                <a:lnTo>
                  <a:pt x="2203" y="2122"/>
                </a:lnTo>
                <a:lnTo>
                  <a:pt x="2199" y="2109"/>
                </a:lnTo>
                <a:lnTo>
                  <a:pt x="2196" y="2098"/>
                </a:lnTo>
                <a:lnTo>
                  <a:pt x="2191" y="2087"/>
                </a:lnTo>
                <a:lnTo>
                  <a:pt x="2187" y="2077"/>
                </a:lnTo>
                <a:lnTo>
                  <a:pt x="2181" y="2068"/>
                </a:lnTo>
                <a:lnTo>
                  <a:pt x="2174" y="2060"/>
                </a:lnTo>
                <a:lnTo>
                  <a:pt x="2167" y="2052"/>
                </a:lnTo>
                <a:lnTo>
                  <a:pt x="2159" y="2045"/>
                </a:lnTo>
                <a:lnTo>
                  <a:pt x="2149" y="2040"/>
                </a:lnTo>
                <a:lnTo>
                  <a:pt x="2138" y="2035"/>
                </a:lnTo>
                <a:lnTo>
                  <a:pt x="2128" y="2032"/>
                </a:lnTo>
                <a:lnTo>
                  <a:pt x="2116" y="2028"/>
                </a:lnTo>
                <a:lnTo>
                  <a:pt x="2102" y="2027"/>
                </a:lnTo>
                <a:lnTo>
                  <a:pt x="2089" y="2026"/>
                </a:lnTo>
                <a:lnTo>
                  <a:pt x="2089" y="2026"/>
                </a:lnTo>
                <a:close/>
                <a:moveTo>
                  <a:pt x="55" y="1877"/>
                </a:moveTo>
                <a:lnTo>
                  <a:pt x="55" y="1877"/>
                </a:lnTo>
                <a:lnTo>
                  <a:pt x="58" y="1883"/>
                </a:lnTo>
                <a:lnTo>
                  <a:pt x="63" y="1889"/>
                </a:lnTo>
                <a:lnTo>
                  <a:pt x="69" y="1893"/>
                </a:lnTo>
                <a:lnTo>
                  <a:pt x="75" y="1898"/>
                </a:lnTo>
                <a:lnTo>
                  <a:pt x="82" y="1901"/>
                </a:lnTo>
                <a:lnTo>
                  <a:pt x="90" y="1904"/>
                </a:lnTo>
                <a:lnTo>
                  <a:pt x="98" y="1905"/>
                </a:lnTo>
                <a:lnTo>
                  <a:pt x="106" y="1905"/>
                </a:lnTo>
                <a:lnTo>
                  <a:pt x="108" y="1904"/>
                </a:lnTo>
                <a:lnTo>
                  <a:pt x="108" y="1904"/>
                </a:lnTo>
                <a:lnTo>
                  <a:pt x="119" y="1915"/>
                </a:lnTo>
                <a:lnTo>
                  <a:pt x="132" y="1926"/>
                </a:lnTo>
                <a:lnTo>
                  <a:pt x="145" y="1935"/>
                </a:lnTo>
                <a:lnTo>
                  <a:pt x="159" y="1944"/>
                </a:lnTo>
                <a:lnTo>
                  <a:pt x="173" y="1950"/>
                </a:lnTo>
                <a:lnTo>
                  <a:pt x="189" y="1954"/>
                </a:lnTo>
                <a:lnTo>
                  <a:pt x="205" y="1957"/>
                </a:lnTo>
                <a:lnTo>
                  <a:pt x="222" y="1959"/>
                </a:lnTo>
                <a:lnTo>
                  <a:pt x="222" y="1959"/>
                </a:lnTo>
                <a:lnTo>
                  <a:pt x="238" y="1957"/>
                </a:lnTo>
                <a:lnTo>
                  <a:pt x="253" y="1955"/>
                </a:lnTo>
                <a:lnTo>
                  <a:pt x="269" y="1951"/>
                </a:lnTo>
                <a:lnTo>
                  <a:pt x="282" y="1945"/>
                </a:lnTo>
                <a:lnTo>
                  <a:pt x="296" y="1937"/>
                </a:lnTo>
                <a:lnTo>
                  <a:pt x="309" y="1928"/>
                </a:lnTo>
                <a:lnTo>
                  <a:pt x="321" y="1918"/>
                </a:lnTo>
                <a:lnTo>
                  <a:pt x="332" y="1908"/>
                </a:lnTo>
                <a:lnTo>
                  <a:pt x="342" y="1896"/>
                </a:lnTo>
                <a:lnTo>
                  <a:pt x="351" y="1882"/>
                </a:lnTo>
                <a:lnTo>
                  <a:pt x="358" y="1868"/>
                </a:lnTo>
                <a:lnTo>
                  <a:pt x="364" y="1853"/>
                </a:lnTo>
                <a:lnTo>
                  <a:pt x="370" y="1837"/>
                </a:lnTo>
                <a:lnTo>
                  <a:pt x="373" y="1820"/>
                </a:lnTo>
                <a:lnTo>
                  <a:pt x="376" y="1803"/>
                </a:lnTo>
                <a:lnTo>
                  <a:pt x="377" y="1787"/>
                </a:lnTo>
                <a:lnTo>
                  <a:pt x="377" y="1745"/>
                </a:lnTo>
                <a:lnTo>
                  <a:pt x="377" y="1745"/>
                </a:lnTo>
                <a:lnTo>
                  <a:pt x="376" y="1726"/>
                </a:lnTo>
                <a:lnTo>
                  <a:pt x="373" y="1708"/>
                </a:lnTo>
                <a:lnTo>
                  <a:pt x="369" y="1691"/>
                </a:lnTo>
                <a:lnTo>
                  <a:pt x="363" y="1674"/>
                </a:lnTo>
                <a:lnTo>
                  <a:pt x="355" y="1660"/>
                </a:lnTo>
                <a:lnTo>
                  <a:pt x="348" y="1644"/>
                </a:lnTo>
                <a:lnTo>
                  <a:pt x="337" y="1630"/>
                </a:lnTo>
                <a:lnTo>
                  <a:pt x="327" y="1618"/>
                </a:lnTo>
                <a:lnTo>
                  <a:pt x="327" y="1618"/>
                </a:lnTo>
                <a:lnTo>
                  <a:pt x="337" y="1603"/>
                </a:lnTo>
                <a:lnTo>
                  <a:pt x="337" y="1603"/>
                </a:lnTo>
                <a:lnTo>
                  <a:pt x="344" y="1589"/>
                </a:lnTo>
                <a:lnTo>
                  <a:pt x="350" y="1573"/>
                </a:lnTo>
                <a:lnTo>
                  <a:pt x="353" y="1557"/>
                </a:lnTo>
                <a:lnTo>
                  <a:pt x="354" y="1541"/>
                </a:lnTo>
                <a:lnTo>
                  <a:pt x="354" y="1541"/>
                </a:lnTo>
                <a:lnTo>
                  <a:pt x="346" y="1546"/>
                </a:lnTo>
                <a:lnTo>
                  <a:pt x="337" y="1549"/>
                </a:lnTo>
                <a:lnTo>
                  <a:pt x="330" y="1553"/>
                </a:lnTo>
                <a:lnTo>
                  <a:pt x="321" y="1555"/>
                </a:lnTo>
                <a:lnTo>
                  <a:pt x="310" y="1556"/>
                </a:lnTo>
                <a:lnTo>
                  <a:pt x="301" y="1557"/>
                </a:lnTo>
                <a:lnTo>
                  <a:pt x="292" y="1557"/>
                </a:lnTo>
                <a:lnTo>
                  <a:pt x="283" y="1557"/>
                </a:lnTo>
                <a:lnTo>
                  <a:pt x="283" y="1558"/>
                </a:lnTo>
                <a:lnTo>
                  <a:pt x="283" y="1558"/>
                </a:lnTo>
                <a:lnTo>
                  <a:pt x="268" y="1554"/>
                </a:lnTo>
                <a:lnTo>
                  <a:pt x="253" y="1550"/>
                </a:lnTo>
                <a:lnTo>
                  <a:pt x="238" y="1548"/>
                </a:lnTo>
                <a:lnTo>
                  <a:pt x="225" y="1546"/>
                </a:lnTo>
                <a:lnTo>
                  <a:pt x="210" y="1546"/>
                </a:lnTo>
                <a:lnTo>
                  <a:pt x="197" y="1546"/>
                </a:lnTo>
                <a:lnTo>
                  <a:pt x="183" y="1547"/>
                </a:lnTo>
                <a:lnTo>
                  <a:pt x="171" y="1549"/>
                </a:lnTo>
                <a:lnTo>
                  <a:pt x="159" y="1552"/>
                </a:lnTo>
                <a:lnTo>
                  <a:pt x="146" y="1555"/>
                </a:lnTo>
                <a:lnTo>
                  <a:pt x="135" y="1558"/>
                </a:lnTo>
                <a:lnTo>
                  <a:pt x="124" y="1563"/>
                </a:lnTo>
                <a:lnTo>
                  <a:pt x="112" y="1568"/>
                </a:lnTo>
                <a:lnTo>
                  <a:pt x="102" y="1574"/>
                </a:lnTo>
                <a:lnTo>
                  <a:pt x="92" y="1580"/>
                </a:lnTo>
                <a:lnTo>
                  <a:pt x="83" y="1586"/>
                </a:lnTo>
                <a:lnTo>
                  <a:pt x="66" y="1601"/>
                </a:lnTo>
                <a:lnTo>
                  <a:pt x="51" y="1617"/>
                </a:lnTo>
                <a:lnTo>
                  <a:pt x="39" y="1635"/>
                </a:lnTo>
                <a:lnTo>
                  <a:pt x="34" y="1644"/>
                </a:lnTo>
                <a:lnTo>
                  <a:pt x="29" y="1653"/>
                </a:lnTo>
                <a:lnTo>
                  <a:pt x="26" y="1662"/>
                </a:lnTo>
                <a:lnTo>
                  <a:pt x="22" y="1671"/>
                </a:lnTo>
                <a:lnTo>
                  <a:pt x="20" y="1681"/>
                </a:lnTo>
                <a:lnTo>
                  <a:pt x="19" y="1690"/>
                </a:lnTo>
                <a:lnTo>
                  <a:pt x="18" y="1699"/>
                </a:lnTo>
                <a:lnTo>
                  <a:pt x="18" y="1709"/>
                </a:lnTo>
                <a:lnTo>
                  <a:pt x="19" y="1718"/>
                </a:lnTo>
                <a:lnTo>
                  <a:pt x="20" y="1727"/>
                </a:lnTo>
                <a:lnTo>
                  <a:pt x="55" y="1877"/>
                </a:lnTo>
                <a:close/>
                <a:moveTo>
                  <a:pt x="120" y="1788"/>
                </a:moveTo>
                <a:lnTo>
                  <a:pt x="120" y="1788"/>
                </a:lnTo>
                <a:lnTo>
                  <a:pt x="120" y="1788"/>
                </a:lnTo>
                <a:lnTo>
                  <a:pt x="121" y="1782"/>
                </a:lnTo>
                <a:lnTo>
                  <a:pt x="124" y="1778"/>
                </a:lnTo>
                <a:lnTo>
                  <a:pt x="126" y="1772"/>
                </a:lnTo>
                <a:lnTo>
                  <a:pt x="130" y="1767"/>
                </a:lnTo>
                <a:lnTo>
                  <a:pt x="134" y="1764"/>
                </a:lnTo>
                <a:lnTo>
                  <a:pt x="138" y="1761"/>
                </a:lnTo>
                <a:lnTo>
                  <a:pt x="144" y="1758"/>
                </a:lnTo>
                <a:lnTo>
                  <a:pt x="150" y="1757"/>
                </a:lnTo>
                <a:lnTo>
                  <a:pt x="150" y="1757"/>
                </a:lnTo>
                <a:lnTo>
                  <a:pt x="156" y="1756"/>
                </a:lnTo>
                <a:lnTo>
                  <a:pt x="162" y="1757"/>
                </a:lnTo>
                <a:lnTo>
                  <a:pt x="168" y="1758"/>
                </a:lnTo>
                <a:lnTo>
                  <a:pt x="172" y="1761"/>
                </a:lnTo>
                <a:lnTo>
                  <a:pt x="178" y="1764"/>
                </a:lnTo>
                <a:lnTo>
                  <a:pt x="182" y="1767"/>
                </a:lnTo>
                <a:lnTo>
                  <a:pt x="186" y="1772"/>
                </a:lnTo>
                <a:lnTo>
                  <a:pt x="189" y="1776"/>
                </a:lnTo>
                <a:lnTo>
                  <a:pt x="189" y="1776"/>
                </a:lnTo>
                <a:lnTo>
                  <a:pt x="201" y="1769"/>
                </a:lnTo>
                <a:lnTo>
                  <a:pt x="214" y="1760"/>
                </a:lnTo>
                <a:lnTo>
                  <a:pt x="227" y="1747"/>
                </a:lnTo>
                <a:lnTo>
                  <a:pt x="241" y="1734"/>
                </a:lnTo>
                <a:lnTo>
                  <a:pt x="253" y="1717"/>
                </a:lnTo>
                <a:lnTo>
                  <a:pt x="267" y="1697"/>
                </a:lnTo>
                <a:lnTo>
                  <a:pt x="279" y="1673"/>
                </a:lnTo>
                <a:lnTo>
                  <a:pt x="292" y="1647"/>
                </a:lnTo>
                <a:lnTo>
                  <a:pt x="292" y="1647"/>
                </a:lnTo>
                <a:lnTo>
                  <a:pt x="307" y="1637"/>
                </a:lnTo>
                <a:lnTo>
                  <a:pt x="307" y="1637"/>
                </a:lnTo>
                <a:lnTo>
                  <a:pt x="316" y="1648"/>
                </a:lnTo>
                <a:lnTo>
                  <a:pt x="324" y="1660"/>
                </a:lnTo>
                <a:lnTo>
                  <a:pt x="332" y="1672"/>
                </a:lnTo>
                <a:lnTo>
                  <a:pt x="337" y="1684"/>
                </a:lnTo>
                <a:lnTo>
                  <a:pt x="342" y="1699"/>
                </a:lnTo>
                <a:lnTo>
                  <a:pt x="345" y="1713"/>
                </a:lnTo>
                <a:lnTo>
                  <a:pt x="348" y="1729"/>
                </a:lnTo>
                <a:lnTo>
                  <a:pt x="349" y="1745"/>
                </a:lnTo>
                <a:lnTo>
                  <a:pt x="349" y="1787"/>
                </a:lnTo>
                <a:lnTo>
                  <a:pt x="349" y="1787"/>
                </a:lnTo>
                <a:lnTo>
                  <a:pt x="348" y="1801"/>
                </a:lnTo>
                <a:lnTo>
                  <a:pt x="346" y="1816"/>
                </a:lnTo>
                <a:lnTo>
                  <a:pt x="343" y="1829"/>
                </a:lnTo>
                <a:lnTo>
                  <a:pt x="339" y="1843"/>
                </a:lnTo>
                <a:lnTo>
                  <a:pt x="333" y="1856"/>
                </a:lnTo>
                <a:lnTo>
                  <a:pt x="326" y="1868"/>
                </a:lnTo>
                <a:lnTo>
                  <a:pt x="319" y="1879"/>
                </a:lnTo>
                <a:lnTo>
                  <a:pt x="312" y="1889"/>
                </a:lnTo>
                <a:lnTo>
                  <a:pt x="301" y="1898"/>
                </a:lnTo>
                <a:lnTo>
                  <a:pt x="292" y="1907"/>
                </a:lnTo>
                <a:lnTo>
                  <a:pt x="281" y="1914"/>
                </a:lnTo>
                <a:lnTo>
                  <a:pt x="271" y="1919"/>
                </a:lnTo>
                <a:lnTo>
                  <a:pt x="259" y="1925"/>
                </a:lnTo>
                <a:lnTo>
                  <a:pt x="247" y="1928"/>
                </a:lnTo>
                <a:lnTo>
                  <a:pt x="235" y="1930"/>
                </a:lnTo>
                <a:lnTo>
                  <a:pt x="222" y="1930"/>
                </a:lnTo>
                <a:lnTo>
                  <a:pt x="222" y="1930"/>
                </a:lnTo>
                <a:lnTo>
                  <a:pt x="207" y="1929"/>
                </a:lnTo>
                <a:lnTo>
                  <a:pt x="192" y="1927"/>
                </a:lnTo>
                <a:lnTo>
                  <a:pt x="178" y="1921"/>
                </a:lnTo>
                <a:lnTo>
                  <a:pt x="164" y="1915"/>
                </a:lnTo>
                <a:lnTo>
                  <a:pt x="152" y="1907"/>
                </a:lnTo>
                <a:lnTo>
                  <a:pt x="141" y="1897"/>
                </a:lnTo>
                <a:lnTo>
                  <a:pt x="129" y="1886"/>
                </a:lnTo>
                <a:lnTo>
                  <a:pt x="120" y="1873"/>
                </a:lnTo>
                <a:lnTo>
                  <a:pt x="120" y="1873"/>
                </a:lnTo>
                <a:lnTo>
                  <a:pt x="117" y="1855"/>
                </a:lnTo>
                <a:lnTo>
                  <a:pt x="116" y="1836"/>
                </a:lnTo>
                <a:lnTo>
                  <a:pt x="117" y="1814"/>
                </a:lnTo>
                <a:lnTo>
                  <a:pt x="120" y="1788"/>
                </a:lnTo>
                <a:lnTo>
                  <a:pt x="120" y="1788"/>
                </a:lnTo>
                <a:close/>
                <a:moveTo>
                  <a:pt x="1785" y="645"/>
                </a:moveTo>
                <a:lnTo>
                  <a:pt x="1441" y="645"/>
                </a:lnTo>
                <a:lnTo>
                  <a:pt x="1441" y="700"/>
                </a:lnTo>
                <a:lnTo>
                  <a:pt x="1785" y="700"/>
                </a:lnTo>
                <a:lnTo>
                  <a:pt x="1785" y="645"/>
                </a:lnTo>
                <a:close/>
                <a:moveTo>
                  <a:pt x="1785" y="297"/>
                </a:moveTo>
                <a:lnTo>
                  <a:pt x="973" y="297"/>
                </a:lnTo>
                <a:lnTo>
                  <a:pt x="973" y="352"/>
                </a:lnTo>
                <a:lnTo>
                  <a:pt x="1785" y="352"/>
                </a:lnTo>
                <a:lnTo>
                  <a:pt x="1785" y="297"/>
                </a:lnTo>
                <a:close/>
                <a:moveTo>
                  <a:pt x="973" y="526"/>
                </a:moveTo>
                <a:lnTo>
                  <a:pt x="1785" y="526"/>
                </a:lnTo>
                <a:lnTo>
                  <a:pt x="1785" y="471"/>
                </a:lnTo>
                <a:lnTo>
                  <a:pt x="973" y="471"/>
                </a:lnTo>
                <a:lnTo>
                  <a:pt x="973" y="526"/>
                </a:lnTo>
                <a:close/>
                <a:moveTo>
                  <a:pt x="1303" y="1501"/>
                </a:moveTo>
                <a:lnTo>
                  <a:pt x="1303" y="1501"/>
                </a:lnTo>
                <a:lnTo>
                  <a:pt x="1300" y="1489"/>
                </a:lnTo>
                <a:lnTo>
                  <a:pt x="1297" y="1476"/>
                </a:lnTo>
                <a:lnTo>
                  <a:pt x="1292" y="1464"/>
                </a:lnTo>
                <a:lnTo>
                  <a:pt x="1288" y="1452"/>
                </a:lnTo>
                <a:lnTo>
                  <a:pt x="1282" y="1439"/>
                </a:lnTo>
                <a:lnTo>
                  <a:pt x="1274" y="1428"/>
                </a:lnTo>
                <a:lnTo>
                  <a:pt x="1267" y="1417"/>
                </a:lnTo>
                <a:lnTo>
                  <a:pt x="1256" y="1407"/>
                </a:lnTo>
                <a:lnTo>
                  <a:pt x="1246" y="1396"/>
                </a:lnTo>
                <a:lnTo>
                  <a:pt x="1234" y="1389"/>
                </a:lnTo>
                <a:lnTo>
                  <a:pt x="1219" y="1381"/>
                </a:lnTo>
                <a:lnTo>
                  <a:pt x="1205" y="1374"/>
                </a:lnTo>
                <a:lnTo>
                  <a:pt x="1187" y="1368"/>
                </a:lnTo>
                <a:lnTo>
                  <a:pt x="1169" y="1365"/>
                </a:lnTo>
                <a:lnTo>
                  <a:pt x="1147" y="1362"/>
                </a:lnTo>
                <a:lnTo>
                  <a:pt x="1125" y="1362"/>
                </a:lnTo>
                <a:lnTo>
                  <a:pt x="1125" y="1362"/>
                </a:lnTo>
                <a:lnTo>
                  <a:pt x="1102" y="1363"/>
                </a:lnTo>
                <a:lnTo>
                  <a:pt x="1082" y="1365"/>
                </a:lnTo>
                <a:lnTo>
                  <a:pt x="1064" y="1371"/>
                </a:lnTo>
                <a:lnTo>
                  <a:pt x="1048" y="1376"/>
                </a:lnTo>
                <a:lnTo>
                  <a:pt x="1034" y="1384"/>
                </a:lnTo>
                <a:lnTo>
                  <a:pt x="1021" y="1393"/>
                </a:lnTo>
                <a:lnTo>
                  <a:pt x="1011" y="1403"/>
                </a:lnTo>
                <a:lnTo>
                  <a:pt x="1002" y="1414"/>
                </a:lnTo>
                <a:lnTo>
                  <a:pt x="994" y="1426"/>
                </a:lnTo>
                <a:lnTo>
                  <a:pt x="988" y="1437"/>
                </a:lnTo>
                <a:lnTo>
                  <a:pt x="982" y="1448"/>
                </a:lnTo>
                <a:lnTo>
                  <a:pt x="978" y="1459"/>
                </a:lnTo>
                <a:lnTo>
                  <a:pt x="972" y="1481"/>
                </a:lnTo>
                <a:lnTo>
                  <a:pt x="967" y="1500"/>
                </a:lnTo>
                <a:lnTo>
                  <a:pt x="967" y="1500"/>
                </a:lnTo>
                <a:lnTo>
                  <a:pt x="962" y="1545"/>
                </a:lnTo>
                <a:lnTo>
                  <a:pt x="956" y="1603"/>
                </a:lnTo>
                <a:lnTo>
                  <a:pt x="952" y="1657"/>
                </a:lnTo>
                <a:lnTo>
                  <a:pt x="952" y="1676"/>
                </a:lnTo>
                <a:lnTo>
                  <a:pt x="952" y="1688"/>
                </a:lnTo>
                <a:lnTo>
                  <a:pt x="952" y="1688"/>
                </a:lnTo>
                <a:lnTo>
                  <a:pt x="954" y="1693"/>
                </a:lnTo>
                <a:lnTo>
                  <a:pt x="957" y="1698"/>
                </a:lnTo>
                <a:lnTo>
                  <a:pt x="962" y="1703"/>
                </a:lnTo>
                <a:lnTo>
                  <a:pt x="967" y="1708"/>
                </a:lnTo>
                <a:lnTo>
                  <a:pt x="976" y="1712"/>
                </a:lnTo>
                <a:lnTo>
                  <a:pt x="988" y="1716"/>
                </a:lnTo>
                <a:lnTo>
                  <a:pt x="1002" y="1718"/>
                </a:lnTo>
                <a:lnTo>
                  <a:pt x="1019" y="1719"/>
                </a:lnTo>
                <a:lnTo>
                  <a:pt x="1019" y="1719"/>
                </a:lnTo>
                <a:lnTo>
                  <a:pt x="1034" y="1719"/>
                </a:lnTo>
                <a:lnTo>
                  <a:pt x="1046" y="1718"/>
                </a:lnTo>
                <a:lnTo>
                  <a:pt x="1063" y="1716"/>
                </a:lnTo>
                <a:lnTo>
                  <a:pt x="1063" y="1716"/>
                </a:lnTo>
                <a:lnTo>
                  <a:pt x="1078" y="1725"/>
                </a:lnTo>
                <a:lnTo>
                  <a:pt x="1095" y="1730"/>
                </a:lnTo>
                <a:lnTo>
                  <a:pt x="1113" y="1735"/>
                </a:lnTo>
                <a:lnTo>
                  <a:pt x="1122" y="1736"/>
                </a:lnTo>
                <a:lnTo>
                  <a:pt x="1131" y="1736"/>
                </a:lnTo>
                <a:lnTo>
                  <a:pt x="1131" y="1736"/>
                </a:lnTo>
                <a:lnTo>
                  <a:pt x="1139" y="1736"/>
                </a:lnTo>
                <a:lnTo>
                  <a:pt x="1148" y="1735"/>
                </a:lnTo>
                <a:lnTo>
                  <a:pt x="1157" y="1733"/>
                </a:lnTo>
                <a:lnTo>
                  <a:pt x="1166" y="1730"/>
                </a:lnTo>
                <a:lnTo>
                  <a:pt x="1183" y="1724"/>
                </a:lnTo>
                <a:lnTo>
                  <a:pt x="1199" y="1715"/>
                </a:lnTo>
                <a:lnTo>
                  <a:pt x="1199" y="1715"/>
                </a:lnTo>
                <a:lnTo>
                  <a:pt x="1227" y="1717"/>
                </a:lnTo>
                <a:lnTo>
                  <a:pt x="1259" y="1717"/>
                </a:lnTo>
                <a:lnTo>
                  <a:pt x="1274" y="1717"/>
                </a:lnTo>
                <a:lnTo>
                  <a:pt x="1287" y="1716"/>
                </a:lnTo>
                <a:lnTo>
                  <a:pt x="1297" y="1713"/>
                </a:lnTo>
                <a:lnTo>
                  <a:pt x="1304" y="1711"/>
                </a:lnTo>
                <a:lnTo>
                  <a:pt x="1304" y="1711"/>
                </a:lnTo>
                <a:lnTo>
                  <a:pt x="1306" y="1707"/>
                </a:lnTo>
                <a:lnTo>
                  <a:pt x="1308" y="1701"/>
                </a:lnTo>
                <a:lnTo>
                  <a:pt x="1310" y="1692"/>
                </a:lnTo>
                <a:lnTo>
                  <a:pt x="1312" y="1682"/>
                </a:lnTo>
                <a:lnTo>
                  <a:pt x="1314" y="1656"/>
                </a:lnTo>
                <a:lnTo>
                  <a:pt x="1314" y="1626"/>
                </a:lnTo>
                <a:lnTo>
                  <a:pt x="1313" y="1593"/>
                </a:lnTo>
                <a:lnTo>
                  <a:pt x="1310" y="1559"/>
                </a:lnTo>
                <a:lnTo>
                  <a:pt x="1307" y="1528"/>
                </a:lnTo>
                <a:lnTo>
                  <a:pt x="1303" y="1501"/>
                </a:lnTo>
                <a:lnTo>
                  <a:pt x="1303" y="1501"/>
                </a:lnTo>
                <a:close/>
                <a:moveTo>
                  <a:pt x="1237" y="1590"/>
                </a:moveTo>
                <a:lnTo>
                  <a:pt x="1237" y="1590"/>
                </a:lnTo>
                <a:lnTo>
                  <a:pt x="1236" y="1602"/>
                </a:lnTo>
                <a:lnTo>
                  <a:pt x="1235" y="1613"/>
                </a:lnTo>
                <a:lnTo>
                  <a:pt x="1232" y="1625"/>
                </a:lnTo>
                <a:lnTo>
                  <a:pt x="1228" y="1636"/>
                </a:lnTo>
                <a:lnTo>
                  <a:pt x="1224" y="1647"/>
                </a:lnTo>
                <a:lnTo>
                  <a:pt x="1218" y="1656"/>
                </a:lnTo>
                <a:lnTo>
                  <a:pt x="1213" y="1665"/>
                </a:lnTo>
                <a:lnTo>
                  <a:pt x="1206" y="1674"/>
                </a:lnTo>
                <a:lnTo>
                  <a:pt x="1198" y="1682"/>
                </a:lnTo>
                <a:lnTo>
                  <a:pt x="1189" y="1689"/>
                </a:lnTo>
                <a:lnTo>
                  <a:pt x="1181" y="1694"/>
                </a:lnTo>
                <a:lnTo>
                  <a:pt x="1171" y="1700"/>
                </a:lnTo>
                <a:lnTo>
                  <a:pt x="1162" y="1703"/>
                </a:lnTo>
                <a:lnTo>
                  <a:pt x="1152" y="1707"/>
                </a:lnTo>
                <a:lnTo>
                  <a:pt x="1141" y="1708"/>
                </a:lnTo>
                <a:lnTo>
                  <a:pt x="1131" y="1709"/>
                </a:lnTo>
                <a:lnTo>
                  <a:pt x="1131" y="1709"/>
                </a:lnTo>
                <a:lnTo>
                  <a:pt x="1119" y="1708"/>
                </a:lnTo>
                <a:lnTo>
                  <a:pt x="1109" y="1707"/>
                </a:lnTo>
                <a:lnTo>
                  <a:pt x="1099" y="1703"/>
                </a:lnTo>
                <a:lnTo>
                  <a:pt x="1089" y="1700"/>
                </a:lnTo>
                <a:lnTo>
                  <a:pt x="1080" y="1694"/>
                </a:lnTo>
                <a:lnTo>
                  <a:pt x="1071" y="1689"/>
                </a:lnTo>
                <a:lnTo>
                  <a:pt x="1063" y="1682"/>
                </a:lnTo>
                <a:lnTo>
                  <a:pt x="1055" y="1674"/>
                </a:lnTo>
                <a:lnTo>
                  <a:pt x="1048" y="1665"/>
                </a:lnTo>
                <a:lnTo>
                  <a:pt x="1042" y="1656"/>
                </a:lnTo>
                <a:lnTo>
                  <a:pt x="1036" y="1647"/>
                </a:lnTo>
                <a:lnTo>
                  <a:pt x="1032" y="1636"/>
                </a:lnTo>
                <a:lnTo>
                  <a:pt x="1028" y="1625"/>
                </a:lnTo>
                <a:lnTo>
                  <a:pt x="1026" y="1613"/>
                </a:lnTo>
                <a:lnTo>
                  <a:pt x="1024" y="1602"/>
                </a:lnTo>
                <a:lnTo>
                  <a:pt x="1024" y="1590"/>
                </a:lnTo>
                <a:lnTo>
                  <a:pt x="1024" y="1557"/>
                </a:lnTo>
                <a:lnTo>
                  <a:pt x="1024" y="1557"/>
                </a:lnTo>
                <a:lnTo>
                  <a:pt x="1025" y="1541"/>
                </a:lnTo>
                <a:lnTo>
                  <a:pt x="1028" y="1526"/>
                </a:lnTo>
                <a:lnTo>
                  <a:pt x="1028" y="1526"/>
                </a:lnTo>
                <a:lnTo>
                  <a:pt x="1032" y="1530"/>
                </a:lnTo>
                <a:lnTo>
                  <a:pt x="1037" y="1535"/>
                </a:lnTo>
                <a:lnTo>
                  <a:pt x="1043" y="1539"/>
                </a:lnTo>
                <a:lnTo>
                  <a:pt x="1051" y="1543"/>
                </a:lnTo>
                <a:lnTo>
                  <a:pt x="1061" y="1545"/>
                </a:lnTo>
                <a:lnTo>
                  <a:pt x="1071" y="1547"/>
                </a:lnTo>
                <a:lnTo>
                  <a:pt x="1084" y="1547"/>
                </a:lnTo>
                <a:lnTo>
                  <a:pt x="1099" y="1546"/>
                </a:lnTo>
                <a:lnTo>
                  <a:pt x="1099" y="1546"/>
                </a:lnTo>
                <a:lnTo>
                  <a:pt x="1116" y="1543"/>
                </a:lnTo>
                <a:lnTo>
                  <a:pt x="1129" y="1539"/>
                </a:lnTo>
                <a:lnTo>
                  <a:pt x="1154" y="1529"/>
                </a:lnTo>
                <a:lnTo>
                  <a:pt x="1168" y="1525"/>
                </a:lnTo>
                <a:lnTo>
                  <a:pt x="1183" y="1521"/>
                </a:lnTo>
                <a:lnTo>
                  <a:pt x="1205" y="1519"/>
                </a:lnTo>
                <a:lnTo>
                  <a:pt x="1231" y="1518"/>
                </a:lnTo>
                <a:lnTo>
                  <a:pt x="1231" y="1518"/>
                </a:lnTo>
                <a:lnTo>
                  <a:pt x="1233" y="1528"/>
                </a:lnTo>
                <a:lnTo>
                  <a:pt x="1235" y="1537"/>
                </a:lnTo>
                <a:lnTo>
                  <a:pt x="1236" y="1547"/>
                </a:lnTo>
                <a:lnTo>
                  <a:pt x="1237" y="1557"/>
                </a:lnTo>
                <a:lnTo>
                  <a:pt x="1237" y="1590"/>
                </a:lnTo>
                <a:close/>
                <a:moveTo>
                  <a:pt x="1471" y="1919"/>
                </a:moveTo>
                <a:lnTo>
                  <a:pt x="1471" y="1919"/>
                </a:lnTo>
                <a:lnTo>
                  <a:pt x="1468" y="1900"/>
                </a:lnTo>
                <a:lnTo>
                  <a:pt x="1463" y="1883"/>
                </a:lnTo>
                <a:lnTo>
                  <a:pt x="1459" y="1869"/>
                </a:lnTo>
                <a:lnTo>
                  <a:pt x="1453" y="1855"/>
                </a:lnTo>
                <a:lnTo>
                  <a:pt x="1447" y="1842"/>
                </a:lnTo>
                <a:lnTo>
                  <a:pt x="1440" y="1830"/>
                </a:lnTo>
                <a:lnTo>
                  <a:pt x="1432" y="1821"/>
                </a:lnTo>
                <a:lnTo>
                  <a:pt x="1423" y="1812"/>
                </a:lnTo>
                <a:lnTo>
                  <a:pt x="1414" y="1805"/>
                </a:lnTo>
                <a:lnTo>
                  <a:pt x="1404" y="1798"/>
                </a:lnTo>
                <a:lnTo>
                  <a:pt x="1394" y="1791"/>
                </a:lnTo>
                <a:lnTo>
                  <a:pt x="1382" y="1787"/>
                </a:lnTo>
                <a:lnTo>
                  <a:pt x="1370" y="1782"/>
                </a:lnTo>
                <a:lnTo>
                  <a:pt x="1358" y="1779"/>
                </a:lnTo>
                <a:lnTo>
                  <a:pt x="1344" y="1775"/>
                </a:lnTo>
                <a:lnTo>
                  <a:pt x="1331" y="1773"/>
                </a:lnTo>
                <a:lnTo>
                  <a:pt x="1301" y="1767"/>
                </a:lnTo>
                <a:lnTo>
                  <a:pt x="1301" y="1767"/>
                </a:lnTo>
                <a:lnTo>
                  <a:pt x="1303" y="1841"/>
                </a:lnTo>
                <a:lnTo>
                  <a:pt x="1303" y="1852"/>
                </a:lnTo>
                <a:lnTo>
                  <a:pt x="1294" y="1854"/>
                </a:lnTo>
                <a:lnTo>
                  <a:pt x="1270" y="1862"/>
                </a:lnTo>
                <a:lnTo>
                  <a:pt x="1304" y="1892"/>
                </a:lnTo>
                <a:lnTo>
                  <a:pt x="1125" y="2094"/>
                </a:lnTo>
                <a:lnTo>
                  <a:pt x="954" y="1892"/>
                </a:lnTo>
                <a:lnTo>
                  <a:pt x="988" y="1862"/>
                </a:lnTo>
                <a:lnTo>
                  <a:pt x="955" y="1852"/>
                </a:lnTo>
                <a:lnTo>
                  <a:pt x="955" y="1842"/>
                </a:lnTo>
                <a:lnTo>
                  <a:pt x="955" y="1842"/>
                </a:lnTo>
                <a:lnTo>
                  <a:pt x="956" y="1767"/>
                </a:lnTo>
                <a:lnTo>
                  <a:pt x="918" y="1774"/>
                </a:lnTo>
                <a:lnTo>
                  <a:pt x="918" y="1774"/>
                </a:lnTo>
                <a:lnTo>
                  <a:pt x="906" y="1778"/>
                </a:lnTo>
                <a:lnTo>
                  <a:pt x="893" y="1781"/>
                </a:lnTo>
                <a:lnTo>
                  <a:pt x="881" y="1785"/>
                </a:lnTo>
                <a:lnTo>
                  <a:pt x="870" y="1790"/>
                </a:lnTo>
                <a:lnTo>
                  <a:pt x="859" y="1796"/>
                </a:lnTo>
                <a:lnTo>
                  <a:pt x="849" y="1801"/>
                </a:lnTo>
                <a:lnTo>
                  <a:pt x="840" y="1809"/>
                </a:lnTo>
                <a:lnTo>
                  <a:pt x="831" y="1817"/>
                </a:lnTo>
                <a:lnTo>
                  <a:pt x="823" y="1825"/>
                </a:lnTo>
                <a:lnTo>
                  <a:pt x="816" y="1835"/>
                </a:lnTo>
                <a:lnTo>
                  <a:pt x="809" y="1846"/>
                </a:lnTo>
                <a:lnTo>
                  <a:pt x="803" y="1859"/>
                </a:lnTo>
                <a:lnTo>
                  <a:pt x="798" y="1871"/>
                </a:lnTo>
                <a:lnTo>
                  <a:pt x="793" y="1886"/>
                </a:lnTo>
                <a:lnTo>
                  <a:pt x="789" y="1901"/>
                </a:lnTo>
                <a:lnTo>
                  <a:pt x="785" y="1919"/>
                </a:lnTo>
                <a:lnTo>
                  <a:pt x="744" y="2194"/>
                </a:lnTo>
                <a:lnTo>
                  <a:pt x="744" y="2194"/>
                </a:lnTo>
                <a:lnTo>
                  <a:pt x="793" y="2179"/>
                </a:lnTo>
                <a:lnTo>
                  <a:pt x="843" y="2167"/>
                </a:lnTo>
                <a:lnTo>
                  <a:pt x="893" y="2155"/>
                </a:lnTo>
                <a:lnTo>
                  <a:pt x="945" y="2146"/>
                </a:lnTo>
                <a:lnTo>
                  <a:pt x="998" y="2138"/>
                </a:lnTo>
                <a:lnTo>
                  <a:pt x="1052" y="2134"/>
                </a:lnTo>
                <a:lnTo>
                  <a:pt x="1106" y="2131"/>
                </a:lnTo>
                <a:lnTo>
                  <a:pt x="1161" y="2129"/>
                </a:lnTo>
                <a:lnTo>
                  <a:pt x="1161" y="2129"/>
                </a:lnTo>
                <a:lnTo>
                  <a:pt x="1207" y="2131"/>
                </a:lnTo>
                <a:lnTo>
                  <a:pt x="1252" y="2133"/>
                </a:lnTo>
                <a:lnTo>
                  <a:pt x="1296" y="2136"/>
                </a:lnTo>
                <a:lnTo>
                  <a:pt x="1340" y="2141"/>
                </a:lnTo>
                <a:lnTo>
                  <a:pt x="1384" y="2147"/>
                </a:lnTo>
                <a:lnTo>
                  <a:pt x="1426" y="2155"/>
                </a:lnTo>
                <a:lnTo>
                  <a:pt x="1468" y="2164"/>
                </a:lnTo>
                <a:lnTo>
                  <a:pt x="1510" y="2174"/>
                </a:lnTo>
                <a:lnTo>
                  <a:pt x="1471" y="1919"/>
                </a:lnTo>
                <a:close/>
                <a:moveTo>
                  <a:pt x="1274" y="1763"/>
                </a:moveTo>
                <a:lnTo>
                  <a:pt x="1227" y="1756"/>
                </a:lnTo>
                <a:lnTo>
                  <a:pt x="1125" y="1970"/>
                </a:lnTo>
                <a:lnTo>
                  <a:pt x="1023" y="1754"/>
                </a:lnTo>
                <a:lnTo>
                  <a:pt x="983" y="1762"/>
                </a:lnTo>
                <a:lnTo>
                  <a:pt x="983" y="1762"/>
                </a:lnTo>
                <a:lnTo>
                  <a:pt x="983" y="1793"/>
                </a:lnTo>
                <a:lnTo>
                  <a:pt x="983" y="1793"/>
                </a:lnTo>
                <a:lnTo>
                  <a:pt x="982" y="1832"/>
                </a:lnTo>
                <a:lnTo>
                  <a:pt x="1042" y="1851"/>
                </a:lnTo>
                <a:lnTo>
                  <a:pt x="992" y="1895"/>
                </a:lnTo>
                <a:lnTo>
                  <a:pt x="1126" y="2052"/>
                </a:lnTo>
                <a:lnTo>
                  <a:pt x="1264" y="1895"/>
                </a:lnTo>
                <a:lnTo>
                  <a:pt x="1216" y="1851"/>
                </a:lnTo>
                <a:lnTo>
                  <a:pt x="1274" y="1832"/>
                </a:lnTo>
                <a:lnTo>
                  <a:pt x="1274" y="1832"/>
                </a:lnTo>
                <a:lnTo>
                  <a:pt x="1274" y="1763"/>
                </a:lnTo>
                <a:lnTo>
                  <a:pt x="1274" y="176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de-DE"/>
          </a:p>
        </p:txBody>
      </p:sp>
      <p:cxnSp>
        <p:nvCxnSpPr>
          <p:cNvPr id="69" name="Straight Connector 68"/>
          <p:cNvCxnSpPr>
            <a:stCxn id="66" idx="2"/>
            <a:endCxn id="128" idx="0"/>
          </p:cNvCxnSpPr>
          <p:nvPr/>
        </p:nvCxnSpPr>
        <p:spPr>
          <a:xfrm>
            <a:off x="8208796" y="2802375"/>
            <a:ext cx="0" cy="1175104"/>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sp>
        <p:nvSpPr>
          <p:cNvPr id="81" name="Freeform 17"/>
          <p:cNvSpPr>
            <a:spLocks noEditPoints="1"/>
          </p:cNvSpPr>
          <p:nvPr/>
        </p:nvSpPr>
        <p:spPr bwMode="auto">
          <a:xfrm>
            <a:off x="3956836" y="2311895"/>
            <a:ext cx="365760" cy="274320"/>
          </a:xfrm>
          <a:custGeom>
            <a:avLst/>
            <a:gdLst>
              <a:gd name="T0" fmla="*/ 2147483647 w 4432"/>
              <a:gd name="T1" fmla="*/ 0 h 4763"/>
              <a:gd name="T2" fmla="*/ 2147483647 w 4432"/>
              <a:gd name="T3" fmla="*/ 2147483647 h 4763"/>
              <a:gd name="T4" fmla="*/ 2147483647 w 4432"/>
              <a:gd name="T5" fmla="*/ 2147483647 h 4763"/>
              <a:gd name="T6" fmla="*/ 2147483647 w 4432"/>
              <a:gd name="T7" fmla="*/ 2147483647 h 4763"/>
              <a:gd name="T8" fmla="*/ 2147483647 w 4432"/>
              <a:gd name="T9" fmla="*/ 2147483647 h 4763"/>
              <a:gd name="T10" fmla="*/ 2147483647 w 4432"/>
              <a:gd name="T11" fmla="*/ 2147483647 h 4763"/>
              <a:gd name="T12" fmla="*/ 2147483647 w 4432"/>
              <a:gd name="T13" fmla="*/ 2147483647 h 4763"/>
              <a:gd name="T14" fmla="*/ 2147483647 w 4432"/>
              <a:gd name="T15" fmla="*/ 2147483647 h 4763"/>
              <a:gd name="T16" fmla="*/ 2147483647 w 4432"/>
              <a:gd name="T17" fmla="*/ 2147483647 h 4763"/>
              <a:gd name="T18" fmla="*/ 0 w 4432"/>
              <a:gd name="T19" fmla="*/ 2147483647 h 4763"/>
              <a:gd name="T20" fmla="*/ 2147483647 w 4432"/>
              <a:gd name="T21" fmla="*/ 2147483647 h 4763"/>
              <a:gd name="T22" fmla="*/ 2147483647 w 4432"/>
              <a:gd name="T23" fmla="*/ 2147483647 h 4763"/>
              <a:gd name="T24" fmla="*/ 2147483647 w 4432"/>
              <a:gd name="T25" fmla="*/ 2147483647 h 4763"/>
              <a:gd name="T26" fmla="*/ 2147483647 w 4432"/>
              <a:gd name="T27" fmla="*/ 2147483647 h 4763"/>
              <a:gd name="T28" fmla="*/ 2147483647 w 4432"/>
              <a:gd name="T29" fmla="*/ 2147483647 h 4763"/>
              <a:gd name="T30" fmla="*/ 2147483647 w 4432"/>
              <a:gd name="T31" fmla="*/ 2147483647 h 4763"/>
              <a:gd name="T32" fmla="*/ 2147483647 w 4432"/>
              <a:gd name="T33" fmla="*/ 2147483647 h 4763"/>
              <a:gd name="T34" fmla="*/ 2147483647 w 4432"/>
              <a:gd name="T35" fmla="*/ 2147483647 h 4763"/>
              <a:gd name="T36" fmla="*/ 2147483647 w 4432"/>
              <a:gd name="T37" fmla="*/ 2147483647 h 4763"/>
              <a:gd name="T38" fmla="*/ 2147483647 w 4432"/>
              <a:gd name="T39" fmla="*/ 2147483647 h 4763"/>
              <a:gd name="T40" fmla="*/ 2147483647 w 4432"/>
              <a:gd name="T41" fmla="*/ 2147483647 h 4763"/>
              <a:gd name="T42" fmla="*/ 2147483647 w 4432"/>
              <a:gd name="T43" fmla="*/ 2147483647 h 4763"/>
              <a:gd name="T44" fmla="*/ 2147483647 w 4432"/>
              <a:gd name="T45" fmla="*/ 2147483647 h 4763"/>
              <a:gd name="T46" fmla="*/ 2147483647 w 4432"/>
              <a:gd name="T47" fmla="*/ 2147483647 h 4763"/>
              <a:gd name="T48" fmla="*/ 2147483647 w 4432"/>
              <a:gd name="T49" fmla="*/ 2147483647 h 4763"/>
              <a:gd name="T50" fmla="*/ 2147483647 w 4432"/>
              <a:gd name="T51" fmla="*/ 2147483647 h 4763"/>
              <a:gd name="T52" fmla="*/ 2147483647 w 4432"/>
              <a:gd name="T53" fmla="*/ 2147483647 h 4763"/>
              <a:gd name="T54" fmla="*/ 2147483647 w 4432"/>
              <a:gd name="T55" fmla="*/ 2147483647 h 4763"/>
              <a:gd name="T56" fmla="*/ 2147483647 w 4432"/>
              <a:gd name="T57" fmla="*/ 2147483647 h 4763"/>
              <a:gd name="T58" fmla="*/ 2147483647 w 4432"/>
              <a:gd name="T59" fmla="*/ 2147483647 h 4763"/>
              <a:gd name="T60" fmla="*/ 2147483647 w 4432"/>
              <a:gd name="T61" fmla="*/ 2147483647 h 4763"/>
              <a:gd name="T62" fmla="*/ 2147483647 w 4432"/>
              <a:gd name="T63" fmla="*/ 2147483647 h 4763"/>
              <a:gd name="T64" fmla="*/ 2147483647 w 4432"/>
              <a:gd name="T65" fmla="*/ 2147483647 h 4763"/>
              <a:gd name="T66" fmla="*/ 2147483647 w 4432"/>
              <a:gd name="T67" fmla="*/ 2147483647 h 4763"/>
              <a:gd name="T68" fmla="*/ 2147483647 w 4432"/>
              <a:gd name="T69" fmla="*/ 2147483647 h 4763"/>
              <a:gd name="T70" fmla="*/ 2147483647 w 4432"/>
              <a:gd name="T71" fmla="*/ 2147483647 h 4763"/>
              <a:gd name="T72" fmla="*/ 2147483647 w 4432"/>
              <a:gd name="T73" fmla="*/ 2147483647 h 4763"/>
              <a:gd name="T74" fmla="*/ 2147483647 w 4432"/>
              <a:gd name="T75" fmla="*/ 2147483647 h 4763"/>
              <a:gd name="T76" fmla="*/ 2147483647 w 4432"/>
              <a:gd name="T77" fmla="*/ 2147483647 h 4763"/>
              <a:gd name="T78" fmla="*/ 2147483647 w 4432"/>
              <a:gd name="T79" fmla="*/ 2147483647 h 4763"/>
              <a:gd name="T80" fmla="*/ 2147483647 w 4432"/>
              <a:gd name="T81" fmla="*/ 2147483647 h 4763"/>
              <a:gd name="T82" fmla="*/ 2147483647 w 4432"/>
              <a:gd name="T83" fmla="*/ 2147483647 h 4763"/>
              <a:gd name="T84" fmla="*/ 2147483647 w 4432"/>
              <a:gd name="T85" fmla="*/ 2147483647 h 4763"/>
              <a:gd name="T86" fmla="*/ 2147483647 w 4432"/>
              <a:gd name="T87" fmla="*/ 2147483647 h 4763"/>
              <a:gd name="T88" fmla="*/ 2147483647 w 4432"/>
              <a:gd name="T89" fmla="*/ 2147483647 h 4763"/>
              <a:gd name="T90" fmla="*/ 2147483647 w 4432"/>
              <a:gd name="T91" fmla="*/ 2147483647 h 4763"/>
              <a:gd name="T92" fmla="*/ 2147483647 w 4432"/>
              <a:gd name="T93" fmla="*/ 2147483647 h 4763"/>
              <a:gd name="T94" fmla="*/ 2147483647 w 4432"/>
              <a:gd name="T95" fmla="*/ 2147483647 h 4763"/>
              <a:gd name="T96" fmla="*/ 2147483647 w 4432"/>
              <a:gd name="T97" fmla="*/ 2147483647 h 4763"/>
              <a:gd name="T98" fmla="*/ 2147483647 w 4432"/>
              <a:gd name="T99" fmla="*/ 2147483647 h 4763"/>
              <a:gd name="T100" fmla="*/ 2147483647 w 4432"/>
              <a:gd name="T101" fmla="*/ 2147483647 h 4763"/>
              <a:gd name="T102" fmla="*/ 2147483647 w 4432"/>
              <a:gd name="T103" fmla="*/ 2147483647 h 4763"/>
              <a:gd name="T104" fmla="*/ 2147483647 w 4432"/>
              <a:gd name="T105" fmla="*/ 2147483647 h 4763"/>
              <a:gd name="T106" fmla="*/ 2147483647 w 4432"/>
              <a:gd name="T107" fmla="*/ 2147483647 h 4763"/>
              <a:gd name="T108" fmla="*/ 2147483647 w 4432"/>
              <a:gd name="T109" fmla="*/ 2147483647 h 47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32"/>
              <a:gd name="T166" fmla="*/ 0 h 4763"/>
              <a:gd name="T167" fmla="*/ 4432 w 4432"/>
              <a:gd name="T168" fmla="*/ 4763 h 476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32" h="4763">
                <a:moveTo>
                  <a:pt x="1618" y="838"/>
                </a:moveTo>
                <a:lnTo>
                  <a:pt x="1826" y="838"/>
                </a:lnTo>
                <a:lnTo>
                  <a:pt x="1826" y="0"/>
                </a:lnTo>
                <a:lnTo>
                  <a:pt x="3280" y="0"/>
                </a:lnTo>
                <a:lnTo>
                  <a:pt x="3380" y="0"/>
                </a:lnTo>
                <a:lnTo>
                  <a:pt x="3819" y="439"/>
                </a:lnTo>
                <a:lnTo>
                  <a:pt x="3819" y="540"/>
                </a:lnTo>
                <a:lnTo>
                  <a:pt x="3818" y="838"/>
                </a:lnTo>
                <a:lnTo>
                  <a:pt x="4026" y="838"/>
                </a:lnTo>
                <a:lnTo>
                  <a:pt x="4026" y="1125"/>
                </a:lnTo>
                <a:lnTo>
                  <a:pt x="4208" y="1125"/>
                </a:lnTo>
                <a:lnTo>
                  <a:pt x="4229" y="1127"/>
                </a:lnTo>
                <a:lnTo>
                  <a:pt x="4252" y="1129"/>
                </a:lnTo>
                <a:lnTo>
                  <a:pt x="4273" y="1134"/>
                </a:lnTo>
                <a:lnTo>
                  <a:pt x="4293" y="1142"/>
                </a:lnTo>
                <a:lnTo>
                  <a:pt x="4313" y="1150"/>
                </a:lnTo>
                <a:lnTo>
                  <a:pt x="4331" y="1162"/>
                </a:lnTo>
                <a:lnTo>
                  <a:pt x="4348" y="1174"/>
                </a:lnTo>
                <a:lnTo>
                  <a:pt x="4364" y="1188"/>
                </a:lnTo>
                <a:lnTo>
                  <a:pt x="4379" y="1203"/>
                </a:lnTo>
                <a:lnTo>
                  <a:pt x="4393" y="1220"/>
                </a:lnTo>
                <a:lnTo>
                  <a:pt x="4404" y="1238"/>
                </a:lnTo>
                <a:lnTo>
                  <a:pt x="4414" y="1257"/>
                </a:lnTo>
                <a:lnTo>
                  <a:pt x="4422" y="1278"/>
                </a:lnTo>
                <a:lnTo>
                  <a:pt x="4427" y="1299"/>
                </a:lnTo>
                <a:lnTo>
                  <a:pt x="4431" y="1322"/>
                </a:lnTo>
                <a:lnTo>
                  <a:pt x="4432" y="1344"/>
                </a:lnTo>
                <a:lnTo>
                  <a:pt x="4432" y="4763"/>
                </a:lnTo>
                <a:lnTo>
                  <a:pt x="0" y="4763"/>
                </a:lnTo>
                <a:lnTo>
                  <a:pt x="0" y="1344"/>
                </a:lnTo>
                <a:lnTo>
                  <a:pt x="1" y="1322"/>
                </a:lnTo>
                <a:lnTo>
                  <a:pt x="5" y="1299"/>
                </a:lnTo>
                <a:lnTo>
                  <a:pt x="11" y="1278"/>
                </a:lnTo>
                <a:lnTo>
                  <a:pt x="19" y="1257"/>
                </a:lnTo>
                <a:lnTo>
                  <a:pt x="29" y="1238"/>
                </a:lnTo>
                <a:lnTo>
                  <a:pt x="40" y="1220"/>
                </a:lnTo>
                <a:lnTo>
                  <a:pt x="53" y="1203"/>
                </a:lnTo>
                <a:lnTo>
                  <a:pt x="68" y="1188"/>
                </a:lnTo>
                <a:lnTo>
                  <a:pt x="84" y="1174"/>
                </a:lnTo>
                <a:lnTo>
                  <a:pt x="101" y="1162"/>
                </a:lnTo>
                <a:lnTo>
                  <a:pt x="120" y="1150"/>
                </a:lnTo>
                <a:lnTo>
                  <a:pt x="140" y="1142"/>
                </a:lnTo>
                <a:lnTo>
                  <a:pt x="160" y="1134"/>
                </a:lnTo>
                <a:lnTo>
                  <a:pt x="181" y="1129"/>
                </a:lnTo>
                <a:lnTo>
                  <a:pt x="203" y="1127"/>
                </a:lnTo>
                <a:lnTo>
                  <a:pt x="225" y="1125"/>
                </a:lnTo>
                <a:lnTo>
                  <a:pt x="1618" y="1125"/>
                </a:lnTo>
                <a:lnTo>
                  <a:pt x="1618" y="838"/>
                </a:lnTo>
                <a:close/>
                <a:moveTo>
                  <a:pt x="1826" y="1325"/>
                </a:moveTo>
                <a:lnTo>
                  <a:pt x="225" y="1325"/>
                </a:lnTo>
                <a:lnTo>
                  <a:pt x="219" y="1325"/>
                </a:lnTo>
                <a:lnTo>
                  <a:pt x="214" y="1328"/>
                </a:lnTo>
                <a:lnTo>
                  <a:pt x="209" y="1329"/>
                </a:lnTo>
                <a:lnTo>
                  <a:pt x="206" y="1333"/>
                </a:lnTo>
                <a:lnTo>
                  <a:pt x="201" y="1339"/>
                </a:lnTo>
                <a:lnTo>
                  <a:pt x="200" y="1344"/>
                </a:lnTo>
                <a:lnTo>
                  <a:pt x="200" y="4563"/>
                </a:lnTo>
                <a:lnTo>
                  <a:pt x="4232" y="4563"/>
                </a:lnTo>
                <a:lnTo>
                  <a:pt x="4232" y="1344"/>
                </a:lnTo>
                <a:lnTo>
                  <a:pt x="4231" y="1339"/>
                </a:lnTo>
                <a:lnTo>
                  <a:pt x="4227" y="1333"/>
                </a:lnTo>
                <a:lnTo>
                  <a:pt x="4223" y="1329"/>
                </a:lnTo>
                <a:lnTo>
                  <a:pt x="4219" y="1328"/>
                </a:lnTo>
                <a:lnTo>
                  <a:pt x="4214" y="1325"/>
                </a:lnTo>
                <a:lnTo>
                  <a:pt x="4208" y="1325"/>
                </a:lnTo>
                <a:lnTo>
                  <a:pt x="3818" y="1325"/>
                </a:lnTo>
                <a:lnTo>
                  <a:pt x="3818" y="1792"/>
                </a:lnTo>
                <a:lnTo>
                  <a:pt x="1826" y="1792"/>
                </a:lnTo>
                <a:lnTo>
                  <a:pt x="1826" y="1325"/>
                </a:lnTo>
                <a:close/>
                <a:moveTo>
                  <a:pt x="3679" y="440"/>
                </a:moveTo>
                <a:lnTo>
                  <a:pt x="3380" y="143"/>
                </a:lnTo>
                <a:lnTo>
                  <a:pt x="3380" y="440"/>
                </a:lnTo>
                <a:lnTo>
                  <a:pt x="3679" y="440"/>
                </a:lnTo>
                <a:close/>
                <a:moveTo>
                  <a:pt x="1926" y="100"/>
                </a:moveTo>
                <a:lnTo>
                  <a:pt x="1926" y="1692"/>
                </a:lnTo>
                <a:lnTo>
                  <a:pt x="3718" y="1692"/>
                </a:lnTo>
                <a:lnTo>
                  <a:pt x="3719" y="540"/>
                </a:lnTo>
                <a:lnTo>
                  <a:pt x="3280" y="540"/>
                </a:lnTo>
                <a:lnTo>
                  <a:pt x="3280" y="100"/>
                </a:lnTo>
                <a:lnTo>
                  <a:pt x="1926" y="100"/>
                </a:lnTo>
                <a:close/>
                <a:moveTo>
                  <a:pt x="3589" y="2242"/>
                </a:moveTo>
                <a:lnTo>
                  <a:pt x="1926" y="2242"/>
                </a:lnTo>
                <a:lnTo>
                  <a:pt x="1926" y="2617"/>
                </a:lnTo>
                <a:lnTo>
                  <a:pt x="3698" y="2617"/>
                </a:lnTo>
                <a:lnTo>
                  <a:pt x="3698" y="2142"/>
                </a:lnTo>
                <a:lnTo>
                  <a:pt x="3798" y="2142"/>
                </a:lnTo>
                <a:lnTo>
                  <a:pt x="3798" y="2717"/>
                </a:lnTo>
                <a:lnTo>
                  <a:pt x="1826" y="2717"/>
                </a:lnTo>
                <a:lnTo>
                  <a:pt x="1826" y="2142"/>
                </a:lnTo>
                <a:lnTo>
                  <a:pt x="3589" y="2142"/>
                </a:lnTo>
                <a:lnTo>
                  <a:pt x="3589" y="2242"/>
                </a:lnTo>
                <a:close/>
                <a:moveTo>
                  <a:pt x="1438" y="1536"/>
                </a:moveTo>
                <a:lnTo>
                  <a:pt x="1438" y="4285"/>
                </a:lnTo>
                <a:lnTo>
                  <a:pt x="560" y="4285"/>
                </a:lnTo>
                <a:lnTo>
                  <a:pt x="560" y="1536"/>
                </a:lnTo>
                <a:lnTo>
                  <a:pt x="1438" y="1536"/>
                </a:lnTo>
                <a:close/>
                <a:moveTo>
                  <a:pt x="1338" y="1636"/>
                </a:moveTo>
                <a:lnTo>
                  <a:pt x="660" y="1636"/>
                </a:lnTo>
                <a:lnTo>
                  <a:pt x="660" y="4185"/>
                </a:lnTo>
                <a:lnTo>
                  <a:pt x="1338" y="4185"/>
                </a:lnTo>
                <a:lnTo>
                  <a:pt x="1338" y="1636"/>
                </a:lnTo>
                <a:close/>
                <a:moveTo>
                  <a:pt x="1826" y="4085"/>
                </a:moveTo>
                <a:lnTo>
                  <a:pt x="2171" y="4085"/>
                </a:lnTo>
                <a:lnTo>
                  <a:pt x="2171" y="4285"/>
                </a:lnTo>
                <a:lnTo>
                  <a:pt x="1826" y="4285"/>
                </a:lnTo>
                <a:lnTo>
                  <a:pt x="1826" y="4085"/>
                </a:lnTo>
                <a:close/>
                <a:moveTo>
                  <a:pt x="2271" y="4085"/>
                </a:moveTo>
                <a:lnTo>
                  <a:pt x="2632" y="4085"/>
                </a:lnTo>
                <a:lnTo>
                  <a:pt x="2632" y="4285"/>
                </a:lnTo>
                <a:lnTo>
                  <a:pt x="2271" y="4285"/>
                </a:lnTo>
                <a:lnTo>
                  <a:pt x="2271" y="4085"/>
                </a:lnTo>
                <a:close/>
                <a:moveTo>
                  <a:pt x="2732" y="4085"/>
                </a:moveTo>
                <a:lnTo>
                  <a:pt x="3094" y="4085"/>
                </a:lnTo>
                <a:lnTo>
                  <a:pt x="3094" y="4285"/>
                </a:lnTo>
                <a:lnTo>
                  <a:pt x="2732" y="4285"/>
                </a:lnTo>
                <a:lnTo>
                  <a:pt x="2732" y="4085"/>
                </a:lnTo>
                <a:close/>
                <a:moveTo>
                  <a:pt x="3194" y="4085"/>
                </a:moveTo>
                <a:lnTo>
                  <a:pt x="3798" y="4085"/>
                </a:lnTo>
                <a:lnTo>
                  <a:pt x="3798" y="4285"/>
                </a:lnTo>
                <a:lnTo>
                  <a:pt x="3194" y="4285"/>
                </a:lnTo>
                <a:lnTo>
                  <a:pt x="3194" y="4085"/>
                </a:lnTo>
                <a:close/>
                <a:moveTo>
                  <a:pt x="3194" y="3077"/>
                </a:moveTo>
                <a:lnTo>
                  <a:pt x="3798" y="3077"/>
                </a:lnTo>
                <a:lnTo>
                  <a:pt x="3798" y="3277"/>
                </a:lnTo>
                <a:lnTo>
                  <a:pt x="3194" y="3277"/>
                </a:lnTo>
                <a:lnTo>
                  <a:pt x="3194" y="3077"/>
                </a:lnTo>
                <a:close/>
                <a:moveTo>
                  <a:pt x="2732" y="3077"/>
                </a:moveTo>
                <a:lnTo>
                  <a:pt x="3094" y="3077"/>
                </a:lnTo>
                <a:lnTo>
                  <a:pt x="3094" y="3277"/>
                </a:lnTo>
                <a:lnTo>
                  <a:pt x="2732" y="3277"/>
                </a:lnTo>
                <a:lnTo>
                  <a:pt x="2732" y="3077"/>
                </a:lnTo>
                <a:close/>
                <a:moveTo>
                  <a:pt x="2271" y="3077"/>
                </a:moveTo>
                <a:lnTo>
                  <a:pt x="2632" y="3077"/>
                </a:lnTo>
                <a:lnTo>
                  <a:pt x="2632" y="3277"/>
                </a:lnTo>
                <a:lnTo>
                  <a:pt x="2271" y="3277"/>
                </a:lnTo>
                <a:lnTo>
                  <a:pt x="2271" y="3077"/>
                </a:lnTo>
                <a:close/>
                <a:moveTo>
                  <a:pt x="1826" y="3077"/>
                </a:moveTo>
                <a:lnTo>
                  <a:pt x="2171" y="3077"/>
                </a:lnTo>
                <a:lnTo>
                  <a:pt x="2171" y="3277"/>
                </a:lnTo>
                <a:lnTo>
                  <a:pt x="1826" y="3277"/>
                </a:lnTo>
                <a:lnTo>
                  <a:pt x="1826" y="3077"/>
                </a:lnTo>
                <a:close/>
                <a:moveTo>
                  <a:pt x="3194" y="3581"/>
                </a:moveTo>
                <a:lnTo>
                  <a:pt x="3798" y="3581"/>
                </a:lnTo>
                <a:lnTo>
                  <a:pt x="3798" y="3781"/>
                </a:lnTo>
                <a:lnTo>
                  <a:pt x="3194" y="3781"/>
                </a:lnTo>
                <a:lnTo>
                  <a:pt x="3194" y="3581"/>
                </a:lnTo>
                <a:close/>
                <a:moveTo>
                  <a:pt x="2732" y="3581"/>
                </a:moveTo>
                <a:lnTo>
                  <a:pt x="3094" y="3581"/>
                </a:lnTo>
                <a:lnTo>
                  <a:pt x="3094" y="3781"/>
                </a:lnTo>
                <a:lnTo>
                  <a:pt x="2732" y="3781"/>
                </a:lnTo>
                <a:lnTo>
                  <a:pt x="2732" y="3581"/>
                </a:lnTo>
                <a:close/>
                <a:moveTo>
                  <a:pt x="2271" y="3581"/>
                </a:moveTo>
                <a:lnTo>
                  <a:pt x="2632" y="3581"/>
                </a:lnTo>
                <a:lnTo>
                  <a:pt x="2632" y="3781"/>
                </a:lnTo>
                <a:lnTo>
                  <a:pt x="2271" y="3781"/>
                </a:lnTo>
                <a:lnTo>
                  <a:pt x="2271" y="3581"/>
                </a:lnTo>
                <a:close/>
                <a:moveTo>
                  <a:pt x="1826" y="3581"/>
                </a:moveTo>
                <a:lnTo>
                  <a:pt x="2171" y="3581"/>
                </a:lnTo>
                <a:lnTo>
                  <a:pt x="2171" y="3781"/>
                </a:lnTo>
                <a:lnTo>
                  <a:pt x="1826" y="3781"/>
                </a:lnTo>
                <a:lnTo>
                  <a:pt x="1826" y="3581"/>
                </a:lnTo>
                <a:close/>
              </a:path>
            </a:pathLst>
          </a:custGeom>
          <a:solidFill>
            <a:schemeClr val="accent5"/>
          </a:solidFill>
          <a:ln w="9525">
            <a:noFill/>
            <a:round/>
            <a:headEnd/>
            <a:tailEnd/>
          </a:ln>
        </p:spPr>
        <p:txBody>
          <a:bodyPr/>
          <a:lstStyle/>
          <a:p>
            <a:endParaRPr lang="de-DE"/>
          </a:p>
        </p:txBody>
      </p:sp>
      <p:cxnSp>
        <p:nvCxnSpPr>
          <p:cNvPr id="84" name="Straight Connector 83"/>
          <p:cNvCxnSpPr>
            <a:stCxn id="83" idx="2"/>
            <a:endCxn id="130" idx="0"/>
          </p:cNvCxnSpPr>
          <p:nvPr/>
        </p:nvCxnSpPr>
        <p:spPr>
          <a:xfrm>
            <a:off x="8848876" y="2031943"/>
            <a:ext cx="0" cy="1945536"/>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sp>
        <p:nvSpPr>
          <p:cNvPr id="85" name="Freeform 9"/>
          <p:cNvSpPr>
            <a:spLocks noChangeAspect="1"/>
          </p:cNvSpPr>
          <p:nvPr/>
        </p:nvSpPr>
        <p:spPr bwMode="auto">
          <a:xfrm>
            <a:off x="5328715" y="2303649"/>
            <a:ext cx="274320" cy="274320"/>
          </a:xfrm>
          <a:custGeom>
            <a:avLst/>
            <a:gdLst>
              <a:gd name="T0" fmla="*/ 52 w 417"/>
              <a:gd name="T1" fmla="*/ 243 h 416"/>
              <a:gd name="T2" fmla="*/ 107 w 417"/>
              <a:gd name="T3" fmla="*/ 311 h 416"/>
              <a:gd name="T4" fmla="*/ 279 w 417"/>
              <a:gd name="T5" fmla="*/ 410 h 416"/>
              <a:gd name="T6" fmla="*/ 362 w 417"/>
              <a:gd name="T7" fmla="*/ 404 h 416"/>
              <a:gd name="T8" fmla="*/ 413 w 417"/>
              <a:gd name="T9" fmla="*/ 343 h 416"/>
              <a:gd name="T10" fmla="*/ 369 w 417"/>
              <a:gd name="T11" fmla="*/ 293 h 416"/>
              <a:gd name="T12" fmla="*/ 273 w 417"/>
              <a:gd name="T13" fmla="*/ 301 h 416"/>
              <a:gd name="T14" fmla="*/ 232 w 417"/>
              <a:gd name="T15" fmla="*/ 307 h 416"/>
              <a:gd name="T16" fmla="*/ 168 w 417"/>
              <a:gd name="T17" fmla="*/ 247 h 416"/>
              <a:gd name="T18" fmla="*/ 110 w 417"/>
              <a:gd name="T19" fmla="*/ 185 h 416"/>
              <a:gd name="T20" fmla="*/ 116 w 417"/>
              <a:gd name="T21" fmla="*/ 143 h 416"/>
              <a:gd name="T22" fmla="*/ 124 w 417"/>
              <a:gd name="T23" fmla="*/ 47 h 416"/>
              <a:gd name="T24" fmla="*/ 74 w 417"/>
              <a:gd name="T25" fmla="*/ 3 h 416"/>
              <a:gd name="T26" fmla="*/ 13 w 417"/>
              <a:gd name="T27" fmla="*/ 55 h 416"/>
              <a:gd name="T28" fmla="*/ 7 w 417"/>
              <a:gd name="T29" fmla="*/ 138 h 416"/>
              <a:gd name="T30" fmla="*/ 52 w 417"/>
              <a:gd name="T31" fmla="*/ 24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7" h="416">
                <a:moveTo>
                  <a:pt x="52" y="243"/>
                </a:moveTo>
                <a:cubicBezTo>
                  <a:pt x="67" y="268"/>
                  <a:pt x="86" y="291"/>
                  <a:pt x="107" y="311"/>
                </a:cubicBezTo>
                <a:cubicBezTo>
                  <a:pt x="154" y="359"/>
                  <a:pt x="209" y="392"/>
                  <a:pt x="279" y="410"/>
                </a:cubicBezTo>
                <a:cubicBezTo>
                  <a:pt x="305" y="416"/>
                  <a:pt x="338" y="415"/>
                  <a:pt x="362" y="404"/>
                </a:cubicBezTo>
                <a:cubicBezTo>
                  <a:pt x="384" y="393"/>
                  <a:pt x="406" y="367"/>
                  <a:pt x="413" y="343"/>
                </a:cubicBezTo>
                <a:cubicBezTo>
                  <a:pt x="417" y="331"/>
                  <a:pt x="387" y="307"/>
                  <a:pt x="369" y="293"/>
                </a:cubicBezTo>
                <a:cubicBezTo>
                  <a:pt x="336" y="266"/>
                  <a:pt x="303" y="252"/>
                  <a:pt x="273" y="301"/>
                </a:cubicBezTo>
                <a:cubicBezTo>
                  <a:pt x="269" y="309"/>
                  <a:pt x="239" y="313"/>
                  <a:pt x="232" y="307"/>
                </a:cubicBezTo>
                <a:cubicBezTo>
                  <a:pt x="168" y="247"/>
                  <a:pt x="168" y="247"/>
                  <a:pt x="168" y="247"/>
                </a:cubicBezTo>
                <a:cubicBezTo>
                  <a:pt x="148" y="227"/>
                  <a:pt x="129" y="206"/>
                  <a:pt x="110" y="185"/>
                </a:cubicBezTo>
                <a:cubicBezTo>
                  <a:pt x="103" y="178"/>
                  <a:pt x="108" y="148"/>
                  <a:pt x="116" y="143"/>
                </a:cubicBezTo>
                <a:cubicBezTo>
                  <a:pt x="165" y="113"/>
                  <a:pt x="151" y="80"/>
                  <a:pt x="124" y="47"/>
                </a:cubicBezTo>
                <a:cubicBezTo>
                  <a:pt x="109" y="29"/>
                  <a:pt x="85" y="0"/>
                  <a:pt x="74" y="3"/>
                </a:cubicBezTo>
                <a:cubicBezTo>
                  <a:pt x="50" y="10"/>
                  <a:pt x="24" y="32"/>
                  <a:pt x="13" y="55"/>
                </a:cubicBezTo>
                <a:cubicBezTo>
                  <a:pt x="2" y="78"/>
                  <a:pt x="0" y="112"/>
                  <a:pt x="7" y="138"/>
                </a:cubicBezTo>
                <a:cubicBezTo>
                  <a:pt x="17" y="177"/>
                  <a:pt x="32" y="212"/>
                  <a:pt x="52" y="243"/>
                </a:cubicBezTo>
                <a:close/>
              </a:path>
            </a:pathLst>
          </a:custGeom>
          <a:solidFill>
            <a:schemeClr val="accent5"/>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6" name="Freeform 9"/>
          <p:cNvSpPr>
            <a:spLocks noChangeAspect="1"/>
          </p:cNvSpPr>
          <p:nvPr/>
        </p:nvSpPr>
        <p:spPr bwMode="auto">
          <a:xfrm>
            <a:off x="4332428" y="2321727"/>
            <a:ext cx="274320" cy="274320"/>
          </a:xfrm>
          <a:custGeom>
            <a:avLst/>
            <a:gdLst>
              <a:gd name="T0" fmla="*/ 52 w 417"/>
              <a:gd name="T1" fmla="*/ 243 h 416"/>
              <a:gd name="T2" fmla="*/ 107 w 417"/>
              <a:gd name="T3" fmla="*/ 311 h 416"/>
              <a:gd name="T4" fmla="*/ 279 w 417"/>
              <a:gd name="T5" fmla="*/ 410 h 416"/>
              <a:gd name="T6" fmla="*/ 362 w 417"/>
              <a:gd name="T7" fmla="*/ 404 h 416"/>
              <a:gd name="T8" fmla="*/ 413 w 417"/>
              <a:gd name="T9" fmla="*/ 343 h 416"/>
              <a:gd name="T10" fmla="*/ 369 w 417"/>
              <a:gd name="T11" fmla="*/ 293 h 416"/>
              <a:gd name="T12" fmla="*/ 273 w 417"/>
              <a:gd name="T13" fmla="*/ 301 h 416"/>
              <a:gd name="T14" fmla="*/ 232 w 417"/>
              <a:gd name="T15" fmla="*/ 307 h 416"/>
              <a:gd name="T16" fmla="*/ 168 w 417"/>
              <a:gd name="T17" fmla="*/ 247 h 416"/>
              <a:gd name="T18" fmla="*/ 110 w 417"/>
              <a:gd name="T19" fmla="*/ 185 h 416"/>
              <a:gd name="T20" fmla="*/ 116 w 417"/>
              <a:gd name="T21" fmla="*/ 143 h 416"/>
              <a:gd name="T22" fmla="*/ 124 w 417"/>
              <a:gd name="T23" fmla="*/ 47 h 416"/>
              <a:gd name="T24" fmla="*/ 74 w 417"/>
              <a:gd name="T25" fmla="*/ 3 h 416"/>
              <a:gd name="T26" fmla="*/ 13 w 417"/>
              <a:gd name="T27" fmla="*/ 55 h 416"/>
              <a:gd name="T28" fmla="*/ 7 w 417"/>
              <a:gd name="T29" fmla="*/ 138 h 416"/>
              <a:gd name="T30" fmla="*/ 52 w 417"/>
              <a:gd name="T31" fmla="*/ 24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7" h="416">
                <a:moveTo>
                  <a:pt x="52" y="243"/>
                </a:moveTo>
                <a:cubicBezTo>
                  <a:pt x="67" y="268"/>
                  <a:pt x="86" y="291"/>
                  <a:pt x="107" y="311"/>
                </a:cubicBezTo>
                <a:cubicBezTo>
                  <a:pt x="154" y="359"/>
                  <a:pt x="209" y="392"/>
                  <a:pt x="279" y="410"/>
                </a:cubicBezTo>
                <a:cubicBezTo>
                  <a:pt x="305" y="416"/>
                  <a:pt x="338" y="415"/>
                  <a:pt x="362" y="404"/>
                </a:cubicBezTo>
                <a:cubicBezTo>
                  <a:pt x="384" y="393"/>
                  <a:pt x="406" y="367"/>
                  <a:pt x="413" y="343"/>
                </a:cubicBezTo>
                <a:cubicBezTo>
                  <a:pt x="417" y="331"/>
                  <a:pt x="387" y="307"/>
                  <a:pt x="369" y="293"/>
                </a:cubicBezTo>
                <a:cubicBezTo>
                  <a:pt x="336" y="266"/>
                  <a:pt x="303" y="252"/>
                  <a:pt x="273" y="301"/>
                </a:cubicBezTo>
                <a:cubicBezTo>
                  <a:pt x="269" y="309"/>
                  <a:pt x="239" y="313"/>
                  <a:pt x="232" y="307"/>
                </a:cubicBezTo>
                <a:cubicBezTo>
                  <a:pt x="168" y="247"/>
                  <a:pt x="168" y="247"/>
                  <a:pt x="168" y="247"/>
                </a:cubicBezTo>
                <a:cubicBezTo>
                  <a:pt x="148" y="227"/>
                  <a:pt x="129" y="206"/>
                  <a:pt x="110" y="185"/>
                </a:cubicBezTo>
                <a:cubicBezTo>
                  <a:pt x="103" y="178"/>
                  <a:pt x="108" y="148"/>
                  <a:pt x="116" y="143"/>
                </a:cubicBezTo>
                <a:cubicBezTo>
                  <a:pt x="165" y="113"/>
                  <a:pt x="151" y="80"/>
                  <a:pt x="124" y="47"/>
                </a:cubicBezTo>
                <a:cubicBezTo>
                  <a:pt x="109" y="29"/>
                  <a:pt x="85" y="0"/>
                  <a:pt x="74" y="3"/>
                </a:cubicBezTo>
                <a:cubicBezTo>
                  <a:pt x="50" y="10"/>
                  <a:pt x="24" y="32"/>
                  <a:pt x="13" y="55"/>
                </a:cubicBezTo>
                <a:cubicBezTo>
                  <a:pt x="2" y="78"/>
                  <a:pt x="0" y="112"/>
                  <a:pt x="7" y="138"/>
                </a:cubicBezTo>
                <a:cubicBezTo>
                  <a:pt x="17" y="177"/>
                  <a:pt x="32" y="212"/>
                  <a:pt x="52" y="243"/>
                </a:cubicBezTo>
                <a:close/>
              </a:path>
            </a:pathLst>
          </a:custGeom>
          <a:solidFill>
            <a:schemeClr val="accent5"/>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9766" y="2824159"/>
            <a:ext cx="182880" cy="182880"/>
          </a:xfrm>
          <a:prstGeom prst="rect">
            <a:avLst/>
          </a:prstGeom>
        </p:spPr>
      </p:pic>
      <p:sp>
        <p:nvSpPr>
          <p:cNvPr id="88" name="Freeform 5"/>
          <p:cNvSpPr>
            <a:spLocks noEditPoints="1"/>
          </p:cNvSpPr>
          <p:nvPr/>
        </p:nvSpPr>
        <p:spPr bwMode="auto">
          <a:xfrm>
            <a:off x="8711716" y="1316961"/>
            <a:ext cx="274320" cy="274320"/>
          </a:xfrm>
          <a:custGeom>
            <a:avLst/>
            <a:gdLst>
              <a:gd name="T0" fmla="*/ 672 w 1504"/>
              <a:gd name="T1" fmla="*/ 2254 h 2835"/>
              <a:gd name="T2" fmla="*/ 414 w 1504"/>
              <a:gd name="T3" fmla="*/ 2243 h 2835"/>
              <a:gd name="T4" fmla="*/ 170 w 1504"/>
              <a:gd name="T5" fmla="*/ 2336 h 2835"/>
              <a:gd name="T6" fmla="*/ 942 w 1504"/>
              <a:gd name="T7" fmla="*/ 2835 h 2835"/>
              <a:gd name="T8" fmla="*/ 875 w 1504"/>
              <a:gd name="T9" fmla="*/ 2336 h 2835"/>
              <a:gd name="T10" fmla="*/ 348 w 1504"/>
              <a:gd name="T11" fmla="*/ 415 h 2835"/>
              <a:gd name="T12" fmla="*/ 390 w 1504"/>
              <a:gd name="T13" fmla="*/ 1194 h 2835"/>
              <a:gd name="T14" fmla="*/ 668 w 1504"/>
              <a:gd name="T15" fmla="*/ 1269 h 2835"/>
              <a:gd name="T16" fmla="*/ 941 w 1504"/>
              <a:gd name="T17" fmla="*/ 1253 h 2835"/>
              <a:gd name="T18" fmla="*/ 1245 w 1504"/>
              <a:gd name="T19" fmla="*/ 1134 h 2835"/>
              <a:gd name="T20" fmla="*/ 1022 w 1504"/>
              <a:gd name="T21" fmla="*/ 1159 h 2835"/>
              <a:gd name="T22" fmla="*/ 677 w 1504"/>
              <a:gd name="T23" fmla="*/ 1205 h 2835"/>
              <a:gd name="T24" fmla="*/ 320 w 1504"/>
              <a:gd name="T25" fmla="*/ 1085 h 2835"/>
              <a:gd name="T26" fmla="*/ 753 w 1504"/>
              <a:gd name="T27" fmla="*/ 0 h 2835"/>
              <a:gd name="T28" fmla="*/ 366 w 1504"/>
              <a:gd name="T29" fmla="*/ 90 h 2835"/>
              <a:gd name="T30" fmla="*/ 93 w 1504"/>
              <a:gd name="T31" fmla="*/ 329 h 2835"/>
              <a:gd name="T32" fmla="*/ 0 w 1504"/>
              <a:gd name="T33" fmla="*/ 636 h 2835"/>
              <a:gd name="T34" fmla="*/ 344 w 1504"/>
              <a:gd name="T35" fmla="*/ 1690 h 2835"/>
              <a:gd name="T36" fmla="*/ 53 w 1504"/>
              <a:gd name="T37" fmla="*/ 655 h 2835"/>
              <a:gd name="T38" fmla="*/ 119 w 1504"/>
              <a:gd name="T39" fmla="*/ 394 h 2835"/>
              <a:gd name="T40" fmla="*/ 329 w 1504"/>
              <a:gd name="T41" fmla="*/ 181 h 2835"/>
              <a:gd name="T42" fmla="*/ 679 w 1504"/>
              <a:gd name="T43" fmla="*/ 69 h 2835"/>
              <a:gd name="T44" fmla="*/ 1028 w 1504"/>
              <a:gd name="T45" fmla="*/ 111 h 2835"/>
              <a:gd name="T46" fmla="*/ 1296 w 1504"/>
              <a:gd name="T47" fmla="*/ 278 h 2835"/>
              <a:gd name="T48" fmla="*/ 1444 w 1504"/>
              <a:gd name="T49" fmla="*/ 553 h 2835"/>
              <a:gd name="T50" fmla="*/ 1418 w 1504"/>
              <a:gd name="T51" fmla="*/ 796 h 2835"/>
              <a:gd name="T52" fmla="*/ 1495 w 1504"/>
              <a:gd name="T53" fmla="*/ 709 h 2835"/>
              <a:gd name="T54" fmla="*/ 1469 w 1504"/>
              <a:gd name="T55" fmla="*/ 443 h 2835"/>
              <a:gd name="T56" fmla="*/ 1254 w 1504"/>
              <a:gd name="T57" fmla="*/ 161 h 2835"/>
              <a:gd name="T58" fmla="*/ 902 w 1504"/>
              <a:gd name="T59" fmla="*/ 13 h 2835"/>
              <a:gd name="T60" fmla="*/ 838 w 1504"/>
              <a:gd name="T61" fmla="*/ 2213 h 2835"/>
              <a:gd name="T62" fmla="*/ 1026 w 1504"/>
              <a:gd name="T63" fmla="*/ 2508 h 2835"/>
              <a:gd name="T64" fmla="*/ 1269 w 1504"/>
              <a:gd name="T65" fmla="*/ 2309 h 2835"/>
              <a:gd name="T66" fmla="*/ 1338 w 1504"/>
              <a:gd name="T67" fmla="*/ 2356 h 2835"/>
              <a:gd name="T68" fmla="*/ 1260 w 1504"/>
              <a:gd name="T69" fmla="*/ 2226 h 2835"/>
              <a:gd name="T70" fmla="*/ 418 w 1504"/>
              <a:gd name="T71" fmla="*/ 1741 h 2835"/>
              <a:gd name="T72" fmla="*/ 369 w 1504"/>
              <a:gd name="T73" fmla="*/ 1859 h 2835"/>
              <a:gd name="T74" fmla="*/ 392 w 1504"/>
              <a:gd name="T75" fmla="*/ 2078 h 2835"/>
              <a:gd name="T76" fmla="*/ 493 w 1504"/>
              <a:gd name="T77" fmla="*/ 2188 h 2835"/>
              <a:gd name="T78" fmla="*/ 610 w 1504"/>
              <a:gd name="T79" fmla="*/ 2144 h 2835"/>
              <a:gd name="T80" fmla="*/ 665 w 1504"/>
              <a:gd name="T81" fmla="*/ 1998 h 2835"/>
              <a:gd name="T82" fmla="*/ 644 w 1504"/>
              <a:gd name="T83" fmla="*/ 1770 h 2835"/>
              <a:gd name="T84" fmla="*/ 483 w 1504"/>
              <a:gd name="T85" fmla="*/ 1725 h 2835"/>
              <a:gd name="T86" fmla="*/ 1165 w 1504"/>
              <a:gd name="T87" fmla="*/ 1900 h 2835"/>
              <a:gd name="T88" fmla="*/ 1057 w 1504"/>
              <a:gd name="T89" fmla="*/ 1764 h 2835"/>
              <a:gd name="T90" fmla="*/ 925 w 1504"/>
              <a:gd name="T91" fmla="*/ 1819 h 2835"/>
              <a:gd name="T92" fmla="*/ 884 w 1504"/>
              <a:gd name="T93" fmla="*/ 2014 h 2835"/>
              <a:gd name="T94" fmla="*/ 915 w 1504"/>
              <a:gd name="T95" fmla="*/ 2069 h 2835"/>
              <a:gd name="T96" fmla="*/ 862 w 1504"/>
              <a:gd name="T97" fmla="*/ 2115 h 2835"/>
              <a:gd name="T98" fmla="*/ 970 w 1504"/>
              <a:gd name="T99" fmla="*/ 2145 h 2835"/>
              <a:gd name="T100" fmla="*/ 1062 w 1504"/>
              <a:gd name="T101" fmla="*/ 2164 h 2835"/>
              <a:gd name="T102" fmla="*/ 1169 w 1504"/>
              <a:gd name="T103" fmla="*/ 2145 h 2835"/>
              <a:gd name="T104" fmla="*/ 1167 w 1504"/>
              <a:gd name="T105" fmla="*/ 2085 h 2835"/>
              <a:gd name="T106" fmla="*/ 1164 w 1504"/>
              <a:gd name="T107" fmla="*/ 2043 h 2835"/>
              <a:gd name="T108" fmla="*/ 1117 w 1504"/>
              <a:gd name="T109" fmla="*/ 2059 h 2835"/>
              <a:gd name="T110" fmla="*/ 1040 w 1504"/>
              <a:gd name="T111" fmla="*/ 2139 h 2835"/>
              <a:gd name="T112" fmla="*/ 960 w 1504"/>
              <a:gd name="T113" fmla="*/ 2093 h 2835"/>
              <a:gd name="T114" fmla="*/ 963 w 1504"/>
              <a:gd name="T115" fmla="*/ 1994 h 2835"/>
              <a:gd name="T116" fmla="*/ 1065 w 1504"/>
              <a:gd name="T117" fmla="*/ 1939 h 2835"/>
              <a:gd name="T118" fmla="*/ 1117 w 1504"/>
              <a:gd name="T119" fmla="*/ 1908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4" h="2835">
                <a:moveTo>
                  <a:pt x="1113" y="898"/>
                </a:moveTo>
                <a:lnTo>
                  <a:pt x="1113" y="833"/>
                </a:lnTo>
                <a:lnTo>
                  <a:pt x="794" y="833"/>
                </a:lnTo>
                <a:lnTo>
                  <a:pt x="794" y="898"/>
                </a:lnTo>
                <a:lnTo>
                  <a:pt x="1113" y="898"/>
                </a:lnTo>
                <a:close/>
                <a:moveTo>
                  <a:pt x="813" y="2299"/>
                </a:moveTo>
                <a:lnTo>
                  <a:pt x="813" y="2299"/>
                </a:lnTo>
                <a:lnTo>
                  <a:pt x="786" y="2289"/>
                </a:lnTo>
                <a:lnTo>
                  <a:pt x="756" y="2278"/>
                </a:lnTo>
                <a:lnTo>
                  <a:pt x="717" y="2266"/>
                </a:lnTo>
                <a:lnTo>
                  <a:pt x="672" y="2254"/>
                </a:lnTo>
                <a:lnTo>
                  <a:pt x="648" y="2248"/>
                </a:lnTo>
                <a:lnTo>
                  <a:pt x="624" y="2243"/>
                </a:lnTo>
                <a:lnTo>
                  <a:pt x="598" y="2239"/>
                </a:lnTo>
                <a:lnTo>
                  <a:pt x="573" y="2235"/>
                </a:lnTo>
                <a:lnTo>
                  <a:pt x="547" y="2233"/>
                </a:lnTo>
                <a:lnTo>
                  <a:pt x="522" y="2233"/>
                </a:lnTo>
                <a:lnTo>
                  <a:pt x="522" y="2233"/>
                </a:lnTo>
                <a:lnTo>
                  <a:pt x="494" y="2233"/>
                </a:lnTo>
                <a:lnTo>
                  <a:pt x="467" y="2235"/>
                </a:lnTo>
                <a:lnTo>
                  <a:pt x="440" y="2239"/>
                </a:lnTo>
                <a:lnTo>
                  <a:pt x="414" y="2243"/>
                </a:lnTo>
                <a:lnTo>
                  <a:pt x="389" y="2248"/>
                </a:lnTo>
                <a:lnTo>
                  <a:pt x="365" y="2254"/>
                </a:lnTo>
                <a:lnTo>
                  <a:pt x="321" y="2266"/>
                </a:lnTo>
                <a:lnTo>
                  <a:pt x="284" y="2278"/>
                </a:lnTo>
                <a:lnTo>
                  <a:pt x="256" y="2289"/>
                </a:lnTo>
                <a:lnTo>
                  <a:pt x="232" y="2299"/>
                </a:lnTo>
                <a:lnTo>
                  <a:pt x="232" y="2299"/>
                </a:lnTo>
                <a:lnTo>
                  <a:pt x="212" y="2309"/>
                </a:lnTo>
                <a:lnTo>
                  <a:pt x="194" y="2319"/>
                </a:lnTo>
                <a:lnTo>
                  <a:pt x="177" y="2330"/>
                </a:lnTo>
                <a:lnTo>
                  <a:pt x="170" y="2336"/>
                </a:lnTo>
                <a:lnTo>
                  <a:pt x="163" y="2344"/>
                </a:lnTo>
                <a:lnTo>
                  <a:pt x="156" y="2351"/>
                </a:lnTo>
                <a:lnTo>
                  <a:pt x="151" y="2360"/>
                </a:lnTo>
                <a:lnTo>
                  <a:pt x="145" y="2369"/>
                </a:lnTo>
                <a:lnTo>
                  <a:pt x="141" y="2378"/>
                </a:lnTo>
                <a:lnTo>
                  <a:pt x="137" y="2389"/>
                </a:lnTo>
                <a:lnTo>
                  <a:pt x="134" y="2400"/>
                </a:lnTo>
                <a:lnTo>
                  <a:pt x="132" y="2413"/>
                </a:lnTo>
                <a:lnTo>
                  <a:pt x="130" y="2426"/>
                </a:lnTo>
                <a:lnTo>
                  <a:pt x="104" y="2835"/>
                </a:lnTo>
                <a:lnTo>
                  <a:pt x="942" y="2835"/>
                </a:lnTo>
                <a:lnTo>
                  <a:pt x="915" y="2426"/>
                </a:lnTo>
                <a:lnTo>
                  <a:pt x="915" y="2426"/>
                </a:lnTo>
                <a:lnTo>
                  <a:pt x="914" y="2413"/>
                </a:lnTo>
                <a:lnTo>
                  <a:pt x="911" y="2399"/>
                </a:lnTo>
                <a:lnTo>
                  <a:pt x="908" y="2388"/>
                </a:lnTo>
                <a:lnTo>
                  <a:pt x="904" y="2376"/>
                </a:lnTo>
                <a:lnTo>
                  <a:pt x="899" y="2368"/>
                </a:lnTo>
                <a:lnTo>
                  <a:pt x="894" y="2359"/>
                </a:lnTo>
                <a:lnTo>
                  <a:pt x="888" y="2350"/>
                </a:lnTo>
                <a:lnTo>
                  <a:pt x="882" y="2343"/>
                </a:lnTo>
                <a:lnTo>
                  <a:pt x="875" y="2336"/>
                </a:lnTo>
                <a:lnTo>
                  <a:pt x="867" y="2330"/>
                </a:lnTo>
                <a:lnTo>
                  <a:pt x="851" y="2319"/>
                </a:lnTo>
                <a:lnTo>
                  <a:pt x="833" y="2309"/>
                </a:lnTo>
                <a:lnTo>
                  <a:pt x="813" y="2299"/>
                </a:lnTo>
                <a:lnTo>
                  <a:pt x="813" y="2299"/>
                </a:lnTo>
                <a:close/>
                <a:moveTo>
                  <a:pt x="348" y="684"/>
                </a:moveTo>
                <a:lnTo>
                  <a:pt x="1113" y="684"/>
                </a:lnTo>
                <a:lnTo>
                  <a:pt x="1113" y="619"/>
                </a:lnTo>
                <a:lnTo>
                  <a:pt x="348" y="619"/>
                </a:lnTo>
                <a:lnTo>
                  <a:pt x="348" y="684"/>
                </a:lnTo>
                <a:close/>
                <a:moveTo>
                  <a:pt x="348" y="415"/>
                </a:moveTo>
                <a:lnTo>
                  <a:pt x="348" y="480"/>
                </a:lnTo>
                <a:lnTo>
                  <a:pt x="1113" y="480"/>
                </a:lnTo>
                <a:lnTo>
                  <a:pt x="1113" y="415"/>
                </a:lnTo>
                <a:lnTo>
                  <a:pt x="348" y="415"/>
                </a:lnTo>
                <a:close/>
                <a:moveTo>
                  <a:pt x="205" y="986"/>
                </a:moveTo>
                <a:lnTo>
                  <a:pt x="322" y="1315"/>
                </a:lnTo>
                <a:lnTo>
                  <a:pt x="344" y="1376"/>
                </a:lnTo>
                <a:lnTo>
                  <a:pt x="344" y="1171"/>
                </a:lnTo>
                <a:lnTo>
                  <a:pt x="344" y="1171"/>
                </a:lnTo>
                <a:lnTo>
                  <a:pt x="367" y="1183"/>
                </a:lnTo>
                <a:lnTo>
                  <a:pt x="390" y="1194"/>
                </a:lnTo>
                <a:lnTo>
                  <a:pt x="413" y="1205"/>
                </a:lnTo>
                <a:lnTo>
                  <a:pt x="437" y="1214"/>
                </a:lnTo>
                <a:lnTo>
                  <a:pt x="461" y="1224"/>
                </a:lnTo>
                <a:lnTo>
                  <a:pt x="485" y="1231"/>
                </a:lnTo>
                <a:lnTo>
                  <a:pt x="510" y="1239"/>
                </a:lnTo>
                <a:lnTo>
                  <a:pt x="536" y="1246"/>
                </a:lnTo>
                <a:lnTo>
                  <a:pt x="562" y="1253"/>
                </a:lnTo>
                <a:lnTo>
                  <a:pt x="588" y="1258"/>
                </a:lnTo>
                <a:lnTo>
                  <a:pt x="614" y="1263"/>
                </a:lnTo>
                <a:lnTo>
                  <a:pt x="641" y="1266"/>
                </a:lnTo>
                <a:lnTo>
                  <a:pt x="668" y="1269"/>
                </a:lnTo>
                <a:lnTo>
                  <a:pt x="696" y="1271"/>
                </a:lnTo>
                <a:lnTo>
                  <a:pt x="724" y="1273"/>
                </a:lnTo>
                <a:lnTo>
                  <a:pt x="753" y="1273"/>
                </a:lnTo>
                <a:lnTo>
                  <a:pt x="753" y="1273"/>
                </a:lnTo>
                <a:lnTo>
                  <a:pt x="780" y="1273"/>
                </a:lnTo>
                <a:lnTo>
                  <a:pt x="808" y="1271"/>
                </a:lnTo>
                <a:lnTo>
                  <a:pt x="835" y="1269"/>
                </a:lnTo>
                <a:lnTo>
                  <a:pt x="862" y="1266"/>
                </a:lnTo>
                <a:lnTo>
                  <a:pt x="889" y="1263"/>
                </a:lnTo>
                <a:lnTo>
                  <a:pt x="915" y="1258"/>
                </a:lnTo>
                <a:lnTo>
                  <a:pt x="941" y="1253"/>
                </a:lnTo>
                <a:lnTo>
                  <a:pt x="967" y="1246"/>
                </a:lnTo>
                <a:lnTo>
                  <a:pt x="992" y="1240"/>
                </a:lnTo>
                <a:lnTo>
                  <a:pt x="1017" y="1233"/>
                </a:lnTo>
                <a:lnTo>
                  <a:pt x="1042" y="1224"/>
                </a:lnTo>
                <a:lnTo>
                  <a:pt x="1066" y="1215"/>
                </a:lnTo>
                <a:lnTo>
                  <a:pt x="1089" y="1206"/>
                </a:lnTo>
                <a:lnTo>
                  <a:pt x="1112" y="1195"/>
                </a:lnTo>
                <a:lnTo>
                  <a:pt x="1135" y="1185"/>
                </a:lnTo>
                <a:lnTo>
                  <a:pt x="1157" y="1173"/>
                </a:lnTo>
                <a:lnTo>
                  <a:pt x="1157" y="1376"/>
                </a:lnTo>
                <a:lnTo>
                  <a:pt x="1245" y="1134"/>
                </a:lnTo>
                <a:lnTo>
                  <a:pt x="1293" y="996"/>
                </a:lnTo>
                <a:lnTo>
                  <a:pt x="1293" y="996"/>
                </a:lnTo>
                <a:lnTo>
                  <a:pt x="1270" y="1018"/>
                </a:lnTo>
                <a:lnTo>
                  <a:pt x="1244" y="1039"/>
                </a:lnTo>
                <a:lnTo>
                  <a:pt x="1217" y="1059"/>
                </a:lnTo>
                <a:lnTo>
                  <a:pt x="1188" y="1079"/>
                </a:lnTo>
                <a:lnTo>
                  <a:pt x="1158" y="1096"/>
                </a:lnTo>
                <a:lnTo>
                  <a:pt x="1126" y="1114"/>
                </a:lnTo>
                <a:lnTo>
                  <a:pt x="1092" y="1130"/>
                </a:lnTo>
                <a:lnTo>
                  <a:pt x="1058" y="1145"/>
                </a:lnTo>
                <a:lnTo>
                  <a:pt x="1022" y="1159"/>
                </a:lnTo>
                <a:lnTo>
                  <a:pt x="985" y="1171"/>
                </a:lnTo>
                <a:lnTo>
                  <a:pt x="948" y="1181"/>
                </a:lnTo>
                <a:lnTo>
                  <a:pt x="909" y="1191"/>
                </a:lnTo>
                <a:lnTo>
                  <a:pt x="871" y="1198"/>
                </a:lnTo>
                <a:lnTo>
                  <a:pt x="832" y="1204"/>
                </a:lnTo>
                <a:lnTo>
                  <a:pt x="792" y="1206"/>
                </a:lnTo>
                <a:lnTo>
                  <a:pt x="753" y="1208"/>
                </a:lnTo>
                <a:lnTo>
                  <a:pt x="751" y="1208"/>
                </a:lnTo>
                <a:lnTo>
                  <a:pt x="751" y="1208"/>
                </a:lnTo>
                <a:lnTo>
                  <a:pt x="714" y="1206"/>
                </a:lnTo>
                <a:lnTo>
                  <a:pt x="677" y="1205"/>
                </a:lnTo>
                <a:lnTo>
                  <a:pt x="641" y="1200"/>
                </a:lnTo>
                <a:lnTo>
                  <a:pt x="605" y="1195"/>
                </a:lnTo>
                <a:lnTo>
                  <a:pt x="570" y="1188"/>
                </a:lnTo>
                <a:lnTo>
                  <a:pt x="536" y="1180"/>
                </a:lnTo>
                <a:lnTo>
                  <a:pt x="502" y="1170"/>
                </a:lnTo>
                <a:lnTo>
                  <a:pt x="469" y="1159"/>
                </a:lnTo>
                <a:lnTo>
                  <a:pt x="438" y="1146"/>
                </a:lnTo>
                <a:lnTo>
                  <a:pt x="407" y="1133"/>
                </a:lnTo>
                <a:lnTo>
                  <a:pt x="377" y="1119"/>
                </a:lnTo>
                <a:lnTo>
                  <a:pt x="348" y="1103"/>
                </a:lnTo>
                <a:lnTo>
                  <a:pt x="320" y="1085"/>
                </a:lnTo>
                <a:lnTo>
                  <a:pt x="293" y="1068"/>
                </a:lnTo>
                <a:lnTo>
                  <a:pt x="267" y="1048"/>
                </a:lnTo>
                <a:lnTo>
                  <a:pt x="243" y="1028"/>
                </a:lnTo>
                <a:lnTo>
                  <a:pt x="243" y="1028"/>
                </a:lnTo>
                <a:lnTo>
                  <a:pt x="227" y="1013"/>
                </a:lnTo>
                <a:lnTo>
                  <a:pt x="217" y="1001"/>
                </a:lnTo>
                <a:lnTo>
                  <a:pt x="211" y="993"/>
                </a:lnTo>
                <a:lnTo>
                  <a:pt x="205" y="986"/>
                </a:lnTo>
                <a:lnTo>
                  <a:pt x="205" y="986"/>
                </a:lnTo>
                <a:close/>
                <a:moveTo>
                  <a:pt x="753" y="0"/>
                </a:moveTo>
                <a:lnTo>
                  <a:pt x="753" y="0"/>
                </a:lnTo>
                <a:lnTo>
                  <a:pt x="714" y="1"/>
                </a:lnTo>
                <a:lnTo>
                  <a:pt x="676" y="4"/>
                </a:lnTo>
                <a:lnTo>
                  <a:pt x="639" y="8"/>
                </a:lnTo>
                <a:lnTo>
                  <a:pt x="602" y="13"/>
                </a:lnTo>
                <a:lnTo>
                  <a:pt x="566" y="20"/>
                </a:lnTo>
                <a:lnTo>
                  <a:pt x="531" y="28"/>
                </a:lnTo>
                <a:lnTo>
                  <a:pt x="496" y="38"/>
                </a:lnTo>
                <a:lnTo>
                  <a:pt x="462" y="49"/>
                </a:lnTo>
                <a:lnTo>
                  <a:pt x="429" y="61"/>
                </a:lnTo>
                <a:lnTo>
                  <a:pt x="397" y="75"/>
                </a:lnTo>
                <a:lnTo>
                  <a:pt x="366" y="90"/>
                </a:lnTo>
                <a:lnTo>
                  <a:pt x="335" y="106"/>
                </a:lnTo>
                <a:lnTo>
                  <a:pt x="306" y="124"/>
                </a:lnTo>
                <a:lnTo>
                  <a:pt x="277" y="143"/>
                </a:lnTo>
                <a:lnTo>
                  <a:pt x="250" y="161"/>
                </a:lnTo>
                <a:lnTo>
                  <a:pt x="224" y="183"/>
                </a:lnTo>
                <a:lnTo>
                  <a:pt x="199" y="204"/>
                </a:lnTo>
                <a:lnTo>
                  <a:pt x="175" y="228"/>
                </a:lnTo>
                <a:lnTo>
                  <a:pt x="153" y="251"/>
                </a:lnTo>
                <a:lnTo>
                  <a:pt x="132" y="276"/>
                </a:lnTo>
                <a:lnTo>
                  <a:pt x="112" y="301"/>
                </a:lnTo>
                <a:lnTo>
                  <a:pt x="93" y="329"/>
                </a:lnTo>
                <a:lnTo>
                  <a:pt x="77" y="356"/>
                </a:lnTo>
                <a:lnTo>
                  <a:pt x="61" y="384"/>
                </a:lnTo>
                <a:lnTo>
                  <a:pt x="48" y="414"/>
                </a:lnTo>
                <a:lnTo>
                  <a:pt x="36" y="443"/>
                </a:lnTo>
                <a:lnTo>
                  <a:pt x="25" y="474"/>
                </a:lnTo>
                <a:lnTo>
                  <a:pt x="16" y="505"/>
                </a:lnTo>
                <a:lnTo>
                  <a:pt x="10" y="538"/>
                </a:lnTo>
                <a:lnTo>
                  <a:pt x="5" y="570"/>
                </a:lnTo>
                <a:lnTo>
                  <a:pt x="1" y="603"/>
                </a:lnTo>
                <a:lnTo>
                  <a:pt x="0" y="636"/>
                </a:lnTo>
                <a:lnTo>
                  <a:pt x="0" y="636"/>
                </a:lnTo>
                <a:lnTo>
                  <a:pt x="1" y="658"/>
                </a:lnTo>
                <a:lnTo>
                  <a:pt x="2" y="679"/>
                </a:lnTo>
                <a:lnTo>
                  <a:pt x="4" y="700"/>
                </a:lnTo>
                <a:lnTo>
                  <a:pt x="7" y="721"/>
                </a:lnTo>
                <a:lnTo>
                  <a:pt x="10" y="743"/>
                </a:lnTo>
                <a:lnTo>
                  <a:pt x="15" y="763"/>
                </a:lnTo>
                <a:lnTo>
                  <a:pt x="20" y="783"/>
                </a:lnTo>
                <a:lnTo>
                  <a:pt x="26" y="803"/>
                </a:lnTo>
                <a:lnTo>
                  <a:pt x="26" y="803"/>
                </a:lnTo>
                <a:lnTo>
                  <a:pt x="162" y="1183"/>
                </a:lnTo>
                <a:lnTo>
                  <a:pt x="344" y="1690"/>
                </a:lnTo>
                <a:lnTo>
                  <a:pt x="344" y="1530"/>
                </a:lnTo>
                <a:lnTo>
                  <a:pt x="344" y="1530"/>
                </a:lnTo>
                <a:lnTo>
                  <a:pt x="74" y="779"/>
                </a:lnTo>
                <a:lnTo>
                  <a:pt x="74" y="779"/>
                </a:lnTo>
                <a:lnTo>
                  <a:pt x="69" y="761"/>
                </a:lnTo>
                <a:lnTo>
                  <a:pt x="65" y="744"/>
                </a:lnTo>
                <a:lnTo>
                  <a:pt x="61" y="726"/>
                </a:lnTo>
                <a:lnTo>
                  <a:pt x="58" y="709"/>
                </a:lnTo>
                <a:lnTo>
                  <a:pt x="55" y="691"/>
                </a:lnTo>
                <a:lnTo>
                  <a:pt x="54" y="673"/>
                </a:lnTo>
                <a:lnTo>
                  <a:pt x="53" y="655"/>
                </a:lnTo>
                <a:lnTo>
                  <a:pt x="52" y="636"/>
                </a:lnTo>
                <a:lnTo>
                  <a:pt x="52" y="636"/>
                </a:lnTo>
                <a:lnTo>
                  <a:pt x="53" y="608"/>
                </a:lnTo>
                <a:lnTo>
                  <a:pt x="56" y="580"/>
                </a:lnTo>
                <a:lnTo>
                  <a:pt x="60" y="553"/>
                </a:lnTo>
                <a:lnTo>
                  <a:pt x="66" y="525"/>
                </a:lnTo>
                <a:lnTo>
                  <a:pt x="73" y="498"/>
                </a:lnTo>
                <a:lnTo>
                  <a:pt x="82" y="471"/>
                </a:lnTo>
                <a:lnTo>
                  <a:pt x="93" y="445"/>
                </a:lnTo>
                <a:lnTo>
                  <a:pt x="105" y="419"/>
                </a:lnTo>
                <a:lnTo>
                  <a:pt x="119" y="394"/>
                </a:lnTo>
                <a:lnTo>
                  <a:pt x="134" y="369"/>
                </a:lnTo>
                <a:lnTo>
                  <a:pt x="151" y="345"/>
                </a:lnTo>
                <a:lnTo>
                  <a:pt x="168" y="323"/>
                </a:lnTo>
                <a:lnTo>
                  <a:pt x="188" y="300"/>
                </a:lnTo>
                <a:lnTo>
                  <a:pt x="208" y="278"/>
                </a:lnTo>
                <a:lnTo>
                  <a:pt x="230" y="258"/>
                </a:lnTo>
                <a:lnTo>
                  <a:pt x="253" y="236"/>
                </a:lnTo>
                <a:lnTo>
                  <a:pt x="253" y="236"/>
                </a:lnTo>
                <a:lnTo>
                  <a:pt x="277" y="218"/>
                </a:lnTo>
                <a:lnTo>
                  <a:pt x="303" y="199"/>
                </a:lnTo>
                <a:lnTo>
                  <a:pt x="329" y="181"/>
                </a:lnTo>
                <a:lnTo>
                  <a:pt x="357" y="165"/>
                </a:lnTo>
                <a:lnTo>
                  <a:pt x="385" y="150"/>
                </a:lnTo>
                <a:lnTo>
                  <a:pt x="415" y="136"/>
                </a:lnTo>
                <a:lnTo>
                  <a:pt x="445" y="124"/>
                </a:lnTo>
                <a:lnTo>
                  <a:pt x="476" y="111"/>
                </a:lnTo>
                <a:lnTo>
                  <a:pt x="508" y="101"/>
                </a:lnTo>
                <a:lnTo>
                  <a:pt x="541" y="91"/>
                </a:lnTo>
                <a:lnTo>
                  <a:pt x="575" y="84"/>
                </a:lnTo>
                <a:lnTo>
                  <a:pt x="609" y="78"/>
                </a:lnTo>
                <a:lnTo>
                  <a:pt x="644" y="73"/>
                </a:lnTo>
                <a:lnTo>
                  <a:pt x="679" y="69"/>
                </a:lnTo>
                <a:lnTo>
                  <a:pt x="715" y="66"/>
                </a:lnTo>
                <a:lnTo>
                  <a:pt x="753" y="65"/>
                </a:lnTo>
                <a:lnTo>
                  <a:pt x="753" y="65"/>
                </a:lnTo>
                <a:lnTo>
                  <a:pt x="789" y="66"/>
                </a:lnTo>
                <a:lnTo>
                  <a:pt x="825" y="69"/>
                </a:lnTo>
                <a:lnTo>
                  <a:pt x="860" y="73"/>
                </a:lnTo>
                <a:lnTo>
                  <a:pt x="895" y="78"/>
                </a:lnTo>
                <a:lnTo>
                  <a:pt x="929" y="84"/>
                </a:lnTo>
                <a:lnTo>
                  <a:pt x="963" y="91"/>
                </a:lnTo>
                <a:lnTo>
                  <a:pt x="996" y="101"/>
                </a:lnTo>
                <a:lnTo>
                  <a:pt x="1028" y="111"/>
                </a:lnTo>
                <a:lnTo>
                  <a:pt x="1059" y="124"/>
                </a:lnTo>
                <a:lnTo>
                  <a:pt x="1090" y="136"/>
                </a:lnTo>
                <a:lnTo>
                  <a:pt x="1119" y="150"/>
                </a:lnTo>
                <a:lnTo>
                  <a:pt x="1147" y="165"/>
                </a:lnTo>
                <a:lnTo>
                  <a:pt x="1175" y="181"/>
                </a:lnTo>
                <a:lnTo>
                  <a:pt x="1201" y="199"/>
                </a:lnTo>
                <a:lnTo>
                  <a:pt x="1227" y="218"/>
                </a:lnTo>
                <a:lnTo>
                  <a:pt x="1251" y="236"/>
                </a:lnTo>
                <a:lnTo>
                  <a:pt x="1251" y="236"/>
                </a:lnTo>
                <a:lnTo>
                  <a:pt x="1274" y="258"/>
                </a:lnTo>
                <a:lnTo>
                  <a:pt x="1296" y="278"/>
                </a:lnTo>
                <a:lnTo>
                  <a:pt x="1317" y="300"/>
                </a:lnTo>
                <a:lnTo>
                  <a:pt x="1336" y="323"/>
                </a:lnTo>
                <a:lnTo>
                  <a:pt x="1354" y="345"/>
                </a:lnTo>
                <a:lnTo>
                  <a:pt x="1370" y="369"/>
                </a:lnTo>
                <a:lnTo>
                  <a:pt x="1385" y="394"/>
                </a:lnTo>
                <a:lnTo>
                  <a:pt x="1399" y="419"/>
                </a:lnTo>
                <a:lnTo>
                  <a:pt x="1411" y="445"/>
                </a:lnTo>
                <a:lnTo>
                  <a:pt x="1422" y="471"/>
                </a:lnTo>
                <a:lnTo>
                  <a:pt x="1431" y="498"/>
                </a:lnTo>
                <a:lnTo>
                  <a:pt x="1438" y="525"/>
                </a:lnTo>
                <a:lnTo>
                  <a:pt x="1444" y="553"/>
                </a:lnTo>
                <a:lnTo>
                  <a:pt x="1449" y="580"/>
                </a:lnTo>
                <a:lnTo>
                  <a:pt x="1451" y="608"/>
                </a:lnTo>
                <a:lnTo>
                  <a:pt x="1452" y="636"/>
                </a:lnTo>
                <a:lnTo>
                  <a:pt x="1452" y="636"/>
                </a:lnTo>
                <a:lnTo>
                  <a:pt x="1451" y="648"/>
                </a:lnTo>
                <a:lnTo>
                  <a:pt x="1450" y="661"/>
                </a:lnTo>
                <a:lnTo>
                  <a:pt x="1445" y="694"/>
                </a:lnTo>
                <a:lnTo>
                  <a:pt x="1437" y="729"/>
                </a:lnTo>
                <a:lnTo>
                  <a:pt x="1428" y="764"/>
                </a:lnTo>
                <a:lnTo>
                  <a:pt x="1428" y="764"/>
                </a:lnTo>
                <a:lnTo>
                  <a:pt x="1418" y="796"/>
                </a:lnTo>
                <a:lnTo>
                  <a:pt x="1410" y="823"/>
                </a:lnTo>
                <a:lnTo>
                  <a:pt x="1402" y="846"/>
                </a:lnTo>
                <a:lnTo>
                  <a:pt x="1156" y="1551"/>
                </a:lnTo>
                <a:lnTo>
                  <a:pt x="1156" y="1714"/>
                </a:lnTo>
                <a:lnTo>
                  <a:pt x="1450" y="873"/>
                </a:lnTo>
                <a:lnTo>
                  <a:pt x="1450" y="873"/>
                </a:lnTo>
                <a:lnTo>
                  <a:pt x="1459" y="846"/>
                </a:lnTo>
                <a:lnTo>
                  <a:pt x="1467" y="819"/>
                </a:lnTo>
                <a:lnTo>
                  <a:pt x="1477" y="786"/>
                </a:lnTo>
                <a:lnTo>
                  <a:pt x="1487" y="749"/>
                </a:lnTo>
                <a:lnTo>
                  <a:pt x="1495" y="709"/>
                </a:lnTo>
                <a:lnTo>
                  <a:pt x="1499" y="690"/>
                </a:lnTo>
                <a:lnTo>
                  <a:pt x="1502" y="671"/>
                </a:lnTo>
                <a:lnTo>
                  <a:pt x="1503" y="654"/>
                </a:lnTo>
                <a:lnTo>
                  <a:pt x="1504" y="636"/>
                </a:lnTo>
                <a:lnTo>
                  <a:pt x="1504" y="636"/>
                </a:lnTo>
                <a:lnTo>
                  <a:pt x="1503" y="603"/>
                </a:lnTo>
                <a:lnTo>
                  <a:pt x="1500" y="570"/>
                </a:lnTo>
                <a:lnTo>
                  <a:pt x="1495" y="538"/>
                </a:lnTo>
                <a:lnTo>
                  <a:pt x="1488" y="505"/>
                </a:lnTo>
                <a:lnTo>
                  <a:pt x="1479" y="474"/>
                </a:lnTo>
                <a:lnTo>
                  <a:pt x="1469" y="443"/>
                </a:lnTo>
                <a:lnTo>
                  <a:pt x="1457" y="414"/>
                </a:lnTo>
                <a:lnTo>
                  <a:pt x="1443" y="384"/>
                </a:lnTo>
                <a:lnTo>
                  <a:pt x="1428" y="356"/>
                </a:lnTo>
                <a:lnTo>
                  <a:pt x="1411" y="329"/>
                </a:lnTo>
                <a:lnTo>
                  <a:pt x="1392" y="301"/>
                </a:lnTo>
                <a:lnTo>
                  <a:pt x="1373" y="276"/>
                </a:lnTo>
                <a:lnTo>
                  <a:pt x="1352" y="251"/>
                </a:lnTo>
                <a:lnTo>
                  <a:pt x="1329" y="228"/>
                </a:lnTo>
                <a:lnTo>
                  <a:pt x="1305" y="204"/>
                </a:lnTo>
                <a:lnTo>
                  <a:pt x="1280" y="183"/>
                </a:lnTo>
                <a:lnTo>
                  <a:pt x="1254" y="161"/>
                </a:lnTo>
                <a:lnTo>
                  <a:pt x="1227" y="143"/>
                </a:lnTo>
                <a:lnTo>
                  <a:pt x="1198" y="124"/>
                </a:lnTo>
                <a:lnTo>
                  <a:pt x="1169" y="106"/>
                </a:lnTo>
                <a:lnTo>
                  <a:pt x="1139" y="90"/>
                </a:lnTo>
                <a:lnTo>
                  <a:pt x="1107" y="75"/>
                </a:lnTo>
                <a:lnTo>
                  <a:pt x="1075" y="61"/>
                </a:lnTo>
                <a:lnTo>
                  <a:pt x="1042" y="49"/>
                </a:lnTo>
                <a:lnTo>
                  <a:pt x="1008" y="38"/>
                </a:lnTo>
                <a:lnTo>
                  <a:pt x="973" y="28"/>
                </a:lnTo>
                <a:lnTo>
                  <a:pt x="938" y="20"/>
                </a:lnTo>
                <a:lnTo>
                  <a:pt x="902" y="13"/>
                </a:lnTo>
                <a:lnTo>
                  <a:pt x="865" y="8"/>
                </a:lnTo>
                <a:lnTo>
                  <a:pt x="828" y="4"/>
                </a:lnTo>
                <a:lnTo>
                  <a:pt x="791" y="1"/>
                </a:lnTo>
                <a:lnTo>
                  <a:pt x="753" y="0"/>
                </a:lnTo>
                <a:lnTo>
                  <a:pt x="753" y="0"/>
                </a:lnTo>
                <a:close/>
                <a:moveTo>
                  <a:pt x="1213" y="2210"/>
                </a:moveTo>
                <a:lnTo>
                  <a:pt x="1119" y="2191"/>
                </a:lnTo>
                <a:lnTo>
                  <a:pt x="1026" y="2434"/>
                </a:lnTo>
                <a:lnTo>
                  <a:pt x="933" y="2189"/>
                </a:lnTo>
                <a:lnTo>
                  <a:pt x="838" y="2213"/>
                </a:lnTo>
                <a:lnTo>
                  <a:pt x="838" y="2213"/>
                </a:lnTo>
                <a:lnTo>
                  <a:pt x="819" y="2218"/>
                </a:lnTo>
                <a:lnTo>
                  <a:pt x="801" y="2226"/>
                </a:lnTo>
                <a:lnTo>
                  <a:pt x="784" y="2235"/>
                </a:lnTo>
                <a:lnTo>
                  <a:pt x="768" y="2246"/>
                </a:lnTo>
                <a:lnTo>
                  <a:pt x="768" y="2246"/>
                </a:lnTo>
                <a:lnTo>
                  <a:pt x="814" y="2263"/>
                </a:lnTo>
                <a:lnTo>
                  <a:pt x="840" y="2274"/>
                </a:lnTo>
                <a:lnTo>
                  <a:pt x="840" y="2274"/>
                </a:lnTo>
                <a:lnTo>
                  <a:pt x="851" y="2270"/>
                </a:lnTo>
                <a:lnTo>
                  <a:pt x="929" y="2253"/>
                </a:lnTo>
                <a:lnTo>
                  <a:pt x="1026" y="2508"/>
                </a:lnTo>
                <a:lnTo>
                  <a:pt x="1121" y="2255"/>
                </a:lnTo>
                <a:lnTo>
                  <a:pt x="1210" y="2271"/>
                </a:lnTo>
                <a:lnTo>
                  <a:pt x="1210" y="2271"/>
                </a:lnTo>
                <a:lnTo>
                  <a:pt x="1226" y="2275"/>
                </a:lnTo>
                <a:lnTo>
                  <a:pt x="1233" y="2279"/>
                </a:lnTo>
                <a:lnTo>
                  <a:pt x="1240" y="2281"/>
                </a:lnTo>
                <a:lnTo>
                  <a:pt x="1246" y="2286"/>
                </a:lnTo>
                <a:lnTo>
                  <a:pt x="1253" y="2291"/>
                </a:lnTo>
                <a:lnTo>
                  <a:pt x="1258" y="2296"/>
                </a:lnTo>
                <a:lnTo>
                  <a:pt x="1264" y="2303"/>
                </a:lnTo>
                <a:lnTo>
                  <a:pt x="1269" y="2309"/>
                </a:lnTo>
                <a:lnTo>
                  <a:pt x="1273" y="2316"/>
                </a:lnTo>
                <a:lnTo>
                  <a:pt x="1277" y="2325"/>
                </a:lnTo>
                <a:lnTo>
                  <a:pt x="1281" y="2334"/>
                </a:lnTo>
                <a:lnTo>
                  <a:pt x="1284" y="2344"/>
                </a:lnTo>
                <a:lnTo>
                  <a:pt x="1286" y="2354"/>
                </a:lnTo>
                <a:lnTo>
                  <a:pt x="1291" y="2376"/>
                </a:lnTo>
                <a:lnTo>
                  <a:pt x="1317" y="2724"/>
                </a:lnTo>
                <a:lnTo>
                  <a:pt x="1367" y="2724"/>
                </a:lnTo>
                <a:lnTo>
                  <a:pt x="1341" y="2376"/>
                </a:lnTo>
                <a:lnTo>
                  <a:pt x="1341" y="2376"/>
                </a:lnTo>
                <a:lnTo>
                  <a:pt x="1338" y="2356"/>
                </a:lnTo>
                <a:lnTo>
                  <a:pt x="1335" y="2339"/>
                </a:lnTo>
                <a:lnTo>
                  <a:pt x="1331" y="2321"/>
                </a:lnTo>
                <a:lnTo>
                  <a:pt x="1326" y="2306"/>
                </a:lnTo>
                <a:lnTo>
                  <a:pt x="1320" y="2293"/>
                </a:lnTo>
                <a:lnTo>
                  <a:pt x="1313" y="2280"/>
                </a:lnTo>
                <a:lnTo>
                  <a:pt x="1306" y="2268"/>
                </a:lnTo>
                <a:lnTo>
                  <a:pt x="1298" y="2258"/>
                </a:lnTo>
                <a:lnTo>
                  <a:pt x="1289" y="2249"/>
                </a:lnTo>
                <a:lnTo>
                  <a:pt x="1280" y="2240"/>
                </a:lnTo>
                <a:lnTo>
                  <a:pt x="1270" y="2233"/>
                </a:lnTo>
                <a:lnTo>
                  <a:pt x="1260" y="2226"/>
                </a:lnTo>
                <a:lnTo>
                  <a:pt x="1249" y="2221"/>
                </a:lnTo>
                <a:lnTo>
                  <a:pt x="1237" y="2216"/>
                </a:lnTo>
                <a:lnTo>
                  <a:pt x="1225" y="2214"/>
                </a:lnTo>
                <a:lnTo>
                  <a:pt x="1213" y="2210"/>
                </a:lnTo>
                <a:lnTo>
                  <a:pt x="1213" y="2210"/>
                </a:lnTo>
                <a:close/>
                <a:moveTo>
                  <a:pt x="458" y="1746"/>
                </a:moveTo>
                <a:lnTo>
                  <a:pt x="458" y="1746"/>
                </a:lnTo>
                <a:lnTo>
                  <a:pt x="447" y="1741"/>
                </a:lnTo>
                <a:lnTo>
                  <a:pt x="437" y="1739"/>
                </a:lnTo>
                <a:lnTo>
                  <a:pt x="427" y="1739"/>
                </a:lnTo>
                <a:lnTo>
                  <a:pt x="418" y="1741"/>
                </a:lnTo>
                <a:lnTo>
                  <a:pt x="410" y="1745"/>
                </a:lnTo>
                <a:lnTo>
                  <a:pt x="402" y="1750"/>
                </a:lnTo>
                <a:lnTo>
                  <a:pt x="396" y="1758"/>
                </a:lnTo>
                <a:lnTo>
                  <a:pt x="390" y="1766"/>
                </a:lnTo>
                <a:lnTo>
                  <a:pt x="385" y="1776"/>
                </a:lnTo>
                <a:lnTo>
                  <a:pt x="380" y="1788"/>
                </a:lnTo>
                <a:lnTo>
                  <a:pt x="377" y="1800"/>
                </a:lnTo>
                <a:lnTo>
                  <a:pt x="374" y="1814"/>
                </a:lnTo>
                <a:lnTo>
                  <a:pt x="371" y="1828"/>
                </a:lnTo>
                <a:lnTo>
                  <a:pt x="370" y="1843"/>
                </a:lnTo>
                <a:lnTo>
                  <a:pt x="369" y="1859"/>
                </a:lnTo>
                <a:lnTo>
                  <a:pt x="368" y="1875"/>
                </a:lnTo>
                <a:lnTo>
                  <a:pt x="368" y="1963"/>
                </a:lnTo>
                <a:lnTo>
                  <a:pt x="368" y="1963"/>
                </a:lnTo>
                <a:lnTo>
                  <a:pt x="369" y="1981"/>
                </a:lnTo>
                <a:lnTo>
                  <a:pt x="372" y="1999"/>
                </a:lnTo>
                <a:lnTo>
                  <a:pt x="376" y="2014"/>
                </a:lnTo>
                <a:lnTo>
                  <a:pt x="382" y="2029"/>
                </a:lnTo>
                <a:lnTo>
                  <a:pt x="382" y="2029"/>
                </a:lnTo>
                <a:lnTo>
                  <a:pt x="384" y="2045"/>
                </a:lnTo>
                <a:lnTo>
                  <a:pt x="388" y="2061"/>
                </a:lnTo>
                <a:lnTo>
                  <a:pt x="392" y="2078"/>
                </a:lnTo>
                <a:lnTo>
                  <a:pt x="398" y="2093"/>
                </a:lnTo>
                <a:lnTo>
                  <a:pt x="404" y="2106"/>
                </a:lnTo>
                <a:lnTo>
                  <a:pt x="411" y="2120"/>
                </a:lnTo>
                <a:lnTo>
                  <a:pt x="419" y="2133"/>
                </a:lnTo>
                <a:lnTo>
                  <a:pt x="428" y="2144"/>
                </a:lnTo>
                <a:lnTo>
                  <a:pt x="437" y="2154"/>
                </a:lnTo>
                <a:lnTo>
                  <a:pt x="447" y="2164"/>
                </a:lnTo>
                <a:lnTo>
                  <a:pt x="458" y="2171"/>
                </a:lnTo>
                <a:lnTo>
                  <a:pt x="469" y="2179"/>
                </a:lnTo>
                <a:lnTo>
                  <a:pt x="481" y="2184"/>
                </a:lnTo>
                <a:lnTo>
                  <a:pt x="493" y="2188"/>
                </a:lnTo>
                <a:lnTo>
                  <a:pt x="506" y="2190"/>
                </a:lnTo>
                <a:lnTo>
                  <a:pt x="519" y="2191"/>
                </a:lnTo>
                <a:lnTo>
                  <a:pt x="519" y="2191"/>
                </a:lnTo>
                <a:lnTo>
                  <a:pt x="532" y="2190"/>
                </a:lnTo>
                <a:lnTo>
                  <a:pt x="544" y="2188"/>
                </a:lnTo>
                <a:lnTo>
                  <a:pt x="556" y="2184"/>
                </a:lnTo>
                <a:lnTo>
                  <a:pt x="568" y="2179"/>
                </a:lnTo>
                <a:lnTo>
                  <a:pt x="579" y="2171"/>
                </a:lnTo>
                <a:lnTo>
                  <a:pt x="590" y="2164"/>
                </a:lnTo>
                <a:lnTo>
                  <a:pt x="600" y="2154"/>
                </a:lnTo>
                <a:lnTo>
                  <a:pt x="610" y="2144"/>
                </a:lnTo>
                <a:lnTo>
                  <a:pt x="618" y="2133"/>
                </a:lnTo>
                <a:lnTo>
                  <a:pt x="626" y="2120"/>
                </a:lnTo>
                <a:lnTo>
                  <a:pt x="633" y="2106"/>
                </a:lnTo>
                <a:lnTo>
                  <a:pt x="640" y="2093"/>
                </a:lnTo>
                <a:lnTo>
                  <a:pt x="645" y="2078"/>
                </a:lnTo>
                <a:lnTo>
                  <a:pt x="650" y="2061"/>
                </a:lnTo>
                <a:lnTo>
                  <a:pt x="653" y="2045"/>
                </a:lnTo>
                <a:lnTo>
                  <a:pt x="655" y="2028"/>
                </a:lnTo>
                <a:lnTo>
                  <a:pt x="655" y="2028"/>
                </a:lnTo>
                <a:lnTo>
                  <a:pt x="661" y="2014"/>
                </a:lnTo>
                <a:lnTo>
                  <a:pt x="665" y="1998"/>
                </a:lnTo>
                <a:lnTo>
                  <a:pt x="668" y="1981"/>
                </a:lnTo>
                <a:lnTo>
                  <a:pt x="669" y="1963"/>
                </a:lnTo>
                <a:lnTo>
                  <a:pt x="669" y="1828"/>
                </a:lnTo>
                <a:lnTo>
                  <a:pt x="669" y="1828"/>
                </a:lnTo>
                <a:lnTo>
                  <a:pt x="668" y="1820"/>
                </a:lnTo>
                <a:lnTo>
                  <a:pt x="667" y="1813"/>
                </a:lnTo>
                <a:lnTo>
                  <a:pt x="665" y="1805"/>
                </a:lnTo>
                <a:lnTo>
                  <a:pt x="662" y="1798"/>
                </a:lnTo>
                <a:lnTo>
                  <a:pt x="658" y="1790"/>
                </a:lnTo>
                <a:lnTo>
                  <a:pt x="654" y="1784"/>
                </a:lnTo>
                <a:lnTo>
                  <a:pt x="644" y="1770"/>
                </a:lnTo>
                <a:lnTo>
                  <a:pt x="631" y="1758"/>
                </a:lnTo>
                <a:lnTo>
                  <a:pt x="617" y="1746"/>
                </a:lnTo>
                <a:lnTo>
                  <a:pt x="601" y="1736"/>
                </a:lnTo>
                <a:lnTo>
                  <a:pt x="584" y="1729"/>
                </a:lnTo>
                <a:lnTo>
                  <a:pt x="566" y="1723"/>
                </a:lnTo>
                <a:lnTo>
                  <a:pt x="549" y="1718"/>
                </a:lnTo>
                <a:lnTo>
                  <a:pt x="531" y="1716"/>
                </a:lnTo>
                <a:lnTo>
                  <a:pt x="514" y="1716"/>
                </a:lnTo>
                <a:lnTo>
                  <a:pt x="498" y="1719"/>
                </a:lnTo>
                <a:lnTo>
                  <a:pt x="490" y="1721"/>
                </a:lnTo>
                <a:lnTo>
                  <a:pt x="483" y="1725"/>
                </a:lnTo>
                <a:lnTo>
                  <a:pt x="476" y="1729"/>
                </a:lnTo>
                <a:lnTo>
                  <a:pt x="470" y="1734"/>
                </a:lnTo>
                <a:lnTo>
                  <a:pt x="464" y="1740"/>
                </a:lnTo>
                <a:lnTo>
                  <a:pt x="458" y="1746"/>
                </a:lnTo>
                <a:lnTo>
                  <a:pt x="458" y="1746"/>
                </a:lnTo>
                <a:close/>
                <a:moveTo>
                  <a:pt x="1171" y="1998"/>
                </a:moveTo>
                <a:lnTo>
                  <a:pt x="1171" y="1958"/>
                </a:lnTo>
                <a:lnTo>
                  <a:pt x="1171" y="1958"/>
                </a:lnTo>
                <a:lnTo>
                  <a:pt x="1171" y="1939"/>
                </a:lnTo>
                <a:lnTo>
                  <a:pt x="1169" y="1919"/>
                </a:lnTo>
                <a:lnTo>
                  <a:pt x="1165" y="1900"/>
                </a:lnTo>
                <a:lnTo>
                  <a:pt x="1160" y="1883"/>
                </a:lnTo>
                <a:lnTo>
                  <a:pt x="1155" y="1865"/>
                </a:lnTo>
                <a:lnTo>
                  <a:pt x="1148" y="1849"/>
                </a:lnTo>
                <a:lnTo>
                  <a:pt x="1139" y="1834"/>
                </a:lnTo>
                <a:lnTo>
                  <a:pt x="1130" y="1819"/>
                </a:lnTo>
                <a:lnTo>
                  <a:pt x="1120" y="1806"/>
                </a:lnTo>
                <a:lnTo>
                  <a:pt x="1109" y="1795"/>
                </a:lnTo>
                <a:lnTo>
                  <a:pt x="1097" y="1784"/>
                </a:lnTo>
                <a:lnTo>
                  <a:pt x="1085" y="1775"/>
                </a:lnTo>
                <a:lnTo>
                  <a:pt x="1071" y="1769"/>
                </a:lnTo>
                <a:lnTo>
                  <a:pt x="1057" y="1764"/>
                </a:lnTo>
                <a:lnTo>
                  <a:pt x="1043" y="1760"/>
                </a:lnTo>
                <a:lnTo>
                  <a:pt x="1027" y="1760"/>
                </a:lnTo>
                <a:lnTo>
                  <a:pt x="1027" y="1760"/>
                </a:lnTo>
                <a:lnTo>
                  <a:pt x="1012" y="1760"/>
                </a:lnTo>
                <a:lnTo>
                  <a:pt x="998" y="1764"/>
                </a:lnTo>
                <a:lnTo>
                  <a:pt x="984" y="1769"/>
                </a:lnTo>
                <a:lnTo>
                  <a:pt x="970" y="1775"/>
                </a:lnTo>
                <a:lnTo>
                  <a:pt x="958" y="1784"/>
                </a:lnTo>
                <a:lnTo>
                  <a:pt x="946" y="1795"/>
                </a:lnTo>
                <a:lnTo>
                  <a:pt x="935" y="1806"/>
                </a:lnTo>
                <a:lnTo>
                  <a:pt x="925" y="1819"/>
                </a:lnTo>
                <a:lnTo>
                  <a:pt x="916" y="1834"/>
                </a:lnTo>
                <a:lnTo>
                  <a:pt x="907" y="1849"/>
                </a:lnTo>
                <a:lnTo>
                  <a:pt x="900" y="1865"/>
                </a:lnTo>
                <a:lnTo>
                  <a:pt x="895" y="1883"/>
                </a:lnTo>
                <a:lnTo>
                  <a:pt x="890" y="1900"/>
                </a:lnTo>
                <a:lnTo>
                  <a:pt x="886" y="1919"/>
                </a:lnTo>
                <a:lnTo>
                  <a:pt x="884" y="1939"/>
                </a:lnTo>
                <a:lnTo>
                  <a:pt x="884" y="1958"/>
                </a:lnTo>
                <a:lnTo>
                  <a:pt x="884" y="1998"/>
                </a:lnTo>
                <a:lnTo>
                  <a:pt x="884" y="1998"/>
                </a:lnTo>
                <a:lnTo>
                  <a:pt x="884" y="2014"/>
                </a:lnTo>
                <a:lnTo>
                  <a:pt x="886" y="2028"/>
                </a:lnTo>
                <a:lnTo>
                  <a:pt x="889" y="2038"/>
                </a:lnTo>
                <a:lnTo>
                  <a:pt x="893" y="2045"/>
                </a:lnTo>
                <a:lnTo>
                  <a:pt x="898" y="2050"/>
                </a:lnTo>
                <a:lnTo>
                  <a:pt x="904" y="2054"/>
                </a:lnTo>
                <a:lnTo>
                  <a:pt x="912" y="2055"/>
                </a:lnTo>
                <a:lnTo>
                  <a:pt x="920" y="2054"/>
                </a:lnTo>
                <a:lnTo>
                  <a:pt x="920" y="2054"/>
                </a:lnTo>
                <a:lnTo>
                  <a:pt x="921" y="2061"/>
                </a:lnTo>
                <a:lnTo>
                  <a:pt x="921" y="2061"/>
                </a:lnTo>
                <a:lnTo>
                  <a:pt x="915" y="2069"/>
                </a:lnTo>
                <a:lnTo>
                  <a:pt x="907" y="2074"/>
                </a:lnTo>
                <a:lnTo>
                  <a:pt x="900" y="2079"/>
                </a:lnTo>
                <a:lnTo>
                  <a:pt x="891" y="2084"/>
                </a:lnTo>
                <a:lnTo>
                  <a:pt x="883" y="2086"/>
                </a:lnTo>
                <a:lnTo>
                  <a:pt x="874" y="2089"/>
                </a:lnTo>
                <a:lnTo>
                  <a:pt x="865" y="2089"/>
                </a:lnTo>
                <a:lnTo>
                  <a:pt x="856" y="2089"/>
                </a:lnTo>
                <a:lnTo>
                  <a:pt x="855" y="2089"/>
                </a:lnTo>
                <a:lnTo>
                  <a:pt x="855" y="2089"/>
                </a:lnTo>
                <a:lnTo>
                  <a:pt x="857" y="2103"/>
                </a:lnTo>
                <a:lnTo>
                  <a:pt x="862" y="2115"/>
                </a:lnTo>
                <a:lnTo>
                  <a:pt x="868" y="2126"/>
                </a:lnTo>
                <a:lnTo>
                  <a:pt x="876" y="2136"/>
                </a:lnTo>
                <a:lnTo>
                  <a:pt x="885" y="2145"/>
                </a:lnTo>
                <a:lnTo>
                  <a:pt x="896" y="2151"/>
                </a:lnTo>
                <a:lnTo>
                  <a:pt x="908" y="2156"/>
                </a:lnTo>
                <a:lnTo>
                  <a:pt x="920" y="2159"/>
                </a:lnTo>
                <a:lnTo>
                  <a:pt x="920" y="2159"/>
                </a:lnTo>
                <a:lnTo>
                  <a:pt x="933" y="2159"/>
                </a:lnTo>
                <a:lnTo>
                  <a:pt x="946" y="2156"/>
                </a:lnTo>
                <a:lnTo>
                  <a:pt x="958" y="2151"/>
                </a:lnTo>
                <a:lnTo>
                  <a:pt x="970" y="2145"/>
                </a:lnTo>
                <a:lnTo>
                  <a:pt x="970" y="2145"/>
                </a:lnTo>
                <a:lnTo>
                  <a:pt x="984" y="2155"/>
                </a:lnTo>
                <a:lnTo>
                  <a:pt x="991" y="2159"/>
                </a:lnTo>
                <a:lnTo>
                  <a:pt x="999" y="2163"/>
                </a:lnTo>
                <a:lnTo>
                  <a:pt x="1006" y="2165"/>
                </a:lnTo>
                <a:lnTo>
                  <a:pt x="1014" y="2168"/>
                </a:lnTo>
                <a:lnTo>
                  <a:pt x="1023" y="2169"/>
                </a:lnTo>
                <a:lnTo>
                  <a:pt x="1031" y="2169"/>
                </a:lnTo>
                <a:lnTo>
                  <a:pt x="1031" y="2169"/>
                </a:lnTo>
                <a:lnTo>
                  <a:pt x="1047" y="2168"/>
                </a:lnTo>
                <a:lnTo>
                  <a:pt x="1062" y="2164"/>
                </a:lnTo>
                <a:lnTo>
                  <a:pt x="1076" y="2156"/>
                </a:lnTo>
                <a:lnTo>
                  <a:pt x="1089" y="2148"/>
                </a:lnTo>
                <a:lnTo>
                  <a:pt x="1089" y="2148"/>
                </a:lnTo>
                <a:lnTo>
                  <a:pt x="1100" y="2153"/>
                </a:lnTo>
                <a:lnTo>
                  <a:pt x="1111" y="2156"/>
                </a:lnTo>
                <a:lnTo>
                  <a:pt x="1122" y="2159"/>
                </a:lnTo>
                <a:lnTo>
                  <a:pt x="1134" y="2159"/>
                </a:lnTo>
                <a:lnTo>
                  <a:pt x="1134" y="2159"/>
                </a:lnTo>
                <a:lnTo>
                  <a:pt x="1147" y="2156"/>
                </a:lnTo>
                <a:lnTo>
                  <a:pt x="1159" y="2151"/>
                </a:lnTo>
                <a:lnTo>
                  <a:pt x="1169" y="2145"/>
                </a:lnTo>
                <a:lnTo>
                  <a:pt x="1179" y="2136"/>
                </a:lnTo>
                <a:lnTo>
                  <a:pt x="1186" y="2126"/>
                </a:lnTo>
                <a:lnTo>
                  <a:pt x="1193" y="2115"/>
                </a:lnTo>
                <a:lnTo>
                  <a:pt x="1197" y="2103"/>
                </a:lnTo>
                <a:lnTo>
                  <a:pt x="1200" y="2089"/>
                </a:lnTo>
                <a:lnTo>
                  <a:pt x="1199" y="2089"/>
                </a:lnTo>
                <a:lnTo>
                  <a:pt x="1199" y="2089"/>
                </a:lnTo>
                <a:lnTo>
                  <a:pt x="1190" y="2090"/>
                </a:lnTo>
                <a:lnTo>
                  <a:pt x="1182" y="2089"/>
                </a:lnTo>
                <a:lnTo>
                  <a:pt x="1175" y="2088"/>
                </a:lnTo>
                <a:lnTo>
                  <a:pt x="1167" y="2085"/>
                </a:lnTo>
                <a:lnTo>
                  <a:pt x="1160" y="2081"/>
                </a:lnTo>
                <a:lnTo>
                  <a:pt x="1152" y="2078"/>
                </a:lnTo>
                <a:lnTo>
                  <a:pt x="1146" y="2073"/>
                </a:lnTo>
                <a:lnTo>
                  <a:pt x="1139" y="2068"/>
                </a:lnTo>
                <a:lnTo>
                  <a:pt x="1139" y="2068"/>
                </a:lnTo>
                <a:lnTo>
                  <a:pt x="1143" y="2055"/>
                </a:lnTo>
                <a:lnTo>
                  <a:pt x="1143" y="2055"/>
                </a:lnTo>
                <a:lnTo>
                  <a:pt x="1149" y="2054"/>
                </a:lnTo>
                <a:lnTo>
                  <a:pt x="1155" y="2051"/>
                </a:lnTo>
                <a:lnTo>
                  <a:pt x="1160" y="2048"/>
                </a:lnTo>
                <a:lnTo>
                  <a:pt x="1164" y="2043"/>
                </a:lnTo>
                <a:lnTo>
                  <a:pt x="1167" y="2034"/>
                </a:lnTo>
                <a:lnTo>
                  <a:pt x="1169" y="2024"/>
                </a:lnTo>
                <a:lnTo>
                  <a:pt x="1171" y="2013"/>
                </a:lnTo>
                <a:lnTo>
                  <a:pt x="1171" y="1998"/>
                </a:lnTo>
                <a:lnTo>
                  <a:pt x="1171" y="1998"/>
                </a:lnTo>
                <a:close/>
                <a:moveTo>
                  <a:pt x="1124" y="2006"/>
                </a:moveTo>
                <a:lnTo>
                  <a:pt x="1124" y="2006"/>
                </a:lnTo>
                <a:lnTo>
                  <a:pt x="1124" y="2020"/>
                </a:lnTo>
                <a:lnTo>
                  <a:pt x="1122" y="2034"/>
                </a:lnTo>
                <a:lnTo>
                  <a:pt x="1120" y="2046"/>
                </a:lnTo>
                <a:lnTo>
                  <a:pt x="1117" y="2059"/>
                </a:lnTo>
                <a:lnTo>
                  <a:pt x="1113" y="2071"/>
                </a:lnTo>
                <a:lnTo>
                  <a:pt x="1108" y="2081"/>
                </a:lnTo>
                <a:lnTo>
                  <a:pt x="1103" y="2093"/>
                </a:lnTo>
                <a:lnTo>
                  <a:pt x="1097" y="2101"/>
                </a:lnTo>
                <a:lnTo>
                  <a:pt x="1090" y="2110"/>
                </a:lnTo>
                <a:lnTo>
                  <a:pt x="1083" y="2118"/>
                </a:lnTo>
                <a:lnTo>
                  <a:pt x="1075" y="2124"/>
                </a:lnTo>
                <a:lnTo>
                  <a:pt x="1067" y="2130"/>
                </a:lnTo>
                <a:lnTo>
                  <a:pt x="1058" y="2134"/>
                </a:lnTo>
                <a:lnTo>
                  <a:pt x="1050" y="2138"/>
                </a:lnTo>
                <a:lnTo>
                  <a:pt x="1040" y="2139"/>
                </a:lnTo>
                <a:lnTo>
                  <a:pt x="1031" y="2140"/>
                </a:lnTo>
                <a:lnTo>
                  <a:pt x="1031" y="2140"/>
                </a:lnTo>
                <a:lnTo>
                  <a:pt x="1022" y="2139"/>
                </a:lnTo>
                <a:lnTo>
                  <a:pt x="1013" y="2138"/>
                </a:lnTo>
                <a:lnTo>
                  <a:pt x="1004" y="2134"/>
                </a:lnTo>
                <a:lnTo>
                  <a:pt x="995" y="2130"/>
                </a:lnTo>
                <a:lnTo>
                  <a:pt x="987" y="2124"/>
                </a:lnTo>
                <a:lnTo>
                  <a:pt x="980" y="2118"/>
                </a:lnTo>
                <a:lnTo>
                  <a:pt x="972" y="2110"/>
                </a:lnTo>
                <a:lnTo>
                  <a:pt x="966" y="2101"/>
                </a:lnTo>
                <a:lnTo>
                  <a:pt x="960" y="2093"/>
                </a:lnTo>
                <a:lnTo>
                  <a:pt x="954" y="2081"/>
                </a:lnTo>
                <a:lnTo>
                  <a:pt x="949" y="2071"/>
                </a:lnTo>
                <a:lnTo>
                  <a:pt x="945" y="2059"/>
                </a:lnTo>
                <a:lnTo>
                  <a:pt x="942" y="2046"/>
                </a:lnTo>
                <a:lnTo>
                  <a:pt x="940" y="2034"/>
                </a:lnTo>
                <a:lnTo>
                  <a:pt x="938" y="2020"/>
                </a:lnTo>
                <a:lnTo>
                  <a:pt x="938" y="2006"/>
                </a:lnTo>
                <a:lnTo>
                  <a:pt x="938" y="1991"/>
                </a:lnTo>
                <a:lnTo>
                  <a:pt x="938" y="1991"/>
                </a:lnTo>
                <a:lnTo>
                  <a:pt x="950" y="1994"/>
                </a:lnTo>
                <a:lnTo>
                  <a:pt x="963" y="1994"/>
                </a:lnTo>
                <a:lnTo>
                  <a:pt x="963" y="1994"/>
                </a:lnTo>
                <a:lnTo>
                  <a:pt x="975" y="1994"/>
                </a:lnTo>
                <a:lnTo>
                  <a:pt x="987" y="1991"/>
                </a:lnTo>
                <a:lnTo>
                  <a:pt x="998" y="1989"/>
                </a:lnTo>
                <a:lnTo>
                  <a:pt x="1009" y="1985"/>
                </a:lnTo>
                <a:lnTo>
                  <a:pt x="1019" y="1979"/>
                </a:lnTo>
                <a:lnTo>
                  <a:pt x="1030" y="1973"/>
                </a:lnTo>
                <a:lnTo>
                  <a:pt x="1039" y="1966"/>
                </a:lnTo>
                <a:lnTo>
                  <a:pt x="1048" y="1958"/>
                </a:lnTo>
                <a:lnTo>
                  <a:pt x="1057" y="1949"/>
                </a:lnTo>
                <a:lnTo>
                  <a:pt x="1065" y="1939"/>
                </a:lnTo>
                <a:lnTo>
                  <a:pt x="1072" y="1929"/>
                </a:lnTo>
                <a:lnTo>
                  <a:pt x="1078" y="1918"/>
                </a:lnTo>
                <a:lnTo>
                  <a:pt x="1084" y="1905"/>
                </a:lnTo>
                <a:lnTo>
                  <a:pt x="1089" y="1893"/>
                </a:lnTo>
                <a:lnTo>
                  <a:pt x="1094" y="1879"/>
                </a:lnTo>
                <a:lnTo>
                  <a:pt x="1097" y="1866"/>
                </a:lnTo>
                <a:lnTo>
                  <a:pt x="1097" y="1866"/>
                </a:lnTo>
                <a:lnTo>
                  <a:pt x="1103" y="1875"/>
                </a:lnTo>
                <a:lnTo>
                  <a:pt x="1108" y="1885"/>
                </a:lnTo>
                <a:lnTo>
                  <a:pt x="1113" y="1896"/>
                </a:lnTo>
                <a:lnTo>
                  <a:pt x="1117" y="1908"/>
                </a:lnTo>
                <a:lnTo>
                  <a:pt x="1120" y="1920"/>
                </a:lnTo>
                <a:lnTo>
                  <a:pt x="1122" y="1933"/>
                </a:lnTo>
                <a:lnTo>
                  <a:pt x="1124" y="1946"/>
                </a:lnTo>
                <a:lnTo>
                  <a:pt x="1124" y="1960"/>
                </a:lnTo>
                <a:lnTo>
                  <a:pt x="1124" y="200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de-DE"/>
          </a:p>
        </p:txBody>
      </p:sp>
      <p:cxnSp>
        <p:nvCxnSpPr>
          <p:cNvPr id="91" name="Straight Connector 90"/>
          <p:cNvCxnSpPr>
            <a:stCxn id="92" idx="2"/>
            <a:endCxn id="132" idx="0"/>
          </p:cNvCxnSpPr>
          <p:nvPr/>
        </p:nvCxnSpPr>
        <p:spPr>
          <a:xfrm>
            <a:off x="3728236" y="2148679"/>
            <a:ext cx="0" cy="182880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93" name="Straight Connector 92"/>
          <p:cNvCxnSpPr>
            <a:stCxn id="90" idx="2"/>
            <a:endCxn id="131" idx="0"/>
          </p:cNvCxnSpPr>
          <p:nvPr/>
        </p:nvCxnSpPr>
        <p:spPr>
          <a:xfrm>
            <a:off x="3088156" y="2880199"/>
            <a:ext cx="0" cy="109728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sp>
        <p:nvSpPr>
          <p:cNvPr id="94" name="Freeform 9"/>
          <p:cNvSpPr>
            <a:spLocks noChangeAspect="1"/>
          </p:cNvSpPr>
          <p:nvPr/>
        </p:nvSpPr>
        <p:spPr bwMode="auto">
          <a:xfrm>
            <a:off x="2950996" y="2285839"/>
            <a:ext cx="274320" cy="274320"/>
          </a:xfrm>
          <a:custGeom>
            <a:avLst/>
            <a:gdLst>
              <a:gd name="T0" fmla="*/ 52 w 417"/>
              <a:gd name="T1" fmla="*/ 243 h 416"/>
              <a:gd name="T2" fmla="*/ 107 w 417"/>
              <a:gd name="T3" fmla="*/ 311 h 416"/>
              <a:gd name="T4" fmla="*/ 279 w 417"/>
              <a:gd name="T5" fmla="*/ 410 h 416"/>
              <a:gd name="T6" fmla="*/ 362 w 417"/>
              <a:gd name="T7" fmla="*/ 404 h 416"/>
              <a:gd name="T8" fmla="*/ 413 w 417"/>
              <a:gd name="T9" fmla="*/ 343 h 416"/>
              <a:gd name="T10" fmla="*/ 369 w 417"/>
              <a:gd name="T11" fmla="*/ 293 h 416"/>
              <a:gd name="T12" fmla="*/ 273 w 417"/>
              <a:gd name="T13" fmla="*/ 301 h 416"/>
              <a:gd name="T14" fmla="*/ 232 w 417"/>
              <a:gd name="T15" fmla="*/ 307 h 416"/>
              <a:gd name="T16" fmla="*/ 168 w 417"/>
              <a:gd name="T17" fmla="*/ 247 h 416"/>
              <a:gd name="T18" fmla="*/ 110 w 417"/>
              <a:gd name="T19" fmla="*/ 185 h 416"/>
              <a:gd name="T20" fmla="*/ 116 w 417"/>
              <a:gd name="T21" fmla="*/ 143 h 416"/>
              <a:gd name="T22" fmla="*/ 124 w 417"/>
              <a:gd name="T23" fmla="*/ 47 h 416"/>
              <a:gd name="T24" fmla="*/ 74 w 417"/>
              <a:gd name="T25" fmla="*/ 3 h 416"/>
              <a:gd name="T26" fmla="*/ 13 w 417"/>
              <a:gd name="T27" fmla="*/ 55 h 416"/>
              <a:gd name="T28" fmla="*/ 7 w 417"/>
              <a:gd name="T29" fmla="*/ 138 h 416"/>
              <a:gd name="T30" fmla="*/ 52 w 417"/>
              <a:gd name="T31" fmla="*/ 24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7" h="416">
                <a:moveTo>
                  <a:pt x="52" y="243"/>
                </a:moveTo>
                <a:cubicBezTo>
                  <a:pt x="67" y="268"/>
                  <a:pt x="86" y="291"/>
                  <a:pt x="107" y="311"/>
                </a:cubicBezTo>
                <a:cubicBezTo>
                  <a:pt x="154" y="359"/>
                  <a:pt x="209" y="392"/>
                  <a:pt x="279" y="410"/>
                </a:cubicBezTo>
                <a:cubicBezTo>
                  <a:pt x="305" y="416"/>
                  <a:pt x="338" y="415"/>
                  <a:pt x="362" y="404"/>
                </a:cubicBezTo>
                <a:cubicBezTo>
                  <a:pt x="384" y="393"/>
                  <a:pt x="406" y="367"/>
                  <a:pt x="413" y="343"/>
                </a:cubicBezTo>
                <a:cubicBezTo>
                  <a:pt x="417" y="331"/>
                  <a:pt x="387" y="307"/>
                  <a:pt x="369" y="293"/>
                </a:cubicBezTo>
                <a:cubicBezTo>
                  <a:pt x="336" y="266"/>
                  <a:pt x="303" y="252"/>
                  <a:pt x="273" y="301"/>
                </a:cubicBezTo>
                <a:cubicBezTo>
                  <a:pt x="269" y="309"/>
                  <a:pt x="239" y="313"/>
                  <a:pt x="232" y="307"/>
                </a:cubicBezTo>
                <a:cubicBezTo>
                  <a:pt x="168" y="247"/>
                  <a:pt x="168" y="247"/>
                  <a:pt x="168" y="247"/>
                </a:cubicBezTo>
                <a:cubicBezTo>
                  <a:pt x="148" y="227"/>
                  <a:pt x="129" y="206"/>
                  <a:pt x="110" y="185"/>
                </a:cubicBezTo>
                <a:cubicBezTo>
                  <a:pt x="103" y="178"/>
                  <a:pt x="108" y="148"/>
                  <a:pt x="116" y="143"/>
                </a:cubicBezTo>
                <a:cubicBezTo>
                  <a:pt x="165" y="113"/>
                  <a:pt x="151" y="80"/>
                  <a:pt x="124" y="47"/>
                </a:cubicBezTo>
                <a:cubicBezTo>
                  <a:pt x="109" y="29"/>
                  <a:pt x="85" y="0"/>
                  <a:pt x="74" y="3"/>
                </a:cubicBezTo>
                <a:cubicBezTo>
                  <a:pt x="50" y="10"/>
                  <a:pt x="24" y="32"/>
                  <a:pt x="13" y="55"/>
                </a:cubicBezTo>
                <a:cubicBezTo>
                  <a:pt x="2" y="78"/>
                  <a:pt x="0" y="112"/>
                  <a:pt x="7" y="138"/>
                </a:cubicBezTo>
                <a:cubicBezTo>
                  <a:pt x="17" y="177"/>
                  <a:pt x="32" y="212"/>
                  <a:pt x="52" y="243"/>
                </a:cubicBezTo>
                <a:close/>
              </a:path>
            </a:pathLst>
          </a:custGeom>
          <a:solidFill>
            <a:schemeClr val="accent5"/>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96" name="Freeform 9"/>
          <p:cNvSpPr>
            <a:spLocks noChangeAspect="1"/>
          </p:cNvSpPr>
          <p:nvPr/>
        </p:nvSpPr>
        <p:spPr bwMode="auto">
          <a:xfrm>
            <a:off x="3591076" y="1554319"/>
            <a:ext cx="274320" cy="274320"/>
          </a:xfrm>
          <a:custGeom>
            <a:avLst/>
            <a:gdLst>
              <a:gd name="T0" fmla="*/ 52 w 417"/>
              <a:gd name="T1" fmla="*/ 243 h 416"/>
              <a:gd name="T2" fmla="*/ 107 w 417"/>
              <a:gd name="T3" fmla="*/ 311 h 416"/>
              <a:gd name="T4" fmla="*/ 279 w 417"/>
              <a:gd name="T5" fmla="*/ 410 h 416"/>
              <a:gd name="T6" fmla="*/ 362 w 417"/>
              <a:gd name="T7" fmla="*/ 404 h 416"/>
              <a:gd name="T8" fmla="*/ 413 w 417"/>
              <a:gd name="T9" fmla="*/ 343 h 416"/>
              <a:gd name="T10" fmla="*/ 369 w 417"/>
              <a:gd name="T11" fmla="*/ 293 h 416"/>
              <a:gd name="T12" fmla="*/ 273 w 417"/>
              <a:gd name="T13" fmla="*/ 301 h 416"/>
              <a:gd name="T14" fmla="*/ 232 w 417"/>
              <a:gd name="T15" fmla="*/ 307 h 416"/>
              <a:gd name="T16" fmla="*/ 168 w 417"/>
              <a:gd name="T17" fmla="*/ 247 h 416"/>
              <a:gd name="T18" fmla="*/ 110 w 417"/>
              <a:gd name="T19" fmla="*/ 185 h 416"/>
              <a:gd name="T20" fmla="*/ 116 w 417"/>
              <a:gd name="T21" fmla="*/ 143 h 416"/>
              <a:gd name="T22" fmla="*/ 124 w 417"/>
              <a:gd name="T23" fmla="*/ 47 h 416"/>
              <a:gd name="T24" fmla="*/ 74 w 417"/>
              <a:gd name="T25" fmla="*/ 3 h 416"/>
              <a:gd name="T26" fmla="*/ 13 w 417"/>
              <a:gd name="T27" fmla="*/ 55 h 416"/>
              <a:gd name="T28" fmla="*/ 7 w 417"/>
              <a:gd name="T29" fmla="*/ 138 h 416"/>
              <a:gd name="T30" fmla="*/ 52 w 417"/>
              <a:gd name="T31" fmla="*/ 24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7" h="416">
                <a:moveTo>
                  <a:pt x="52" y="243"/>
                </a:moveTo>
                <a:cubicBezTo>
                  <a:pt x="67" y="268"/>
                  <a:pt x="86" y="291"/>
                  <a:pt x="107" y="311"/>
                </a:cubicBezTo>
                <a:cubicBezTo>
                  <a:pt x="154" y="359"/>
                  <a:pt x="209" y="392"/>
                  <a:pt x="279" y="410"/>
                </a:cubicBezTo>
                <a:cubicBezTo>
                  <a:pt x="305" y="416"/>
                  <a:pt x="338" y="415"/>
                  <a:pt x="362" y="404"/>
                </a:cubicBezTo>
                <a:cubicBezTo>
                  <a:pt x="384" y="393"/>
                  <a:pt x="406" y="367"/>
                  <a:pt x="413" y="343"/>
                </a:cubicBezTo>
                <a:cubicBezTo>
                  <a:pt x="417" y="331"/>
                  <a:pt x="387" y="307"/>
                  <a:pt x="369" y="293"/>
                </a:cubicBezTo>
                <a:cubicBezTo>
                  <a:pt x="336" y="266"/>
                  <a:pt x="303" y="252"/>
                  <a:pt x="273" y="301"/>
                </a:cubicBezTo>
                <a:cubicBezTo>
                  <a:pt x="269" y="309"/>
                  <a:pt x="239" y="313"/>
                  <a:pt x="232" y="307"/>
                </a:cubicBezTo>
                <a:cubicBezTo>
                  <a:pt x="168" y="247"/>
                  <a:pt x="168" y="247"/>
                  <a:pt x="168" y="247"/>
                </a:cubicBezTo>
                <a:cubicBezTo>
                  <a:pt x="148" y="227"/>
                  <a:pt x="129" y="206"/>
                  <a:pt x="110" y="185"/>
                </a:cubicBezTo>
                <a:cubicBezTo>
                  <a:pt x="103" y="178"/>
                  <a:pt x="108" y="148"/>
                  <a:pt x="116" y="143"/>
                </a:cubicBezTo>
                <a:cubicBezTo>
                  <a:pt x="165" y="113"/>
                  <a:pt x="151" y="80"/>
                  <a:pt x="124" y="47"/>
                </a:cubicBezTo>
                <a:cubicBezTo>
                  <a:pt x="109" y="29"/>
                  <a:pt x="85" y="0"/>
                  <a:pt x="74" y="3"/>
                </a:cubicBezTo>
                <a:cubicBezTo>
                  <a:pt x="50" y="10"/>
                  <a:pt x="24" y="32"/>
                  <a:pt x="13" y="55"/>
                </a:cubicBezTo>
                <a:cubicBezTo>
                  <a:pt x="2" y="78"/>
                  <a:pt x="0" y="112"/>
                  <a:pt x="7" y="138"/>
                </a:cubicBezTo>
                <a:cubicBezTo>
                  <a:pt x="17" y="177"/>
                  <a:pt x="32" y="212"/>
                  <a:pt x="52" y="243"/>
                </a:cubicBezTo>
                <a:close/>
              </a:path>
            </a:pathLst>
          </a:custGeom>
          <a:solidFill>
            <a:schemeClr val="accent5"/>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97" name="Freeform 9"/>
          <p:cNvSpPr>
            <a:spLocks noChangeAspect="1"/>
          </p:cNvSpPr>
          <p:nvPr/>
        </p:nvSpPr>
        <p:spPr bwMode="auto">
          <a:xfrm>
            <a:off x="4694797" y="2891076"/>
            <a:ext cx="274320" cy="274320"/>
          </a:xfrm>
          <a:custGeom>
            <a:avLst/>
            <a:gdLst>
              <a:gd name="T0" fmla="*/ 52 w 417"/>
              <a:gd name="T1" fmla="*/ 243 h 416"/>
              <a:gd name="T2" fmla="*/ 107 w 417"/>
              <a:gd name="T3" fmla="*/ 311 h 416"/>
              <a:gd name="T4" fmla="*/ 279 w 417"/>
              <a:gd name="T5" fmla="*/ 410 h 416"/>
              <a:gd name="T6" fmla="*/ 362 w 417"/>
              <a:gd name="T7" fmla="*/ 404 h 416"/>
              <a:gd name="T8" fmla="*/ 413 w 417"/>
              <a:gd name="T9" fmla="*/ 343 h 416"/>
              <a:gd name="T10" fmla="*/ 369 w 417"/>
              <a:gd name="T11" fmla="*/ 293 h 416"/>
              <a:gd name="T12" fmla="*/ 273 w 417"/>
              <a:gd name="T13" fmla="*/ 301 h 416"/>
              <a:gd name="T14" fmla="*/ 232 w 417"/>
              <a:gd name="T15" fmla="*/ 307 h 416"/>
              <a:gd name="T16" fmla="*/ 168 w 417"/>
              <a:gd name="T17" fmla="*/ 247 h 416"/>
              <a:gd name="T18" fmla="*/ 110 w 417"/>
              <a:gd name="T19" fmla="*/ 185 h 416"/>
              <a:gd name="T20" fmla="*/ 116 w 417"/>
              <a:gd name="T21" fmla="*/ 143 h 416"/>
              <a:gd name="T22" fmla="*/ 124 w 417"/>
              <a:gd name="T23" fmla="*/ 47 h 416"/>
              <a:gd name="T24" fmla="*/ 74 w 417"/>
              <a:gd name="T25" fmla="*/ 3 h 416"/>
              <a:gd name="T26" fmla="*/ 13 w 417"/>
              <a:gd name="T27" fmla="*/ 55 h 416"/>
              <a:gd name="T28" fmla="*/ 7 w 417"/>
              <a:gd name="T29" fmla="*/ 138 h 416"/>
              <a:gd name="T30" fmla="*/ 52 w 417"/>
              <a:gd name="T31" fmla="*/ 24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7" h="416">
                <a:moveTo>
                  <a:pt x="52" y="243"/>
                </a:moveTo>
                <a:cubicBezTo>
                  <a:pt x="67" y="268"/>
                  <a:pt x="86" y="291"/>
                  <a:pt x="107" y="311"/>
                </a:cubicBezTo>
                <a:cubicBezTo>
                  <a:pt x="154" y="359"/>
                  <a:pt x="209" y="392"/>
                  <a:pt x="279" y="410"/>
                </a:cubicBezTo>
                <a:cubicBezTo>
                  <a:pt x="305" y="416"/>
                  <a:pt x="338" y="415"/>
                  <a:pt x="362" y="404"/>
                </a:cubicBezTo>
                <a:cubicBezTo>
                  <a:pt x="384" y="393"/>
                  <a:pt x="406" y="367"/>
                  <a:pt x="413" y="343"/>
                </a:cubicBezTo>
                <a:cubicBezTo>
                  <a:pt x="417" y="331"/>
                  <a:pt x="387" y="307"/>
                  <a:pt x="369" y="293"/>
                </a:cubicBezTo>
                <a:cubicBezTo>
                  <a:pt x="336" y="266"/>
                  <a:pt x="303" y="252"/>
                  <a:pt x="273" y="301"/>
                </a:cubicBezTo>
                <a:cubicBezTo>
                  <a:pt x="269" y="309"/>
                  <a:pt x="239" y="313"/>
                  <a:pt x="232" y="307"/>
                </a:cubicBezTo>
                <a:cubicBezTo>
                  <a:pt x="168" y="247"/>
                  <a:pt x="168" y="247"/>
                  <a:pt x="168" y="247"/>
                </a:cubicBezTo>
                <a:cubicBezTo>
                  <a:pt x="148" y="227"/>
                  <a:pt x="129" y="206"/>
                  <a:pt x="110" y="185"/>
                </a:cubicBezTo>
                <a:cubicBezTo>
                  <a:pt x="103" y="178"/>
                  <a:pt x="108" y="148"/>
                  <a:pt x="116" y="143"/>
                </a:cubicBezTo>
                <a:cubicBezTo>
                  <a:pt x="165" y="113"/>
                  <a:pt x="151" y="80"/>
                  <a:pt x="124" y="47"/>
                </a:cubicBezTo>
                <a:cubicBezTo>
                  <a:pt x="109" y="29"/>
                  <a:pt x="85" y="0"/>
                  <a:pt x="74" y="3"/>
                </a:cubicBezTo>
                <a:cubicBezTo>
                  <a:pt x="50" y="10"/>
                  <a:pt x="24" y="32"/>
                  <a:pt x="13" y="55"/>
                </a:cubicBezTo>
                <a:cubicBezTo>
                  <a:pt x="2" y="78"/>
                  <a:pt x="0" y="112"/>
                  <a:pt x="7" y="138"/>
                </a:cubicBezTo>
                <a:cubicBezTo>
                  <a:pt x="17" y="177"/>
                  <a:pt x="32" y="212"/>
                  <a:pt x="52" y="243"/>
                </a:cubicBezTo>
                <a:close/>
              </a:path>
            </a:pathLst>
          </a:custGeom>
          <a:solidFill>
            <a:schemeClr val="accent5"/>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98" name="Freeform 9"/>
          <p:cNvSpPr>
            <a:spLocks noChangeAspect="1"/>
          </p:cNvSpPr>
          <p:nvPr/>
        </p:nvSpPr>
        <p:spPr bwMode="auto">
          <a:xfrm>
            <a:off x="6791476" y="2057239"/>
            <a:ext cx="274320" cy="274320"/>
          </a:xfrm>
          <a:custGeom>
            <a:avLst/>
            <a:gdLst>
              <a:gd name="T0" fmla="*/ 52 w 417"/>
              <a:gd name="T1" fmla="*/ 243 h 416"/>
              <a:gd name="T2" fmla="*/ 107 w 417"/>
              <a:gd name="T3" fmla="*/ 311 h 416"/>
              <a:gd name="T4" fmla="*/ 279 w 417"/>
              <a:gd name="T5" fmla="*/ 410 h 416"/>
              <a:gd name="T6" fmla="*/ 362 w 417"/>
              <a:gd name="T7" fmla="*/ 404 h 416"/>
              <a:gd name="T8" fmla="*/ 413 w 417"/>
              <a:gd name="T9" fmla="*/ 343 h 416"/>
              <a:gd name="T10" fmla="*/ 369 w 417"/>
              <a:gd name="T11" fmla="*/ 293 h 416"/>
              <a:gd name="T12" fmla="*/ 273 w 417"/>
              <a:gd name="T13" fmla="*/ 301 h 416"/>
              <a:gd name="T14" fmla="*/ 232 w 417"/>
              <a:gd name="T15" fmla="*/ 307 h 416"/>
              <a:gd name="T16" fmla="*/ 168 w 417"/>
              <a:gd name="T17" fmla="*/ 247 h 416"/>
              <a:gd name="T18" fmla="*/ 110 w 417"/>
              <a:gd name="T19" fmla="*/ 185 h 416"/>
              <a:gd name="T20" fmla="*/ 116 w 417"/>
              <a:gd name="T21" fmla="*/ 143 h 416"/>
              <a:gd name="T22" fmla="*/ 124 w 417"/>
              <a:gd name="T23" fmla="*/ 47 h 416"/>
              <a:gd name="T24" fmla="*/ 74 w 417"/>
              <a:gd name="T25" fmla="*/ 3 h 416"/>
              <a:gd name="T26" fmla="*/ 13 w 417"/>
              <a:gd name="T27" fmla="*/ 55 h 416"/>
              <a:gd name="T28" fmla="*/ 7 w 417"/>
              <a:gd name="T29" fmla="*/ 138 h 416"/>
              <a:gd name="T30" fmla="*/ 52 w 417"/>
              <a:gd name="T31" fmla="*/ 24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7" h="416">
                <a:moveTo>
                  <a:pt x="52" y="243"/>
                </a:moveTo>
                <a:cubicBezTo>
                  <a:pt x="67" y="268"/>
                  <a:pt x="86" y="291"/>
                  <a:pt x="107" y="311"/>
                </a:cubicBezTo>
                <a:cubicBezTo>
                  <a:pt x="154" y="359"/>
                  <a:pt x="209" y="392"/>
                  <a:pt x="279" y="410"/>
                </a:cubicBezTo>
                <a:cubicBezTo>
                  <a:pt x="305" y="416"/>
                  <a:pt x="338" y="415"/>
                  <a:pt x="362" y="404"/>
                </a:cubicBezTo>
                <a:cubicBezTo>
                  <a:pt x="384" y="393"/>
                  <a:pt x="406" y="367"/>
                  <a:pt x="413" y="343"/>
                </a:cubicBezTo>
                <a:cubicBezTo>
                  <a:pt x="417" y="331"/>
                  <a:pt x="387" y="307"/>
                  <a:pt x="369" y="293"/>
                </a:cubicBezTo>
                <a:cubicBezTo>
                  <a:pt x="336" y="266"/>
                  <a:pt x="303" y="252"/>
                  <a:pt x="273" y="301"/>
                </a:cubicBezTo>
                <a:cubicBezTo>
                  <a:pt x="269" y="309"/>
                  <a:pt x="239" y="313"/>
                  <a:pt x="232" y="307"/>
                </a:cubicBezTo>
                <a:cubicBezTo>
                  <a:pt x="168" y="247"/>
                  <a:pt x="168" y="247"/>
                  <a:pt x="168" y="247"/>
                </a:cubicBezTo>
                <a:cubicBezTo>
                  <a:pt x="148" y="227"/>
                  <a:pt x="129" y="206"/>
                  <a:pt x="110" y="185"/>
                </a:cubicBezTo>
                <a:cubicBezTo>
                  <a:pt x="103" y="178"/>
                  <a:pt x="108" y="148"/>
                  <a:pt x="116" y="143"/>
                </a:cubicBezTo>
                <a:cubicBezTo>
                  <a:pt x="165" y="113"/>
                  <a:pt x="151" y="80"/>
                  <a:pt x="124" y="47"/>
                </a:cubicBezTo>
                <a:cubicBezTo>
                  <a:pt x="109" y="29"/>
                  <a:pt x="85" y="0"/>
                  <a:pt x="74" y="3"/>
                </a:cubicBezTo>
                <a:cubicBezTo>
                  <a:pt x="50" y="10"/>
                  <a:pt x="24" y="32"/>
                  <a:pt x="13" y="55"/>
                </a:cubicBezTo>
                <a:cubicBezTo>
                  <a:pt x="2" y="78"/>
                  <a:pt x="0" y="112"/>
                  <a:pt x="7" y="138"/>
                </a:cubicBezTo>
                <a:cubicBezTo>
                  <a:pt x="17" y="177"/>
                  <a:pt x="32" y="212"/>
                  <a:pt x="52" y="243"/>
                </a:cubicBezTo>
                <a:close/>
              </a:path>
            </a:pathLst>
          </a:custGeom>
          <a:solidFill>
            <a:schemeClr val="accent5"/>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99" name="Freeform 9"/>
          <p:cNvSpPr>
            <a:spLocks noChangeAspect="1"/>
          </p:cNvSpPr>
          <p:nvPr/>
        </p:nvSpPr>
        <p:spPr bwMode="auto">
          <a:xfrm>
            <a:off x="6242836" y="1417159"/>
            <a:ext cx="274320" cy="274320"/>
          </a:xfrm>
          <a:custGeom>
            <a:avLst/>
            <a:gdLst>
              <a:gd name="T0" fmla="*/ 52 w 417"/>
              <a:gd name="T1" fmla="*/ 243 h 416"/>
              <a:gd name="T2" fmla="*/ 107 w 417"/>
              <a:gd name="T3" fmla="*/ 311 h 416"/>
              <a:gd name="T4" fmla="*/ 279 w 417"/>
              <a:gd name="T5" fmla="*/ 410 h 416"/>
              <a:gd name="T6" fmla="*/ 362 w 417"/>
              <a:gd name="T7" fmla="*/ 404 h 416"/>
              <a:gd name="T8" fmla="*/ 413 w 417"/>
              <a:gd name="T9" fmla="*/ 343 h 416"/>
              <a:gd name="T10" fmla="*/ 369 w 417"/>
              <a:gd name="T11" fmla="*/ 293 h 416"/>
              <a:gd name="T12" fmla="*/ 273 w 417"/>
              <a:gd name="T13" fmla="*/ 301 h 416"/>
              <a:gd name="T14" fmla="*/ 232 w 417"/>
              <a:gd name="T15" fmla="*/ 307 h 416"/>
              <a:gd name="T16" fmla="*/ 168 w 417"/>
              <a:gd name="T17" fmla="*/ 247 h 416"/>
              <a:gd name="T18" fmla="*/ 110 w 417"/>
              <a:gd name="T19" fmla="*/ 185 h 416"/>
              <a:gd name="T20" fmla="*/ 116 w 417"/>
              <a:gd name="T21" fmla="*/ 143 h 416"/>
              <a:gd name="T22" fmla="*/ 124 w 417"/>
              <a:gd name="T23" fmla="*/ 47 h 416"/>
              <a:gd name="T24" fmla="*/ 74 w 417"/>
              <a:gd name="T25" fmla="*/ 3 h 416"/>
              <a:gd name="T26" fmla="*/ 13 w 417"/>
              <a:gd name="T27" fmla="*/ 55 h 416"/>
              <a:gd name="T28" fmla="*/ 7 w 417"/>
              <a:gd name="T29" fmla="*/ 138 h 416"/>
              <a:gd name="T30" fmla="*/ 52 w 417"/>
              <a:gd name="T31" fmla="*/ 24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7" h="416">
                <a:moveTo>
                  <a:pt x="52" y="243"/>
                </a:moveTo>
                <a:cubicBezTo>
                  <a:pt x="67" y="268"/>
                  <a:pt x="86" y="291"/>
                  <a:pt x="107" y="311"/>
                </a:cubicBezTo>
                <a:cubicBezTo>
                  <a:pt x="154" y="359"/>
                  <a:pt x="209" y="392"/>
                  <a:pt x="279" y="410"/>
                </a:cubicBezTo>
                <a:cubicBezTo>
                  <a:pt x="305" y="416"/>
                  <a:pt x="338" y="415"/>
                  <a:pt x="362" y="404"/>
                </a:cubicBezTo>
                <a:cubicBezTo>
                  <a:pt x="384" y="393"/>
                  <a:pt x="406" y="367"/>
                  <a:pt x="413" y="343"/>
                </a:cubicBezTo>
                <a:cubicBezTo>
                  <a:pt x="417" y="331"/>
                  <a:pt x="387" y="307"/>
                  <a:pt x="369" y="293"/>
                </a:cubicBezTo>
                <a:cubicBezTo>
                  <a:pt x="336" y="266"/>
                  <a:pt x="303" y="252"/>
                  <a:pt x="273" y="301"/>
                </a:cubicBezTo>
                <a:cubicBezTo>
                  <a:pt x="269" y="309"/>
                  <a:pt x="239" y="313"/>
                  <a:pt x="232" y="307"/>
                </a:cubicBezTo>
                <a:cubicBezTo>
                  <a:pt x="168" y="247"/>
                  <a:pt x="168" y="247"/>
                  <a:pt x="168" y="247"/>
                </a:cubicBezTo>
                <a:cubicBezTo>
                  <a:pt x="148" y="227"/>
                  <a:pt x="129" y="206"/>
                  <a:pt x="110" y="185"/>
                </a:cubicBezTo>
                <a:cubicBezTo>
                  <a:pt x="103" y="178"/>
                  <a:pt x="108" y="148"/>
                  <a:pt x="116" y="143"/>
                </a:cubicBezTo>
                <a:cubicBezTo>
                  <a:pt x="165" y="113"/>
                  <a:pt x="151" y="80"/>
                  <a:pt x="124" y="47"/>
                </a:cubicBezTo>
                <a:cubicBezTo>
                  <a:pt x="109" y="29"/>
                  <a:pt x="85" y="0"/>
                  <a:pt x="74" y="3"/>
                </a:cubicBezTo>
                <a:cubicBezTo>
                  <a:pt x="50" y="10"/>
                  <a:pt x="24" y="32"/>
                  <a:pt x="13" y="55"/>
                </a:cubicBezTo>
                <a:cubicBezTo>
                  <a:pt x="2" y="78"/>
                  <a:pt x="0" y="112"/>
                  <a:pt x="7" y="138"/>
                </a:cubicBezTo>
                <a:cubicBezTo>
                  <a:pt x="17" y="177"/>
                  <a:pt x="32" y="212"/>
                  <a:pt x="52" y="243"/>
                </a:cubicBezTo>
                <a:close/>
              </a:path>
            </a:pathLst>
          </a:custGeom>
          <a:solidFill>
            <a:schemeClr val="accent5"/>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11" name="Straight Connector 110"/>
          <p:cNvCxnSpPr>
            <a:stCxn id="95" idx="2"/>
            <a:endCxn id="133" idx="0"/>
          </p:cNvCxnSpPr>
          <p:nvPr/>
        </p:nvCxnSpPr>
        <p:spPr>
          <a:xfrm>
            <a:off x="5008396" y="3611719"/>
            <a:ext cx="0" cy="36576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115" name="Straight Connector 114"/>
          <p:cNvCxnSpPr>
            <a:stCxn id="112" idx="2"/>
            <a:endCxn id="134" idx="0"/>
          </p:cNvCxnSpPr>
          <p:nvPr/>
        </p:nvCxnSpPr>
        <p:spPr>
          <a:xfrm>
            <a:off x="5648476" y="2880199"/>
            <a:ext cx="0" cy="109728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sp>
        <p:nvSpPr>
          <p:cNvPr id="118" name="Freeform 38"/>
          <p:cNvSpPr>
            <a:spLocks noEditPoints="1"/>
          </p:cNvSpPr>
          <p:nvPr/>
        </p:nvSpPr>
        <p:spPr bwMode="auto">
          <a:xfrm>
            <a:off x="8025916" y="2090311"/>
            <a:ext cx="365760" cy="274320"/>
          </a:xfrm>
          <a:custGeom>
            <a:avLst/>
            <a:gdLst>
              <a:gd name="T0" fmla="*/ 2147483647 w 5758"/>
              <a:gd name="T1" fmla="*/ 2147483647 h 4763"/>
              <a:gd name="T2" fmla="*/ 2147483647 w 5758"/>
              <a:gd name="T3" fmla="*/ 2147483647 h 4763"/>
              <a:gd name="T4" fmla="*/ 2147483647 w 5758"/>
              <a:gd name="T5" fmla="*/ 2147483647 h 4763"/>
              <a:gd name="T6" fmla="*/ 2147483647 w 5758"/>
              <a:gd name="T7" fmla="*/ 2147483647 h 4763"/>
              <a:gd name="T8" fmla="*/ 2147483647 w 5758"/>
              <a:gd name="T9" fmla="*/ 2147483647 h 4763"/>
              <a:gd name="T10" fmla="*/ 2147483647 w 5758"/>
              <a:gd name="T11" fmla="*/ 2147483647 h 4763"/>
              <a:gd name="T12" fmla="*/ 2147483647 w 5758"/>
              <a:gd name="T13" fmla="*/ 2147483647 h 4763"/>
              <a:gd name="T14" fmla="*/ 2147483647 w 5758"/>
              <a:gd name="T15" fmla="*/ 2147483647 h 4763"/>
              <a:gd name="T16" fmla="*/ 2147483647 w 5758"/>
              <a:gd name="T17" fmla="*/ 2147483647 h 4763"/>
              <a:gd name="T18" fmla="*/ 2147483647 w 5758"/>
              <a:gd name="T19" fmla="*/ 2147483647 h 4763"/>
              <a:gd name="T20" fmla="*/ 2147483647 w 5758"/>
              <a:gd name="T21" fmla="*/ 2147483647 h 4763"/>
              <a:gd name="T22" fmla="*/ 2147483647 w 5758"/>
              <a:gd name="T23" fmla="*/ 2147483647 h 4763"/>
              <a:gd name="T24" fmla="*/ 2147483647 w 5758"/>
              <a:gd name="T25" fmla="*/ 2147483647 h 4763"/>
              <a:gd name="T26" fmla="*/ 2147483647 w 5758"/>
              <a:gd name="T27" fmla="*/ 2147483647 h 4763"/>
              <a:gd name="T28" fmla="*/ 2147483647 w 5758"/>
              <a:gd name="T29" fmla="*/ 2147483647 h 4763"/>
              <a:gd name="T30" fmla="*/ 2147483647 w 5758"/>
              <a:gd name="T31" fmla="*/ 2147483647 h 4763"/>
              <a:gd name="T32" fmla="*/ 2147483647 w 5758"/>
              <a:gd name="T33" fmla="*/ 2147483647 h 4763"/>
              <a:gd name="T34" fmla="*/ 2147483647 w 5758"/>
              <a:gd name="T35" fmla="*/ 2147483647 h 4763"/>
              <a:gd name="T36" fmla="*/ 2147483647 w 5758"/>
              <a:gd name="T37" fmla="*/ 2147483647 h 4763"/>
              <a:gd name="T38" fmla="*/ 2147483647 w 5758"/>
              <a:gd name="T39" fmla="*/ 2147483647 h 4763"/>
              <a:gd name="T40" fmla="*/ 2147483647 w 5758"/>
              <a:gd name="T41" fmla="*/ 2147483647 h 4763"/>
              <a:gd name="T42" fmla="*/ 2147483647 w 5758"/>
              <a:gd name="T43" fmla="*/ 2147483647 h 4763"/>
              <a:gd name="T44" fmla="*/ 2147483647 w 5758"/>
              <a:gd name="T45" fmla="*/ 2147483647 h 4763"/>
              <a:gd name="T46" fmla="*/ 2147483647 w 5758"/>
              <a:gd name="T47" fmla="*/ 2147483647 h 4763"/>
              <a:gd name="T48" fmla="*/ 2147483647 w 5758"/>
              <a:gd name="T49" fmla="*/ 2147483647 h 4763"/>
              <a:gd name="T50" fmla="*/ 2147483647 w 5758"/>
              <a:gd name="T51" fmla="*/ 2147483647 h 4763"/>
              <a:gd name="T52" fmla="*/ 2147483647 w 5758"/>
              <a:gd name="T53" fmla="*/ 2147483647 h 4763"/>
              <a:gd name="T54" fmla="*/ 2147483647 w 5758"/>
              <a:gd name="T55" fmla="*/ 2147483647 h 4763"/>
              <a:gd name="T56" fmla="*/ 2147483647 w 5758"/>
              <a:gd name="T57" fmla="*/ 2147483647 h 4763"/>
              <a:gd name="T58" fmla="*/ 2147483647 w 5758"/>
              <a:gd name="T59" fmla="*/ 2147483647 h 4763"/>
              <a:gd name="T60" fmla="*/ 2147483647 w 5758"/>
              <a:gd name="T61" fmla="*/ 2147483647 h 4763"/>
              <a:gd name="T62" fmla="*/ 2147483647 w 5758"/>
              <a:gd name="T63" fmla="*/ 2147483647 h 4763"/>
              <a:gd name="T64" fmla="*/ 2147483647 w 5758"/>
              <a:gd name="T65" fmla="*/ 2147483647 h 4763"/>
              <a:gd name="T66" fmla="*/ 2147483647 w 5758"/>
              <a:gd name="T67" fmla="*/ 2147483647 h 4763"/>
              <a:gd name="T68" fmla="*/ 2147483647 w 5758"/>
              <a:gd name="T69" fmla="*/ 2147483647 h 4763"/>
              <a:gd name="T70" fmla="*/ 2147483647 w 5758"/>
              <a:gd name="T71" fmla="*/ 2147483647 h 4763"/>
              <a:gd name="T72" fmla="*/ 2147483647 w 5758"/>
              <a:gd name="T73" fmla="*/ 2147483647 h 4763"/>
              <a:gd name="T74" fmla="*/ 2147483647 w 5758"/>
              <a:gd name="T75" fmla="*/ 2147483647 h 4763"/>
              <a:gd name="T76" fmla="*/ 2147483647 w 5758"/>
              <a:gd name="T77" fmla="*/ 2147483647 h 4763"/>
              <a:gd name="T78" fmla="*/ 2147483647 w 5758"/>
              <a:gd name="T79" fmla="*/ 2147483647 h 4763"/>
              <a:gd name="T80" fmla="*/ 2147483647 w 5758"/>
              <a:gd name="T81" fmla="*/ 2147483647 h 4763"/>
              <a:gd name="T82" fmla="*/ 2147483647 w 5758"/>
              <a:gd name="T83" fmla="*/ 2147483647 h 4763"/>
              <a:gd name="T84" fmla="*/ 2147483647 w 5758"/>
              <a:gd name="T85" fmla="*/ 2147483647 h 4763"/>
              <a:gd name="T86" fmla="*/ 2147483647 w 5758"/>
              <a:gd name="T87" fmla="*/ 2147483647 h 4763"/>
              <a:gd name="T88" fmla="*/ 2147483647 w 5758"/>
              <a:gd name="T89" fmla="*/ 2147483647 h 4763"/>
              <a:gd name="T90" fmla="*/ 2147483647 w 5758"/>
              <a:gd name="T91" fmla="*/ 2147483647 h 4763"/>
              <a:gd name="T92" fmla="*/ 2147483647 w 5758"/>
              <a:gd name="T93" fmla="*/ 2147483647 h 4763"/>
              <a:gd name="T94" fmla="*/ 2147483647 w 5758"/>
              <a:gd name="T95" fmla="*/ 2147483647 h 4763"/>
              <a:gd name="T96" fmla="*/ 2147483647 w 5758"/>
              <a:gd name="T97" fmla="*/ 2147483647 h 4763"/>
              <a:gd name="T98" fmla="*/ 2147483647 w 5758"/>
              <a:gd name="T99" fmla="*/ 2147483647 h 4763"/>
              <a:gd name="T100" fmla="*/ 2147483647 w 5758"/>
              <a:gd name="T101" fmla="*/ 2147483647 h 4763"/>
              <a:gd name="T102" fmla="*/ 2147483647 w 5758"/>
              <a:gd name="T103" fmla="*/ 2147483647 h 4763"/>
              <a:gd name="T104" fmla="*/ 2147483647 w 5758"/>
              <a:gd name="T105" fmla="*/ 2147483647 h 4763"/>
              <a:gd name="T106" fmla="*/ 2147483647 w 5758"/>
              <a:gd name="T107" fmla="*/ 2147483647 h 4763"/>
              <a:gd name="T108" fmla="*/ 2147483647 w 5758"/>
              <a:gd name="T109" fmla="*/ 2147483647 h 4763"/>
              <a:gd name="T110" fmla="*/ 2147483647 w 5758"/>
              <a:gd name="T111" fmla="*/ 2147483647 h 4763"/>
              <a:gd name="T112" fmla="*/ 2147483647 w 5758"/>
              <a:gd name="T113" fmla="*/ 2147483647 h 4763"/>
              <a:gd name="T114" fmla="*/ 2147483647 w 5758"/>
              <a:gd name="T115" fmla="*/ 2147483647 h 4763"/>
              <a:gd name="T116" fmla="*/ 0 w 5758"/>
              <a:gd name="T117" fmla="*/ 2147483647 h 47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758"/>
              <a:gd name="T178" fmla="*/ 0 h 4763"/>
              <a:gd name="T179" fmla="*/ 5758 w 5758"/>
              <a:gd name="T180" fmla="*/ 4763 h 476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758" h="4763">
                <a:moveTo>
                  <a:pt x="1914" y="3397"/>
                </a:moveTo>
                <a:lnTo>
                  <a:pt x="1914" y="3421"/>
                </a:lnTo>
                <a:lnTo>
                  <a:pt x="2642" y="3421"/>
                </a:lnTo>
                <a:lnTo>
                  <a:pt x="2642" y="3379"/>
                </a:lnTo>
                <a:lnTo>
                  <a:pt x="2856" y="3434"/>
                </a:lnTo>
                <a:lnTo>
                  <a:pt x="2856" y="3300"/>
                </a:lnTo>
                <a:lnTo>
                  <a:pt x="2254" y="3148"/>
                </a:lnTo>
                <a:lnTo>
                  <a:pt x="1998" y="3266"/>
                </a:lnTo>
                <a:lnTo>
                  <a:pt x="1983" y="3269"/>
                </a:lnTo>
                <a:lnTo>
                  <a:pt x="1970" y="3269"/>
                </a:lnTo>
                <a:lnTo>
                  <a:pt x="1964" y="3269"/>
                </a:lnTo>
                <a:lnTo>
                  <a:pt x="1959" y="3266"/>
                </a:lnTo>
                <a:lnTo>
                  <a:pt x="1956" y="3264"/>
                </a:lnTo>
                <a:lnTo>
                  <a:pt x="1953" y="3261"/>
                </a:lnTo>
                <a:lnTo>
                  <a:pt x="1951" y="3256"/>
                </a:lnTo>
                <a:lnTo>
                  <a:pt x="1949" y="3252"/>
                </a:lnTo>
                <a:lnTo>
                  <a:pt x="1951" y="3247"/>
                </a:lnTo>
                <a:lnTo>
                  <a:pt x="1953" y="3240"/>
                </a:lnTo>
                <a:lnTo>
                  <a:pt x="1956" y="3234"/>
                </a:lnTo>
                <a:lnTo>
                  <a:pt x="1961" y="3227"/>
                </a:lnTo>
                <a:lnTo>
                  <a:pt x="1967" y="3221"/>
                </a:lnTo>
                <a:lnTo>
                  <a:pt x="1975" y="3213"/>
                </a:lnTo>
                <a:lnTo>
                  <a:pt x="2180" y="3073"/>
                </a:lnTo>
                <a:lnTo>
                  <a:pt x="2198" y="3060"/>
                </a:lnTo>
                <a:lnTo>
                  <a:pt x="2217" y="3047"/>
                </a:lnTo>
                <a:lnTo>
                  <a:pt x="2238" y="3036"/>
                </a:lnTo>
                <a:lnTo>
                  <a:pt x="2262" y="3024"/>
                </a:lnTo>
                <a:lnTo>
                  <a:pt x="2288" y="3016"/>
                </a:lnTo>
                <a:lnTo>
                  <a:pt x="2315" y="3010"/>
                </a:lnTo>
                <a:lnTo>
                  <a:pt x="2344" y="3007"/>
                </a:lnTo>
                <a:lnTo>
                  <a:pt x="2375" y="3005"/>
                </a:lnTo>
                <a:lnTo>
                  <a:pt x="2856" y="3015"/>
                </a:lnTo>
                <a:lnTo>
                  <a:pt x="2856" y="2886"/>
                </a:lnTo>
                <a:lnTo>
                  <a:pt x="2380" y="2876"/>
                </a:lnTo>
                <a:lnTo>
                  <a:pt x="2359" y="2876"/>
                </a:lnTo>
                <a:lnTo>
                  <a:pt x="2338" y="2878"/>
                </a:lnTo>
                <a:lnTo>
                  <a:pt x="2317" y="2879"/>
                </a:lnTo>
                <a:lnTo>
                  <a:pt x="2297" y="2883"/>
                </a:lnTo>
                <a:lnTo>
                  <a:pt x="2259" y="2892"/>
                </a:lnTo>
                <a:lnTo>
                  <a:pt x="2222" y="2904"/>
                </a:lnTo>
                <a:lnTo>
                  <a:pt x="2188" y="2920"/>
                </a:lnTo>
                <a:lnTo>
                  <a:pt x="2154" y="2936"/>
                </a:lnTo>
                <a:lnTo>
                  <a:pt x="2125" y="2955"/>
                </a:lnTo>
                <a:lnTo>
                  <a:pt x="2096" y="2974"/>
                </a:lnTo>
                <a:lnTo>
                  <a:pt x="1859" y="3161"/>
                </a:lnTo>
                <a:lnTo>
                  <a:pt x="1841" y="3182"/>
                </a:lnTo>
                <a:lnTo>
                  <a:pt x="1825" y="3200"/>
                </a:lnTo>
                <a:lnTo>
                  <a:pt x="1812" y="3219"/>
                </a:lnTo>
                <a:lnTo>
                  <a:pt x="1803" y="3239"/>
                </a:lnTo>
                <a:lnTo>
                  <a:pt x="1796" y="3258"/>
                </a:lnTo>
                <a:lnTo>
                  <a:pt x="1793" y="3277"/>
                </a:lnTo>
                <a:lnTo>
                  <a:pt x="1793" y="3297"/>
                </a:lnTo>
                <a:lnTo>
                  <a:pt x="1798" y="3318"/>
                </a:lnTo>
                <a:lnTo>
                  <a:pt x="1806" y="3337"/>
                </a:lnTo>
                <a:lnTo>
                  <a:pt x="1816" y="3353"/>
                </a:lnTo>
                <a:lnTo>
                  <a:pt x="1829" y="3366"/>
                </a:lnTo>
                <a:lnTo>
                  <a:pt x="1841" y="3376"/>
                </a:lnTo>
                <a:lnTo>
                  <a:pt x="1858" y="3385"/>
                </a:lnTo>
                <a:lnTo>
                  <a:pt x="1875" y="3390"/>
                </a:lnTo>
                <a:lnTo>
                  <a:pt x="1895" y="3395"/>
                </a:lnTo>
                <a:lnTo>
                  <a:pt x="1914" y="3397"/>
                </a:lnTo>
                <a:close/>
                <a:moveTo>
                  <a:pt x="4150" y="1275"/>
                </a:moveTo>
                <a:lnTo>
                  <a:pt x="4150" y="1275"/>
                </a:lnTo>
                <a:lnTo>
                  <a:pt x="4176" y="1275"/>
                </a:lnTo>
                <a:lnTo>
                  <a:pt x="4203" y="1271"/>
                </a:lnTo>
                <a:lnTo>
                  <a:pt x="4229" y="1268"/>
                </a:lnTo>
                <a:lnTo>
                  <a:pt x="4253" y="1263"/>
                </a:lnTo>
                <a:lnTo>
                  <a:pt x="4279" y="1257"/>
                </a:lnTo>
                <a:lnTo>
                  <a:pt x="4303" y="1249"/>
                </a:lnTo>
                <a:lnTo>
                  <a:pt x="4327" y="1241"/>
                </a:lnTo>
                <a:lnTo>
                  <a:pt x="4350" y="1231"/>
                </a:lnTo>
                <a:lnTo>
                  <a:pt x="4372" y="1218"/>
                </a:lnTo>
                <a:lnTo>
                  <a:pt x="4395" y="1207"/>
                </a:lnTo>
                <a:lnTo>
                  <a:pt x="4416" y="1192"/>
                </a:lnTo>
                <a:lnTo>
                  <a:pt x="4437" y="1178"/>
                </a:lnTo>
                <a:lnTo>
                  <a:pt x="4456" y="1162"/>
                </a:lnTo>
                <a:lnTo>
                  <a:pt x="4476" y="1146"/>
                </a:lnTo>
                <a:lnTo>
                  <a:pt x="4495" y="1128"/>
                </a:lnTo>
                <a:lnTo>
                  <a:pt x="4511" y="1110"/>
                </a:lnTo>
                <a:lnTo>
                  <a:pt x="4529" y="1089"/>
                </a:lnTo>
                <a:lnTo>
                  <a:pt x="4545" y="1070"/>
                </a:lnTo>
                <a:lnTo>
                  <a:pt x="4559" y="1049"/>
                </a:lnTo>
                <a:lnTo>
                  <a:pt x="4574" y="1026"/>
                </a:lnTo>
                <a:lnTo>
                  <a:pt x="4587" y="1004"/>
                </a:lnTo>
                <a:lnTo>
                  <a:pt x="4598" y="981"/>
                </a:lnTo>
                <a:lnTo>
                  <a:pt x="4609" y="957"/>
                </a:lnTo>
                <a:lnTo>
                  <a:pt x="4619" y="931"/>
                </a:lnTo>
                <a:lnTo>
                  <a:pt x="4629" y="907"/>
                </a:lnTo>
                <a:lnTo>
                  <a:pt x="4637" y="881"/>
                </a:lnTo>
                <a:lnTo>
                  <a:pt x="4643" y="856"/>
                </a:lnTo>
                <a:lnTo>
                  <a:pt x="4648" y="828"/>
                </a:lnTo>
                <a:lnTo>
                  <a:pt x="4653" y="801"/>
                </a:lnTo>
                <a:lnTo>
                  <a:pt x="4656" y="773"/>
                </a:lnTo>
                <a:lnTo>
                  <a:pt x="4658" y="746"/>
                </a:lnTo>
                <a:lnTo>
                  <a:pt x="4659" y="719"/>
                </a:lnTo>
                <a:lnTo>
                  <a:pt x="4659" y="479"/>
                </a:lnTo>
                <a:lnTo>
                  <a:pt x="4658" y="451"/>
                </a:lnTo>
                <a:lnTo>
                  <a:pt x="4656" y="424"/>
                </a:lnTo>
                <a:lnTo>
                  <a:pt x="4653" y="398"/>
                </a:lnTo>
                <a:lnTo>
                  <a:pt x="4650" y="372"/>
                </a:lnTo>
                <a:lnTo>
                  <a:pt x="4645" y="346"/>
                </a:lnTo>
                <a:lnTo>
                  <a:pt x="4638" y="322"/>
                </a:lnTo>
                <a:lnTo>
                  <a:pt x="4632" y="300"/>
                </a:lnTo>
                <a:lnTo>
                  <a:pt x="4624" y="277"/>
                </a:lnTo>
                <a:lnTo>
                  <a:pt x="4616" y="256"/>
                </a:lnTo>
                <a:lnTo>
                  <a:pt x="4606" y="235"/>
                </a:lnTo>
                <a:lnTo>
                  <a:pt x="4596" y="214"/>
                </a:lnTo>
                <a:lnTo>
                  <a:pt x="4585" y="195"/>
                </a:lnTo>
                <a:lnTo>
                  <a:pt x="4563" y="160"/>
                </a:lnTo>
                <a:lnTo>
                  <a:pt x="4537" y="129"/>
                </a:lnTo>
                <a:lnTo>
                  <a:pt x="4511" y="100"/>
                </a:lnTo>
                <a:lnTo>
                  <a:pt x="4482" y="74"/>
                </a:lnTo>
                <a:lnTo>
                  <a:pt x="4455" y="53"/>
                </a:lnTo>
                <a:lnTo>
                  <a:pt x="4426" y="35"/>
                </a:lnTo>
                <a:lnTo>
                  <a:pt x="4397" y="23"/>
                </a:lnTo>
                <a:lnTo>
                  <a:pt x="4368" y="13"/>
                </a:lnTo>
                <a:lnTo>
                  <a:pt x="4340" y="6"/>
                </a:lnTo>
                <a:lnTo>
                  <a:pt x="4313" y="5"/>
                </a:lnTo>
                <a:lnTo>
                  <a:pt x="3643" y="0"/>
                </a:lnTo>
                <a:lnTo>
                  <a:pt x="3643" y="110"/>
                </a:lnTo>
                <a:lnTo>
                  <a:pt x="3817" y="147"/>
                </a:lnTo>
                <a:lnTo>
                  <a:pt x="3797" y="166"/>
                </a:lnTo>
                <a:lnTo>
                  <a:pt x="3778" y="187"/>
                </a:lnTo>
                <a:lnTo>
                  <a:pt x="3760" y="209"/>
                </a:lnTo>
                <a:lnTo>
                  <a:pt x="3743" y="232"/>
                </a:lnTo>
                <a:lnTo>
                  <a:pt x="3728" y="256"/>
                </a:lnTo>
                <a:lnTo>
                  <a:pt x="3714" y="282"/>
                </a:lnTo>
                <a:lnTo>
                  <a:pt x="3701" y="308"/>
                </a:lnTo>
                <a:lnTo>
                  <a:pt x="3688" y="334"/>
                </a:lnTo>
                <a:lnTo>
                  <a:pt x="3676" y="361"/>
                </a:lnTo>
                <a:lnTo>
                  <a:pt x="3668" y="388"/>
                </a:lnTo>
                <a:lnTo>
                  <a:pt x="3660" y="417"/>
                </a:lnTo>
                <a:lnTo>
                  <a:pt x="3652" y="446"/>
                </a:lnTo>
                <a:lnTo>
                  <a:pt x="3647" y="477"/>
                </a:lnTo>
                <a:lnTo>
                  <a:pt x="3644" y="506"/>
                </a:lnTo>
                <a:lnTo>
                  <a:pt x="3641" y="537"/>
                </a:lnTo>
                <a:lnTo>
                  <a:pt x="3641" y="567"/>
                </a:lnTo>
                <a:lnTo>
                  <a:pt x="3641" y="719"/>
                </a:lnTo>
                <a:lnTo>
                  <a:pt x="3641" y="746"/>
                </a:lnTo>
                <a:lnTo>
                  <a:pt x="3643" y="773"/>
                </a:lnTo>
                <a:lnTo>
                  <a:pt x="3646" y="801"/>
                </a:lnTo>
                <a:lnTo>
                  <a:pt x="3651" y="828"/>
                </a:lnTo>
                <a:lnTo>
                  <a:pt x="3657" y="856"/>
                </a:lnTo>
                <a:lnTo>
                  <a:pt x="3664" y="881"/>
                </a:lnTo>
                <a:lnTo>
                  <a:pt x="3672" y="907"/>
                </a:lnTo>
                <a:lnTo>
                  <a:pt x="3680" y="931"/>
                </a:lnTo>
                <a:lnTo>
                  <a:pt x="3689" y="957"/>
                </a:lnTo>
                <a:lnTo>
                  <a:pt x="3701" y="981"/>
                </a:lnTo>
                <a:lnTo>
                  <a:pt x="3714" y="1004"/>
                </a:lnTo>
                <a:lnTo>
                  <a:pt x="3726" y="1026"/>
                </a:lnTo>
                <a:lnTo>
                  <a:pt x="3739" y="1049"/>
                </a:lnTo>
                <a:lnTo>
                  <a:pt x="3755" y="1070"/>
                </a:lnTo>
                <a:lnTo>
                  <a:pt x="3772" y="1089"/>
                </a:lnTo>
                <a:lnTo>
                  <a:pt x="3788" y="1110"/>
                </a:lnTo>
                <a:lnTo>
                  <a:pt x="3805" y="1128"/>
                </a:lnTo>
                <a:lnTo>
                  <a:pt x="3823" y="1146"/>
                </a:lnTo>
                <a:lnTo>
                  <a:pt x="3842" y="1162"/>
                </a:lnTo>
                <a:lnTo>
                  <a:pt x="3862" y="1178"/>
                </a:lnTo>
                <a:lnTo>
                  <a:pt x="3883" y="1192"/>
                </a:lnTo>
                <a:lnTo>
                  <a:pt x="3904" y="1207"/>
                </a:lnTo>
                <a:lnTo>
                  <a:pt x="3926" y="1218"/>
                </a:lnTo>
                <a:lnTo>
                  <a:pt x="3949" y="1231"/>
                </a:lnTo>
                <a:lnTo>
                  <a:pt x="3973" y="1241"/>
                </a:lnTo>
                <a:lnTo>
                  <a:pt x="3995" y="1249"/>
                </a:lnTo>
                <a:lnTo>
                  <a:pt x="4021" y="1257"/>
                </a:lnTo>
                <a:lnTo>
                  <a:pt x="4045" y="1263"/>
                </a:lnTo>
                <a:lnTo>
                  <a:pt x="4071" y="1268"/>
                </a:lnTo>
                <a:lnTo>
                  <a:pt x="4097" y="1271"/>
                </a:lnTo>
                <a:lnTo>
                  <a:pt x="4123" y="1275"/>
                </a:lnTo>
                <a:lnTo>
                  <a:pt x="4150" y="1275"/>
                </a:lnTo>
                <a:close/>
                <a:moveTo>
                  <a:pt x="3770" y="567"/>
                </a:moveTo>
                <a:lnTo>
                  <a:pt x="3770" y="567"/>
                </a:lnTo>
                <a:lnTo>
                  <a:pt x="3770" y="537"/>
                </a:lnTo>
                <a:lnTo>
                  <a:pt x="3773" y="504"/>
                </a:lnTo>
                <a:lnTo>
                  <a:pt x="3778" y="474"/>
                </a:lnTo>
                <a:lnTo>
                  <a:pt x="3786" y="445"/>
                </a:lnTo>
                <a:lnTo>
                  <a:pt x="3794" y="416"/>
                </a:lnTo>
                <a:lnTo>
                  <a:pt x="3805" y="388"/>
                </a:lnTo>
                <a:lnTo>
                  <a:pt x="3817" y="361"/>
                </a:lnTo>
                <a:lnTo>
                  <a:pt x="3830" y="335"/>
                </a:lnTo>
                <a:lnTo>
                  <a:pt x="3846" y="311"/>
                </a:lnTo>
                <a:lnTo>
                  <a:pt x="3862" y="288"/>
                </a:lnTo>
                <a:lnTo>
                  <a:pt x="3879" y="267"/>
                </a:lnTo>
                <a:lnTo>
                  <a:pt x="3899" y="247"/>
                </a:lnTo>
                <a:lnTo>
                  <a:pt x="3918" y="229"/>
                </a:lnTo>
                <a:lnTo>
                  <a:pt x="3939" y="211"/>
                </a:lnTo>
                <a:lnTo>
                  <a:pt x="3962" y="197"/>
                </a:lnTo>
                <a:lnTo>
                  <a:pt x="3984" y="182"/>
                </a:lnTo>
                <a:lnTo>
                  <a:pt x="4210" y="230"/>
                </a:lnTo>
                <a:lnTo>
                  <a:pt x="4134" y="424"/>
                </a:lnTo>
                <a:lnTo>
                  <a:pt x="4339" y="424"/>
                </a:lnTo>
                <a:lnTo>
                  <a:pt x="4353" y="703"/>
                </a:lnTo>
                <a:lnTo>
                  <a:pt x="4530" y="703"/>
                </a:lnTo>
                <a:lnTo>
                  <a:pt x="4530" y="719"/>
                </a:lnTo>
                <a:lnTo>
                  <a:pt x="4529" y="741"/>
                </a:lnTo>
                <a:lnTo>
                  <a:pt x="4527" y="762"/>
                </a:lnTo>
                <a:lnTo>
                  <a:pt x="4526" y="785"/>
                </a:lnTo>
                <a:lnTo>
                  <a:pt x="4522" y="806"/>
                </a:lnTo>
                <a:lnTo>
                  <a:pt x="4517" y="827"/>
                </a:lnTo>
                <a:lnTo>
                  <a:pt x="4513" y="848"/>
                </a:lnTo>
                <a:lnTo>
                  <a:pt x="4500" y="888"/>
                </a:lnTo>
                <a:lnTo>
                  <a:pt x="4482" y="925"/>
                </a:lnTo>
                <a:lnTo>
                  <a:pt x="4463" y="960"/>
                </a:lnTo>
                <a:lnTo>
                  <a:pt x="4442" y="993"/>
                </a:lnTo>
                <a:lnTo>
                  <a:pt x="4416" y="1023"/>
                </a:lnTo>
                <a:lnTo>
                  <a:pt x="4389" y="1051"/>
                </a:lnTo>
                <a:lnTo>
                  <a:pt x="4360" y="1075"/>
                </a:lnTo>
                <a:lnTo>
                  <a:pt x="4327" y="1096"/>
                </a:lnTo>
                <a:lnTo>
                  <a:pt x="4295" y="1113"/>
                </a:lnTo>
                <a:lnTo>
                  <a:pt x="4277" y="1121"/>
                </a:lnTo>
                <a:lnTo>
                  <a:pt x="4260" y="1128"/>
                </a:lnTo>
                <a:lnTo>
                  <a:pt x="4242" y="1133"/>
                </a:lnTo>
                <a:lnTo>
                  <a:pt x="4224" y="1138"/>
                </a:lnTo>
                <a:lnTo>
                  <a:pt x="4207" y="1141"/>
                </a:lnTo>
                <a:lnTo>
                  <a:pt x="4187" y="1144"/>
                </a:lnTo>
                <a:lnTo>
                  <a:pt x="4169" y="1146"/>
                </a:lnTo>
                <a:lnTo>
                  <a:pt x="4150" y="1146"/>
                </a:lnTo>
                <a:lnTo>
                  <a:pt x="4131" y="1146"/>
                </a:lnTo>
                <a:lnTo>
                  <a:pt x="4111" y="1144"/>
                </a:lnTo>
                <a:lnTo>
                  <a:pt x="4094" y="1141"/>
                </a:lnTo>
                <a:lnTo>
                  <a:pt x="4074" y="1138"/>
                </a:lnTo>
                <a:lnTo>
                  <a:pt x="4057" y="1133"/>
                </a:lnTo>
                <a:lnTo>
                  <a:pt x="4039" y="1128"/>
                </a:lnTo>
                <a:lnTo>
                  <a:pt x="4021" y="1121"/>
                </a:lnTo>
                <a:lnTo>
                  <a:pt x="4004" y="1113"/>
                </a:lnTo>
                <a:lnTo>
                  <a:pt x="3971" y="1096"/>
                </a:lnTo>
                <a:lnTo>
                  <a:pt x="3939" y="1075"/>
                </a:lnTo>
                <a:lnTo>
                  <a:pt x="3910" y="1051"/>
                </a:lnTo>
                <a:lnTo>
                  <a:pt x="3883" y="1023"/>
                </a:lnTo>
                <a:lnTo>
                  <a:pt x="3859" y="993"/>
                </a:lnTo>
                <a:lnTo>
                  <a:pt x="3836" y="960"/>
                </a:lnTo>
                <a:lnTo>
                  <a:pt x="3817" y="925"/>
                </a:lnTo>
                <a:lnTo>
                  <a:pt x="3801" y="888"/>
                </a:lnTo>
                <a:lnTo>
                  <a:pt x="3788" y="848"/>
                </a:lnTo>
                <a:lnTo>
                  <a:pt x="3781" y="827"/>
                </a:lnTo>
                <a:lnTo>
                  <a:pt x="3778" y="806"/>
                </a:lnTo>
                <a:lnTo>
                  <a:pt x="3775" y="785"/>
                </a:lnTo>
                <a:lnTo>
                  <a:pt x="3772" y="762"/>
                </a:lnTo>
                <a:lnTo>
                  <a:pt x="3770" y="741"/>
                </a:lnTo>
                <a:lnTo>
                  <a:pt x="3770" y="719"/>
                </a:lnTo>
                <a:lnTo>
                  <a:pt x="3770" y="567"/>
                </a:lnTo>
                <a:close/>
                <a:moveTo>
                  <a:pt x="4874" y="1568"/>
                </a:moveTo>
                <a:lnTo>
                  <a:pt x="4874" y="1568"/>
                </a:lnTo>
                <a:lnTo>
                  <a:pt x="4859" y="1529"/>
                </a:lnTo>
                <a:lnTo>
                  <a:pt x="4843" y="1495"/>
                </a:lnTo>
                <a:lnTo>
                  <a:pt x="4835" y="1479"/>
                </a:lnTo>
                <a:lnTo>
                  <a:pt x="4825" y="1466"/>
                </a:lnTo>
                <a:lnTo>
                  <a:pt x="4816" y="1453"/>
                </a:lnTo>
                <a:lnTo>
                  <a:pt x="4806" y="1441"/>
                </a:lnTo>
                <a:lnTo>
                  <a:pt x="4795" y="1431"/>
                </a:lnTo>
                <a:lnTo>
                  <a:pt x="4783" y="1421"/>
                </a:lnTo>
                <a:lnTo>
                  <a:pt x="4772" y="1411"/>
                </a:lnTo>
                <a:lnTo>
                  <a:pt x="4761" y="1405"/>
                </a:lnTo>
                <a:lnTo>
                  <a:pt x="4748" y="1399"/>
                </a:lnTo>
                <a:lnTo>
                  <a:pt x="4737" y="1392"/>
                </a:lnTo>
                <a:lnTo>
                  <a:pt x="4724" y="1387"/>
                </a:lnTo>
                <a:lnTo>
                  <a:pt x="4709" y="1384"/>
                </a:lnTo>
                <a:lnTo>
                  <a:pt x="4696" y="1381"/>
                </a:lnTo>
                <a:lnTo>
                  <a:pt x="4682" y="1379"/>
                </a:lnTo>
                <a:lnTo>
                  <a:pt x="4653" y="1379"/>
                </a:lnTo>
                <a:lnTo>
                  <a:pt x="4622" y="1382"/>
                </a:lnTo>
                <a:lnTo>
                  <a:pt x="4588" y="1387"/>
                </a:lnTo>
                <a:lnTo>
                  <a:pt x="4555" y="1397"/>
                </a:lnTo>
                <a:lnTo>
                  <a:pt x="4519" y="1408"/>
                </a:lnTo>
                <a:lnTo>
                  <a:pt x="4484" y="1423"/>
                </a:lnTo>
                <a:lnTo>
                  <a:pt x="4445" y="1439"/>
                </a:lnTo>
                <a:lnTo>
                  <a:pt x="4091" y="1664"/>
                </a:lnTo>
                <a:lnTo>
                  <a:pt x="4070" y="1679"/>
                </a:lnTo>
                <a:lnTo>
                  <a:pt x="4050" y="1695"/>
                </a:lnTo>
                <a:lnTo>
                  <a:pt x="4029" y="1714"/>
                </a:lnTo>
                <a:lnTo>
                  <a:pt x="4010" y="1735"/>
                </a:lnTo>
                <a:lnTo>
                  <a:pt x="3991" y="1760"/>
                </a:lnTo>
                <a:lnTo>
                  <a:pt x="3971" y="1785"/>
                </a:lnTo>
                <a:lnTo>
                  <a:pt x="3955" y="1811"/>
                </a:lnTo>
                <a:lnTo>
                  <a:pt x="3939" y="1838"/>
                </a:lnTo>
                <a:lnTo>
                  <a:pt x="3925" y="1867"/>
                </a:lnTo>
                <a:lnTo>
                  <a:pt x="3913" y="1898"/>
                </a:lnTo>
                <a:lnTo>
                  <a:pt x="3902" y="1929"/>
                </a:lnTo>
                <a:lnTo>
                  <a:pt x="3896" y="1959"/>
                </a:lnTo>
                <a:lnTo>
                  <a:pt x="3891" y="1990"/>
                </a:lnTo>
                <a:lnTo>
                  <a:pt x="3888" y="2022"/>
                </a:lnTo>
                <a:lnTo>
                  <a:pt x="3889" y="2053"/>
                </a:lnTo>
                <a:lnTo>
                  <a:pt x="3892" y="2083"/>
                </a:lnTo>
                <a:lnTo>
                  <a:pt x="3939" y="2320"/>
                </a:lnTo>
                <a:lnTo>
                  <a:pt x="3664" y="2725"/>
                </a:lnTo>
                <a:lnTo>
                  <a:pt x="2914" y="2871"/>
                </a:lnTo>
                <a:lnTo>
                  <a:pt x="2914" y="3418"/>
                </a:lnTo>
                <a:lnTo>
                  <a:pt x="4074" y="3418"/>
                </a:lnTo>
                <a:lnTo>
                  <a:pt x="4730" y="2678"/>
                </a:lnTo>
                <a:lnTo>
                  <a:pt x="4820" y="2765"/>
                </a:lnTo>
                <a:lnTo>
                  <a:pt x="4169" y="3487"/>
                </a:lnTo>
                <a:lnTo>
                  <a:pt x="4281" y="4054"/>
                </a:lnTo>
                <a:lnTo>
                  <a:pt x="3063" y="4199"/>
                </a:lnTo>
                <a:lnTo>
                  <a:pt x="3040" y="4202"/>
                </a:lnTo>
                <a:lnTo>
                  <a:pt x="3019" y="4207"/>
                </a:lnTo>
                <a:lnTo>
                  <a:pt x="2995" y="4212"/>
                </a:lnTo>
                <a:lnTo>
                  <a:pt x="2972" y="4220"/>
                </a:lnTo>
                <a:lnTo>
                  <a:pt x="2948" y="4228"/>
                </a:lnTo>
                <a:lnTo>
                  <a:pt x="2926" y="4239"/>
                </a:lnTo>
                <a:lnTo>
                  <a:pt x="2902" y="4249"/>
                </a:lnTo>
                <a:lnTo>
                  <a:pt x="2877" y="4262"/>
                </a:lnTo>
                <a:lnTo>
                  <a:pt x="2831" y="4289"/>
                </a:lnTo>
                <a:lnTo>
                  <a:pt x="2782" y="4322"/>
                </a:lnTo>
                <a:lnTo>
                  <a:pt x="2737" y="4357"/>
                </a:lnTo>
                <a:lnTo>
                  <a:pt x="2694" y="4394"/>
                </a:lnTo>
                <a:lnTo>
                  <a:pt x="2673" y="4415"/>
                </a:lnTo>
                <a:lnTo>
                  <a:pt x="2653" y="4436"/>
                </a:lnTo>
                <a:lnTo>
                  <a:pt x="2634" y="4457"/>
                </a:lnTo>
                <a:lnTo>
                  <a:pt x="2616" y="4479"/>
                </a:lnTo>
                <a:lnTo>
                  <a:pt x="2599" y="4500"/>
                </a:lnTo>
                <a:lnTo>
                  <a:pt x="2583" y="4523"/>
                </a:lnTo>
                <a:lnTo>
                  <a:pt x="2568" y="4547"/>
                </a:lnTo>
                <a:lnTo>
                  <a:pt x="2554" y="4570"/>
                </a:lnTo>
                <a:lnTo>
                  <a:pt x="2541" y="4594"/>
                </a:lnTo>
                <a:lnTo>
                  <a:pt x="2531" y="4618"/>
                </a:lnTo>
                <a:lnTo>
                  <a:pt x="2521" y="4642"/>
                </a:lnTo>
                <a:lnTo>
                  <a:pt x="2513" y="4666"/>
                </a:lnTo>
                <a:lnTo>
                  <a:pt x="2507" y="4690"/>
                </a:lnTo>
                <a:lnTo>
                  <a:pt x="2502" y="4715"/>
                </a:lnTo>
                <a:lnTo>
                  <a:pt x="2499" y="4739"/>
                </a:lnTo>
                <a:lnTo>
                  <a:pt x="2497" y="4763"/>
                </a:lnTo>
                <a:lnTo>
                  <a:pt x="5758" y="4763"/>
                </a:lnTo>
                <a:lnTo>
                  <a:pt x="5758" y="3777"/>
                </a:lnTo>
                <a:lnTo>
                  <a:pt x="4874" y="1568"/>
                </a:lnTo>
                <a:close/>
                <a:moveTo>
                  <a:pt x="522" y="3434"/>
                </a:moveTo>
                <a:lnTo>
                  <a:pt x="1464" y="3434"/>
                </a:lnTo>
                <a:lnTo>
                  <a:pt x="1464" y="3305"/>
                </a:lnTo>
                <a:lnTo>
                  <a:pt x="522" y="3305"/>
                </a:lnTo>
                <a:lnTo>
                  <a:pt x="507" y="3303"/>
                </a:lnTo>
                <a:lnTo>
                  <a:pt x="493" y="3302"/>
                </a:lnTo>
                <a:lnTo>
                  <a:pt x="480" y="3298"/>
                </a:lnTo>
                <a:lnTo>
                  <a:pt x="469" y="3293"/>
                </a:lnTo>
                <a:lnTo>
                  <a:pt x="459" y="3287"/>
                </a:lnTo>
                <a:lnTo>
                  <a:pt x="449" y="3279"/>
                </a:lnTo>
                <a:lnTo>
                  <a:pt x="441" y="3271"/>
                </a:lnTo>
                <a:lnTo>
                  <a:pt x="435" y="3260"/>
                </a:lnTo>
                <a:lnTo>
                  <a:pt x="430" y="3248"/>
                </a:lnTo>
                <a:lnTo>
                  <a:pt x="427" y="3235"/>
                </a:lnTo>
                <a:lnTo>
                  <a:pt x="425" y="3219"/>
                </a:lnTo>
                <a:lnTo>
                  <a:pt x="425" y="3203"/>
                </a:lnTo>
                <a:lnTo>
                  <a:pt x="427" y="3186"/>
                </a:lnTo>
                <a:lnTo>
                  <a:pt x="432" y="3166"/>
                </a:lnTo>
                <a:lnTo>
                  <a:pt x="437" y="3145"/>
                </a:lnTo>
                <a:lnTo>
                  <a:pt x="445" y="3123"/>
                </a:lnTo>
                <a:lnTo>
                  <a:pt x="971" y="1742"/>
                </a:lnTo>
                <a:lnTo>
                  <a:pt x="1000" y="1892"/>
                </a:lnTo>
                <a:lnTo>
                  <a:pt x="1031" y="2040"/>
                </a:lnTo>
                <a:lnTo>
                  <a:pt x="1063" y="2188"/>
                </a:lnTo>
                <a:lnTo>
                  <a:pt x="1099" y="2336"/>
                </a:lnTo>
                <a:lnTo>
                  <a:pt x="1136" y="2485"/>
                </a:lnTo>
                <a:lnTo>
                  <a:pt x="1176" y="2631"/>
                </a:lnTo>
                <a:lnTo>
                  <a:pt x="1218" y="2778"/>
                </a:lnTo>
                <a:lnTo>
                  <a:pt x="1261" y="2925"/>
                </a:lnTo>
                <a:lnTo>
                  <a:pt x="1448" y="2887"/>
                </a:lnTo>
                <a:lnTo>
                  <a:pt x="1007" y="335"/>
                </a:lnTo>
                <a:lnTo>
                  <a:pt x="820" y="372"/>
                </a:lnTo>
                <a:lnTo>
                  <a:pt x="826" y="514"/>
                </a:lnTo>
                <a:lnTo>
                  <a:pt x="836" y="654"/>
                </a:lnTo>
                <a:lnTo>
                  <a:pt x="847" y="794"/>
                </a:lnTo>
                <a:lnTo>
                  <a:pt x="860" y="935"/>
                </a:lnTo>
                <a:lnTo>
                  <a:pt x="875" y="1075"/>
                </a:lnTo>
                <a:lnTo>
                  <a:pt x="891" y="1213"/>
                </a:lnTo>
                <a:lnTo>
                  <a:pt x="910" y="1352"/>
                </a:lnTo>
                <a:lnTo>
                  <a:pt x="930" y="1490"/>
                </a:lnTo>
                <a:lnTo>
                  <a:pt x="324" y="3076"/>
                </a:lnTo>
                <a:lnTo>
                  <a:pt x="314" y="3105"/>
                </a:lnTo>
                <a:lnTo>
                  <a:pt x="308" y="3136"/>
                </a:lnTo>
                <a:lnTo>
                  <a:pt x="303" y="3165"/>
                </a:lnTo>
                <a:lnTo>
                  <a:pt x="300" y="3195"/>
                </a:lnTo>
                <a:lnTo>
                  <a:pt x="300" y="3226"/>
                </a:lnTo>
                <a:lnTo>
                  <a:pt x="303" y="3255"/>
                </a:lnTo>
                <a:lnTo>
                  <a:pt x="308" y="3284"/>
                </a:lnTo>
                <a:lnTo>
                  <a:pt x="317" y="3311"/>
                </a:lnTo>
                <a:lnTo>
                  <a:pt x="322" y="3324"/>
                </a:lnTo>
                <a:lnTo>
                  <a:pt x="330" y="3337"/>
                </a:lnTo>
                <a:lnTo>
                  <a:pt x="337" y="3348"/>
                </a:lnTo>
                <a:lnTo>
                  <a:pt x="345" y="3360"/>
                </a:lnTo>
                <a:lnTo>
                  <a:pt x="354" y="3371"/>
                </a:lnTo>
                <a:lnTo>
                  <a:pt x="364" y="3381"/>
                </a:lnTo>
                <a:lnTo>
                  <a:pt x="375" y="3390"/>
                </a:lnTo>
                <a:lnTo>
                  <a:pt x="388" y="3398"/>
                </a:lnTo>
                <a:lnTo>
                  <a:pt x="401" y="3406"/>
                </a:lnTo>
                <a:lnTo>
                  <a:pt x="416" y="3413"/>
                </a:lnTo>
                <a:lnTo>
                  <a:pt x="430" y="3419"/>
                </a:lnTo>
                <a:lnTo>
                  <a:pt x="446" y="3424"/>
                </a:lnTo>
                <a:lnTo>
                  <a:pt x="464" y="3429"/>
                </a:lnTo>
                <a:lnTo>
                  <a:pt x="482" y="3430"/>
                </a:lnTo>
                <a:lnTo>
                  <a:pt x="501" y="3432"/>
                </a:lnTo>
                <a:lnTo>
                  <a:pt x="522" y="3434"/>
                </a:lnTo>
                <a:close/>
                <a:moveTo>
                  <a:pt x="3833" y="3516"/>
                </a:moveTo>
                <a:lnTo>
                  <a:pt x="0" y="3516"/>
                </a:lnTo>
                <a:lnTo>
                  <a:pt x="0" y="3774"/>
                </a:lnTo>
                <a:lnTo>
                  <a:pt x="3833" y="3774"/>
                </a:lnTo>
                <a:lnTo>
                  <a:pt x="3833" y="3516"/>
                </a:lnTo>
                <a:close/>
              </a:path>
            </a:pathLst>
          </a:custGeom>
          <a:solidFill>
            <a:schemeClr val="accent5"/>
          </a:solidFill>
          <a:ln w="9525">
            <a:noFill/>
            <a:round/>
            <a:headEnd/>
            <a:tailEnd/>
          </a:ln>
        </p:spPr>
        <p:txBody>
          <a:bodyPr/>
          <a:lstStyle/>
          <a:p>
            <a:endParaRPr lang="de-DE"/>
          </a:p>
        </p:txBody>
      </p:sp>
      <p:sp>
        <p:nvSpPr>
          <p:cNvPr id="120" name="Freeform 5"/>
          <p:cNvSpPr>
            <a:spLocks noEditPoints="1"/>
          </p:cNvSpPr>
          <p:nvPr/>
        </p:nvSpPr>
        <p:spPr bwMode="auto">
          <a:xfrm>
            <a:off x="9351796" y="2605879"/>
            <a:ext cx="274320" cy="274320"/>
          </a:xfrm>
          <a:custGeom>
            <a:avLst/>
            <a:gdLst>
              <a:gd name="T0" fmla="*/ 672 w 1504"/>
              <a:gd name="T1" fmla="*/ 2254 h 2835"/>
              <a:gd name="T2" fmla="*/ 414 w 1504"/>
              <a:gd name="T3" fmla="*/ 2243 h 2835"/>
              <a:gd name="T4" fmla="*/ 170 w 1504"/>
              <a:gd name="T5" fmla="*/ 2336 h 2835"/>
              <a:gd name="T6" fmla="*/ 942 w 1504"/>
              <a:gd name="T7" fmla="*/ 2835 h 2835"/>
              <a:gd name="T8" fmla="*/ 875 w 1504"/>
              <a:gd name="T9" fmla="*/ 2336 h 2835"/>
              <a:gd name="T10" fmla="*/ 348 w 1504"/>
              <a:gd name="T11" fmla="*/ 415 h 2835"/>
              <a:gd name="T12" fmla="*/ 390 w 1504"/>
              <a:gd name="T13" fmla="*/ 1194 h 2835"/>
              <a:gd name="T14" fmla="*/ 668 w 1504"/>
              <a:gd name="T15" fmla="*/ 1269 h 2835"/>
              <a:gd name="T16" fmla="*/ 941 w 1504"/>
              <a:gd name="T17" fmla="*/ 1253 h 2835"/>
              <a:gd name="T18" fmla="*/ 1245 w 1504"/>
              <a:gd name="T19" fmla="*/ 1134 h 2835"/>
              <a:gd name="T20" fmla="*/ 1022 w 1504"/>
              <a:gd name="T21" fmla="*/ 1159 h 2835"/>
              <a:gd name="T22" fmla="*/ 677 w 1504"/>
              <a:gd name="T23" fmla="*/ 1205 h 2835"/>
              <a:gd name="T24" fmla="*/ 320 w 1504"/>
              <a:gd name="T25" fmla="*/ 1085 h 2835"/>
              <a:gd name="T26" fmla="*/ 753 w 1504"/>
              <a:gd name="T27" fmla="*/ 0 h 2835"/>
              <a:gd name="T28" fmla="*/ 366 w 1504"/>
              <a:gd name="T29" fmla="*/ 90 h 2835"/>
              <a:gd name="T30" fmla="*/ 93 w 1504"/>
              <a:gd name="T31" fmla="*/ 329 h 2835"/>
              <a:gd name="T32" fmla="*/ 0 w 1504"/>
              <a:gd name="T33" fmla="*/ 636 h 2835"/>
              <a:gd name="T34" fmla="*/ 344 w 1504"/>
              <a:gd name="T35" fmla="*/ 1690 h 2835"/>
              <a:gd name="T36" fmla="*/ 53 w 1504"/>
              <a:gd name="T37" fmla="*/ 655 h 2835"/>
              <a:gd name="T38" fmla="*/ 119 w 1504"/>
              <a:gd name="T39" fmla="*/ 394 h 2835"/>
              <a:gd name="T40" fmla="*/ 329 w 1504"/>
              <a:gd name="T41" fmla="*/ 181 h 2835"/>
              <a:gd name="T42" fmla="*/ 679 w 1504"/>
              <a:gd name="T43" fmla="*/ 69 h 2835"/>
              <a:gd name="T44" fmla="*/ 1028 w 1504"/>
              <a:gd name="T45" fmla="*/ 111 h 2835"/>
              <a:gd name="T46" fmla="*/ 1296 w 1504"/>
              <a:gd name="T47" fmla="*/ 278 h 2835"/>
              <a:gd name="T48" fmla="*/ 1444 w 1504"/>
              <a:gd name="T49" fmla="*/ 553 h 2835"/>
              <a:gd name="T50" fmla="*/ 1418 w 1504"/>
              <a:gd name="T51" fmla="*/ 796 h 2835"/>
              <a:gd name="T52" fmla="*/ 1495 w 1504"/>
              <a:gd name="T53" fmla="*/ 709 h 2835"/>
              <a:gd name="T54" fmla="*/ 1469 w 1504"/>
              <a:gd name="T55" fmla="*/ 443 h 2835"/>
              <a:gd name="T56" fmla="*/ 1254 w 1504"/>
              <a:gd name="T57" fmla="*/ 161 h 2835"/>
              <a:gd name="T58" fmla="*/ 902 w 1504"/>
              <a:gd name="T59" fmla="*/ 13 h 2835"/>
              <a:gd name="T60" fmla="*/ 838 w 1504"/>
              <a:gd name="T61" fmla="*/ 2213 h 2835"/>
              <a:gd name="T62" fmla="*/ 1026 w 1504"/>
              <a:gd name="T63" fmla="*/ 2508 h 2835"/>
              <a:gd name="T64" fmla="*/ 1269 w 1504"/>
              <a:gd name="T65" fmla="*/ 2309 h 2835"/>
              <a:gd name="T66" fmla="*/ 1338 w 1504"/>
              <a:gd name="T67" fmla="*/ 2356 h 2835"/>
              <a:gd name="T68" fmla="*/ 1260 w 1504"/>
              <a:gd name="T69" fmla="*/ 2226 h 2835"/>
              <a:gd name="T70" fmla="*/ 418 w 1504"/>
              <a:gd name="T71" fmla="*/ 1741 h 2835"/>
              <a:gd name="T72" fmla="*/ 369 w 1504"/>
              <a:gd name="T73" fmla="*/ 1859 h 2835"/>
              <a:gd name="T74" fmla="*/ 392 w 1504"/>
              <a:gd name="T75" fmla="*/ 2078 h 2835"/>
              <a:gd name="T76" fmla="*/ 493 w 1504"/>
              <a:gd name="T77" fmla="*/ 2188 h 2835"/>
              <a:gd name="T78" fmla="*/ 610 w 1504"/>
              <a:gd name="T79" fmla="*/ 2144 h 2835"/>
              <a:gd name="T80" fmla="*/ 665 w 1504"/>
              <a:gd name="T81" fmla="*/ 1998 h 2835"/>
              <a:gd name="T82" fmla="*/ 644 w 1504"/>
              <a:gd name="T83" fmla="*/ 1770 h 2835"/>
              <a:gd name="T84" fmla="*/ 483 w 1504"/>
              <a:gd name="T85" fmla="*/ 1725 h 2835"/>
              <a:gd name="T86" fmla="*/ 1165 w 1504"/>
              <a:gd name="T87" fmla="*/ 1900 h 2835"/>
              <a:gd name="T88" fmla="*/ 1057 w 1504"/>
              <a:gd name="T89" fmla="*/ 1764 h 2835"/>
              <a:gd name="T90" fmla="*/ 925 w 1504"/>
              <a:gd name="T91" fmla="*/ 1819 h 2835"/>
              <a:gd name="T92" fmla="*/ 884 w 1504"/>
              <a:gd name="T93" fmla="*/ 2014 h 2835"/>
              <a:gd name="T94" fmla="*/ 915 w 1504"/>
              <a:gd name="T95" fmla="*/ 2069 h 2835"/>
              <a:gd name="T96" fmla="*/ 862 w 1504"/>
              <a:gd name="T97" fmla="*/ 2115 h 2835"/>
              <a:gd name="T98" fmla="*/ 970 w 1504"/>
              <a:gd name="T99" fmla="*/ 2145 h 2835"/>
              <a:gd name="T100" fmla="*/ 1062 w 1504"/>
              <a:gd name="T101" fmla="*/ 2164 h 2835"/>
              <a:gd name="T102" fmla="*/ 1169 w 1504"/>
              <a:gd name="T103" fmla="*/ 2145 h 2835"/>
              <a:gd name="T104" fmla="*/ 1167 w 1504"/>
              <a:gd name="T105" fmla="*/ 2085 h 2835"/>
              <a:gd name="T106" fmla="*/ 1164 w 1504"/>
              <a:gd name="T107" fmla="*/ 2043 h 2835"/>
              <a:gd name="T108" fmla="*/ 1117 w 1504"/>
              <a:gd name="T109" fmla="*/ 2059 h 2835"/>
              <a:gd name="T110" fmla="*/ 1040 w 1504"/>
              <a:gd name="T111" fmla="*/ 2139 h 2835"/>
              <a:gd name="T112" fmla="*/ 960 w 1504"/>
              <a:gd name="T113" fmla="*/ 2093 h 2835"/>
              <a:gd name="T114" fmla="*/ 963 w 1504"/>
              <a:gd name="T115" fmla="*/ 1994 h 2835"/>
              <a:gd name="T116" fmla="*/ 1065 w 1504"/>
              <a:gd name="T117" fmla="*/ 1939 h 2835"/>
              <a:gd name="T118" fmla="*/ 1117 w 1504"/>
              <a:gd name="T119" fmla="*/ 1908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4" h="2835">
                <a:moveTo>
                  <a:pt x="1113" y="898"/>
                </a:moveTo>
                <a:lnTo>
                  <a:pt x="1113" y="833"/>
                </a:lnTo>
                <a:lnTo>
                  <a:pt x="794" y="833"/>
                </a:lnTo>
                <a:lnTo>
                  <a:pt x="794" y="898"/>
                </a:lnTo>
                <a:lnTo>
                  <a:pt x="1113" y="898"/>
                </a:lnTo>
                <a:close/>
                <a:moveTo>
                  <a:pt x="813" y="2299"/>
                </a:moveTo>
                <a:lnTo>
                  <a:pt x="813" y="2299"/>
                </a:lnTo>
                <a:lnTo>
                  <a:pt x="786" y="2289"/>
                </a:lnTo>
                <a:lnTo>
                  <a:pt x="756" y="2278"/>
                </a:lnTo>
                <a:lnTo>
                  <a:pt x="717" y="2266"/>
                </a:lnTo>
                <a:lnTo>
                  <a:pt x="672" y="2254"/>
                </a:lnTo>
                <a:lnTo>
                  <a:pt x="648" y="2248"/>
                </a:lnTo>
                <a:lnTo>
                  <a:pt x="624" y="2243"/>
                </a:lnTo>
                <a:lnTo>
                  <a:pt x="598" y="2239"/>
                </a:lnTo>
                <a:lnTo>
                  <a:pt x="573" y="2235"/>
                </a:lnTo>
                <a:lnTo>
                  <a:pt x="547" y="2233"/>
                </a:lnTo>
                <a:lnTo>
                  <a:pt x="522" y="2233"/>
                </a:lnTo>
                <a:lnTo>
                  <a:pt x="522" y="2233"/>
                </a:lnTo>
                <a:lnTo>
                  <a:pt x="494" y="2233"/>
                </a:lnTo>
                <a:lnTo>
                  <a:pt x="467" y="2235"/>
                </a:lnTo>
                <a:lnTo>
                  <a:pt x="440" y="2239"/>
                </a:lnTo>
                <a:lnTo>
                  <a:pt x="414" y="2243"/>
                </a:lnTo>
                <a:lnTo>
                  <a:pt x="389" y="2248"/>
                </a:lnTo>
                <a:lnTo>
                  <a:pt x="365" y="2254"/>
                </a:lnTo>
                <a:lnTo>
                  <a:pt x="321" y="2266"/>
                </a:lnTo>
                <a:lnTo>
                  <a:pt x="284" y="2278"/>
                </a:lnTo>
                <a:lnTo>
                  <a:pt x="256" y="2289"/>
                </a:lnTo>
                <a:lnTo>
                  <a:pt x="232" y="2299"/>
                </a:lnTo>
                <a:lnTo>
                  <a:pt x="232" y="2299"/>
                </a:lnTo>
                <a:lnTo>
                  <a:pt x="212" y="2309"/>
                </a:lnTo>
                <a:lnTo>
                  <a:pt x="194" y="2319"/>
                </a:lnTo>
                <a:lnTo>
                  <a:pt x="177" y="2330"/>
                </a:lnTo>
                <a:lnTo>
                  <a:pt x="170" y="2336"/>
                </a:lnTo>
                <a:lnTo>
                  <a:pt x="163" y="2344"/>
                </a:lnTo>
                <a:lnTo>
                  <a:pt x="156" y="2351"/>
                </a:lnTo>
                <a:lnTo>
                  <a:pt x="151" y="2360"/>
                </a:lnTo>
                <a:lnTo>
                  <a:pt x="145" y="2369"/>
                </a:lnTo>
                <a:lnTo>
                  <a:pt x="141" y="2378"/>
                </a:lnTo>
                <a:lnTo>
                  <a:pt x="137" y="2389"/>
                </a:lnTo>
                <a:lnTo>
                  <a:pt x="134" y="2400"/>
                </a:lnTo>
                <a:lnTo>
                  <a:pt x="132" y="2413"/>
                </a:lnTo>
                <a:lnTo>
                  <a:pt x="130" y="2426"/>
                </a:lnTo>
                <a:lnTo>
                  <a:pt x="104" y="2835"/>
                </a:lnTo>
                <a:lnTo>
                  <a:pt x="942" y="2835"/>
                </a:lnTo>
                <a:lnTo>
                  <a:pt x="915" y="2426"/>
                </a:lnTo>
                <a:lnTo>
                  <a:pt x="915" y="2426"/>
                </a:lnTo>
                <a:lnTo>
                  <a:pt x="914" y="2413"/>
                </a:lnTo>
                <a:lnTo>
                  <a:pt x="911" y="2399"/>
                </a:lnTo>
                <a:lnTo>
                  <a:pt x="908" y="2388"/>
                </a:lnTo>
                <a:lnTo>
                  <a:pt x="904" y="2376"/>
                </a:lnTo>
                <a:lnTo>
                  <a:pt x="899" y="2368"/>
                </a:lnTo>
                <a:lnTo>
                  <a:pt x="894" y="2359"/>
                </a:lnTo>
                <a:lnTo>
                  <a:pt x="888" y="2350"/>
                </a:lnTo>
                <a:lnTo>
                  <a:pt x="882" y="2343"/>
                </a:lnTo>
                <a:lnTo>
                  <a:pt x="875" y="2336"/>
                </a:lnTo>
                <a:lnTo>
                  <a:pt x="867" y="2330"/>
                </a:lnTo>
                <a:lnTo>
                  <a:pt x="851" y="2319"/>
                </a:lnTo>
                <a:lnTo>
                  <a:pt x="833" y="2309"/>
                </a:lnTo>
                <a:lnTo>
                  <a:pt x="813" y="2299"/>
                </a:lnTo>
                <a:lnTo>
                  <a:pt x="813" y="2299"/>
                </a:lnTo>
                <a:close/>
                <a:moveTo>
                  <a:pt x="348" y="684"/>
                </a:moveTo>
                <a:lnTo>
                  <a:pt x="1113" y="684"/>
                </a:lnTo>
                <a:lnTo>
                  <a:pt x="1113" y="619"/>
                </a:lnTo>
                <a:lnTo>
                  <a:pt x="348" y="619"/>
                </a:lnTo>
                <a:lnTo>
                  <a:pt x="348" y="684"/>
                </a:lnTo>
                <a:close/>
                <a:moveTo>
                  <a:pt x="348" y="415"/>
                </a:moveTo>
                <a:lnTo>
                  <a:pt x="348" y="480"/>
                </a:lnTo>
                <a:lnTo>
                  <a:pt x="1113" y="480"/>
                </a:lnTo>
                <a:lnTo>
                  <a:pt x="1113" y="415"/>
                </a:lnTo>
                <a:lnTo>
                  <a:pt x="348" y="415"/>
                </a:lnTo>
                <a:close/>
                <a:moveTo>
                  <a:pt x="205" y="986"/>
                </a:moveTo>
                <a:lnTo>
                  <a:pt x="322" y="1315"/>
                </a:lnTo>
                <a:lnTo>
                  <a:pt x="344" y="1376"/>
                </a:lnTo>
                <a:lnTo>
                  <a:pt x="344" y="1171"/>
                </a:lnTo>
                <a:lnTo>
                  <a:pt x="344" y="1171"/>
                </a:lnTo>
                <a:lnTo>
                  <a:pt x="367" y="1183"/>
                </a:lnTo>
                <a:lnTo>
                  <a:pt x="390" y="1194"/>
                </a:lnTo>
                <a:lnTo>
                  <a:pt x="413" y="1205"/>
                </a:lnTo>
                <a:lnTo>
                  <a:pt x="437" y="1214"/>
                </a:lnTo>
                <a:lnTo>
                  <a:pt x="461" y="1224"/>
                </a:lnTo>
                <a:lnTo>
                  <a:pt x="485" y="1231"/>
                </a:lnTo>
                <a:lnTo>
                  <a:pt x="510" y="1239"/>
                </a:lnTo>
                <a:lnTo>
                  <a:pt x="536" y="1246"/>
                </a:lnTo>
                <a:lnTo>
                  <a:pt x="562" y="1253"/>
                </a:lnTo>
                <a:lnTo>
                  <a:pt x="588" y="1258"/>
                </a:lnTo>
                <a:lnTo>
                  <a:pt x="614" y="1263"/>
                </a:lnTo>
                <a:lnTo>
                  <a:pt x="641" y="1266"/>
                </a:lnTo>
                <a:lnTo>
                  <a:pt x="668" y="1269"/>
                </a:lnTo>
                <a:lnTo>
                  <a:pt x="696" y="1271"/>
                </a:lnTo>
                <a:lnTo>
                  <a:pt x="724" y="1273"/>
                </a:lnTo>
                <a:lnTo>
                  <a:pt x="753" y="1273"/>
                </a:lnTo>
                <a:lnTo>
                  <a:pt x="753" y="1273"/>
                </a:lnTo>
                <a:lnTo>
                  <a:pt x="780" y="1273"/>
                </a:lnTo>
                <a:lnTo>
                  <a:pt x="808" y="1271"/>
                </a:lnTo>
                <a:lnTo>
                  <a:pt x="835" y="1269"/>
                </a:lnTo>
                <a:lnTo>
                  <a:pt x="862" y="1266"/>
                </a:lnTo>
                <a:lnTo>
                  <a:pt x="889" y="1263"/>
                </a:lnTo>
                <a:lnTo>
                  <a:pt x="915" y="1258"/>
                </a:lnTo>
                <a:lnTo>
                  <a:pt x="941" y="1253"/>
                </a:lnTo>
                <a:lnTo>
                  <a:pt x="967" y="1246"/>
                </a:lnTo>
                <a:lnTo>
                  <a:pt x="992" y="1240"/>
                </a:lnTo>
                <a:lnTo>
                  <a:pt x="1017" y="1233"/>
                </a:lnTo>
                <a:lnTo>
                  <a:pt x="1042" y="1224"/>
                </a:lnTo>
                <a:lnTo>
                  <a:pt x="1066" y="1215"/>
                </a:lnTo>
                <a:lnTo>
                  <a:pt x="1089" y="1206"/>
                </a:lnTo>
                <a:lnTo>
                  <a:pt x="1112" y="1195"/>
                </a:lnTo>
                <a:lnTo>
                  <a:pt x="1135" y="1185"/>
                </a:lnTo>
                <a:lnTo>
                  <a:pt x="1157" y="1173"/>
                </a:lnTo>
                <a:lnTo>
                  <a:pt x="1157" y="1376"/>
                </a:lnTo>
                <a:lnTo>
                  <a:pt x="1245" y="1134"/>
                </a:lnTo>
                <a:lnTo>
                  <a:pt x="1293" y="996"/>
                </a:lnTo>
                <a:lnTo>
                  <a:pt x="1293" y="996"/>
                </a:lnTo>
                <a:lnTo>
                  <a:pt x="1270" y="1018"/>
                </a:lnTo>
                <a:lnTo>
                  <a:pt x="1244" y="1039"/>
                </a:lnTo>
                <a:lnTo>
                  <a:pt x="1217" y="1059"/>
                </a:lnTo>
                <a:lnTo>
                  <a:pt x="1188" y="1079"/>
                </a:lnTo>
                <a:lnTo>
                  <a:pt x="1158" y="1096"/>
                </a:lnTo>
                <a:lnTo>
                  <a:pt x="1126" y="1114"/>
                </a:lnTo>
                <a:lnTo>
                  <a:pt x="1092" y="1130"/>
                </a:lnTo>
                <a:lnTo>
                  <a:pt x="1058" y="1145"/>
                </a:lnTo>
                <a:lnTo>
                  <a:pt x="1022" y="1159"/>
                </a:lnTo>
                <a:lnTo>
                  <a:pt x="985" y="1171"/>
                </a:lnTo>
                <a:lnTo>
                  <a:pt x="948" y="1181"/>
                </a:lnTo>
                <a:lnTo>
                  <a:pt x="909" y="1191"/>
                </a:lnTo>
                <a:lnTo>
                  <a:pt x="871" y="1198"/>
                </a:lnTo>
                <a:lnTo>
                  <a:pt x="832" y="1204"/>
                </a:lnTo>
                <a:lnTo>
                  <a:pt x="792" y="1206"/>
                </a:lnTo>
                <a:lnTo>
                  <a:pt x="753" y="1208"/>
                </a:lnTo>
                <a:lnTo>
                  <a:pt x="751" y="1208"/>
                </a:lnTo>
                <a:lnTo>
                  <a:pt x="751" y="1208"/>
                </a:lnTo>
                <a:lnTo>
                  <a:pt x="714" y="1206"/>
                </a:lnTo>
                <a:lnTo>
                  <a:pt x="677" y="1205"/>
                </a:lnTo>
                <a:lnTo>
                  <a:pt x="641" y="1200"/>
                </a:lnTo>
                <a:lnTo>
                  <a:pt x="605" y="1195"/>
                </a:lnTo>
                <a:lnTo>
                  <a:pt x="570" y="1188"/>
                </a:lnTo>
                <a:lnTo>
                  <a:pt x="536" y="1180"/>
                </a:lnTo>
                <a:lnTo>
                  <a:pt x="502" y="1170"/>
                </a:lnTo>
                <a:lnTo>
                  <a:pt x="469" y="1159"/>
                </a:lnTo>
                <a:lnTo>
                  <a:pt x="438" y="1146"/>
                </a:lnTo>
                <a:lnTo>
                  <a:pt x="407" y="1133"/>
                </a:lnTo>
                <a:lnTo>
                  <a:pt x="377" y="1119"/>
                </a:lnTo>
                <a:lnTo>
                  <a:pt x="348" y="1103"/>
                </a:lnTo>
                <a:lnTo>
                  <a:pt x="320" y="1085"/>
                </a:lnTo>
                <a:lnTo>
                  <a:pt x="293" y="1068"/>
                </a:lnTo>
                <a:lnTo>
                  <a:pt x="267" y="1048"/>
                </a:lnTo>
                <a:lnTo>
                  <a:pt x="243" y="1028"/>
                </a:lnTo>
                <a:lnTo>
                  <a:pt x="243" y="1028"/>
                </a:lnTo>
                <a:lnTo>
                  <a:pt x="227" y="1013"/>
                </a:lnTo>
                <a:lnTo>
                  <a:pt x="217" y="1001"/>
                </a:lnTo>
                <a:lnTo>
                  <a:pt x="211" y="993"/>
                </a:lnTo>
                <a:lnTo>
                  <a:pt x="205" y="986"/>
                </a:lnTo>
                <a:lnTo>
                  <a:pt x="205" y="986"/>
                </a:lnTo>
                <a:close/>
                <a:moveTo>
                  <a:pt x="753" y="0"/>
                </a:moveTo>
                <a:lnTo>
                  <a:pt x="753" y="0"/>
                </a:lnTo>
                <a:lnTo>
                  <a:pt x="714" y="1"/>
                </a:lnTo>
                <a:lnTo>
                  <a:pt x="676" y="4"/>
                </a:lnTo>
                <a:lnTo>
                  <a:pt x="639" y="8"/>
                </a:lnTo>
                <a:lnTo>
                  <a:pt x="602" y="13"/>
                </a:lnTo>
                <a:lnTo>
                  <a:pt x="566" y="20"/>
                </a:lnTo>
                <a:lnTo>
                  <a:pt x="531" y="28"/>
                </a:lnTo>
                <a:lnTo>
                  <a:pt x="496" y="38"/>
                </a:lnTo>
                <a:lnTo>
                  <a:pt x="462" y="49"/>
                </a:lnTo>
                <a:lnTo>
                  <a:pt x="429" y="61"/>
                </a:lnTo>
                <a:lnTo>
                  <a:pt x="397" y="75"/>
                </a:lnTo>
                <a:lnTo>
                  <a:pt x="366" y="90"/>
                </a:lnTo>
                <a:lnTo>
                  <a:pt x="335" y="106"/>
                </a:lnTo>
                <a:lnTo>
                  <a:pt x="306" y="124"/>
                </a:lnTo>
                <a:lnTo>
                  <a:pt x="277" y="143"/>
                </a:lnTo>
                <a:lnTo>
                  <a:pt x="250" y="161"/>
                </a:lnTo>
                <a:lnTo>
                  <a:pt x="224" y="183"/>
                </a:lnTo>
                <a:lnTo>
                  <a:pt x="199" y="204"/>
                </a:lnTo>
                <a:lnTo>
                  <a:pt x="175" y="228"/>
                </a:lnTo>
                <a:lnTo>
                  <a:pt x="153" y="251"/>
                </a:lnTo>
                <a:lnTo>
                  <a:pt x="132" y="276"/>
                </a:lnTo>
                <a:lnTo>
                  <a:pt x="112" y="301"/>
                </a:lnTo>
                <a:lnTo>
                  <a:pt x="93" y="329"/>
                </a:lnTo>
                <a:lnTo>
                  <a:pt x="77" y="356"/>
                </a:lnTo>
                <a:lnTo>
                  <a:pt x="61" y="384"/>
                </a:lnTo>
                <a:lnTo>
                  <a:pt x="48" y="414"/>
                </a:lnTo>
                <a:lnTo>
                  <a:pt x="36" y="443"/>
                </a:lnTo>
                <a:lnTo>
                  <a:pt x="25" y="474"/>
                </a:lnTo>
                <a:lnTo>
                  <a:pt x="16" y="505"/>
                </a:lnTo>
                <a:lnTo>
                  <a:pt x="10" y="538"/>
                </a:lnTo>
                <a:lnTo>
                  <a:pt x="5" y="570"/>
                </a:lnTo>
                <a:lnTo>
                  <a:pt x="1" y="603"/>
                </a:lnTo>
                <a:lnTo>
                  <a:pt x="0" y="636"/>
                </a:lnTo>
                <a:lnTo>
                  <a:pt x="0" y="636"/>
                </a:lnTo>
                <a:lnTo>
                  <a:pt x="1" y="658"/>
                </a:lnTo>
                <a:lnTo>
                  <a:pt x="2" y="679"/>
                </a:lnTo>
                <a:lnTo>
                  <a:pt x="4" y="700"/>
                </a:lnTo>
                <a:lnTo>
                  <a:pt x="7" y="721"/>
                </a:lnTo>
                <a:lnTo>
                  <a:pt x="10" y="743"/>
                </a:lnTo>
                <a:lnTo>
                  <a:pt x="15" y="763"/>
                </a:lnTo>
                <a:lnTo>
                  <a:pt x="20" y="783"/>
                </a:lnTo>
                <a:lnTo>
                  <a:pt x="26" y="803"/>
                </a:lnTo>
                <a:lnTo>
                  <a:pt x="26" y="803"/>
                </a:lnTo>
                <a:lnTo>
                  <a:pt x="162" y="1183"/>
                </a:lnTo>
                <a:lnTo>
                  <a:pt x="344" y="1690"/>
                </a:lnTo>
                <a:lnTo>
                  <a:pt x="344" y="1530"/>
                </a:lnTo>
                <a:lnTo>
                  <a:pt x="344" y="1530"/>
                </a:lnTo>
                <a:lnTo>
                  <a:pt x="74" y="779"/>
                </a:lnTo>
                <a:lnTo>
                  <a:pt x="74" y="779"/>
                </a:lnTo>
                <a:lnTo>
                  <a:pt x="69" y="761"/>
                </a:lnTo>
                <a:lnTo>
                  <a:pt x="65" y="744"/>
                </a:lnTo>
                <a:lnTo>
                  <a:pt x="61" y="726"/>
                </a:lnTo>
                <a:lnTo>
                  <a:pt x="58" y="709"/>
                </a:lnTo>
                <a:lnTo>
                  <a:pt x="55" y="691"/>
                </a:lnTo>
                <a:lnTo>
                  <a:pt x="54" y="673"/>
                </a:lnTo>
                <a:lnTo>
                  <a:pt x="53" y="655"/>
                </a:lnTo>
                <a:lnTo>
                  <a:pt x="52" y="636"/>
                </a:lnTo>
                <a:lnTo>
                  <a:pt x="52" y="636"/>
                </a:lnTo>
                <a:lnTo>
                  <a:pt x="53" y="608"/>
                </a:lnTo>
                <a:lnTo>
                  <a:pt x="56" y="580"/>
                </a:lnTo>
                <a:lnTo>
                  <a:pt x="60" y="553"/>
                </a:lnTo>
                <a:lnTo>
                  <a:pt x="66" y="525"/>
                </a:lnTo>
                <a:lnTo>
                  <a:pt x="73" y="498"/>
                </a:lnTo>
                <a:lnTo>
                  <a:pt x="82" y="471"/>
                </a:lnTo>
                <a:lnTo>
                  <a:pt x="93" y="445"/>
                </a:lnTo>
                <a:lnTo>
                  <a:pt x="105" y="419"/>
                </a:lnTo>
                <a:lnTo>
                  <a:pt x="119" y="394"/>
                </a:lnTo>
                <a:lnTo>
                  <a:pt x="134" y="369"/>
                </a:lnTo>
                <a:lnTo>
                  <a:pt x="151" y="345"/>
                </a:lnTo>
                <a:lnTo>
                  <a:pt x="168" y="323"/>
                </a:lnTo>
                <a:lnTo>
                  <a:pt x="188" y="300"/>
                </a:lnTo>
                <a:lnTo>
                  <a:pt x="208" y="278"/>
                </a:lnTo>
                <a:lnTo>
                  <a:pt x="230" y="258"/>
                </a:lnTo>
                <a:lnTo>
                  <a:pt x="253" y="236"/>
                </a:lnTo>
                <a:lnTo>
                  <a:pt x="253" y="236"/>
                </a:lnTo>
                <a:lnTo>
                  <a:pt x="277" y="218"/>
                </a:lnTo>
                <a:lnTo>
                  <a:pt x="303" y="199"/>
                </a:lnTo>
                <a:lnTo>
                  <a:pt x="329" y="181"/>
                </a:lnTo>
                <a:lnTo>
                  <a:pt x="357" y="165"/>
                </a:lnTo>
                <a:lnTo>
                  <a:pt x="385" y="150"/>
                </a:lnTo>
                <a:lnTo>
                  <a:pt x="415" y="136"/>
                </a:lnTo>
                <a:lnTo>
                  <a:pt x="445" y="124"/>
                </a:lnTo>
                <a:lnTo>
                  <a:pt x="476" y="111"/>
                </a:lnTo>
                <a:lnTo>
                  <a:pt x="508" y="101"/>
                </a:lnTo>
                <a:lnTo>
                  <a:pt x="541" y="91"/>
                </a:lnTo>
                <a:lnTo>
                  <a:pt x="575" y="84"/>
                </a:lnTo>
                <a:lnTo>
                  <a:pt x="609" y="78"/>
                </a:lnTo>
                <a:lnTo>
                  <a:pt x="644" y="73"/>
                </a:lnTo>
                <a:lnTo>
                  <a:pt x="679" y="69"/>
                </a:lnTo>
                <a:lnTo>
                  <a:pt x="715" y="66"/>
                </a:lnTo>
                <a:lnTo>
                  <a:pt x="753" y="65"/>
                </a:lnTo>
                <a:lnTo>
                  <a:pt x="753" y="65"/>
                </a:lnTo>
                <a:lnTo>
                  <a:pt x="789" y="66"/>
                </a:lnTo>
                <a:lnTo>
                  <a:pt x="825" y="69"/>
                </a:lnTo>
                <a:lnTo>
                  <a:pt x="860" y="73"/>
                </a:lnTo>
                <a:lnTo>
                  <a:pt x="895" y="78"/>
                </a:lnTo>
                <a:lnTo>
                  <a:pt x="929" y="84"/>
                </a:lnTo>
                <a:lnTo>
                  <a:pt x="963" y="91"/>
                </a:lnTo>
                <a:lnTo>
                  <a:pt x="996" y="101"/>
                </a:lnTo>
                <a:lnTo>
                  <a:pt x="1028" y="111"/>
                </a:lnTo>
                <a:lnTo>
                  <a:pt x="1059" y="124"/>
                </a:lnTo>
                <a:lnTo>
                  <a:pt x="1090" y="136"/>
                </a:lnTo>
                <a:lnTo>
                  <a:pt x="1119" y="150"/>
                </a:lnTo>
                <a:lnTo>
                  <a:pt x="1147" y="165"/>
                </a:lnTo>
                <a:lnTo>
                  <a:pt x="1175" y="181"/>
                </a:lnTo>
                <a:lnTo>
                  <a:pt x="1201" y="199"/>
                </a:lnTo>
                <a:lnTo>
                  <a:pt x="1227" y="218"/>
                </a:lnTo>
                <a:lnTo>
                  <a:pt x="1251" y="236"/>
                </a:lnTo>
                <a:lnTo>
                  <a:pt x="1251" y="236"/>
                </a:lnTo>
                <a:lnTo>
                  <a:pt x="1274" y="258"/>
                </a:lnTo>
                <a:lnTo>
                  <a:pt x="1296" y="278"/>
                </a:lnTo>
                <a:lnTo>
                  <a:pt x="1317" y="300"/>
                </a:lnTo>
                <a:lnTo>
                  <a:pt x="1336" y="323"/>
                </a:lnTo>
                <a:lnTo>
                  <a:pt x="1354" y="345"/>
                </a:lnTo>
                <a:lnTo>
                  <a:pt x="1370" y="369"/>
                </a:lnTo>
                <a:lnTo>
                  <a:pt x="1385" y="394"/>
                </a:lnTo>
                <a:lnTo>
                  <a:pt x="1399" y="419"/>
                </a:lnTo>
                <a:lnTo>
                  <a:pt x="1411" y="445"/>
                </a:lnTo>
                <a:lnTo>
                  <a:pt x="1422" y="471"/>
                </a:lnTo>
                <a:lnTo>
                  <a:pt x="1431" y="498"/>
                </a:lnTo>
                <a:lnTo>
                  <a:pt x="1438" y="525"/>
                </a:lnTo>
                <a:lnTo>
                  <a:pt x="1444" y="553"/>
                </a:lnTo>
                <a:lnTo>
                  <a:pt x="1449" y="580"/>
                </a:lnTo>
                <a:lnTo>
                  <a:pt x="1451" y="608"/>
                </a:lnTo>
                <a:lnTo>
                  <a:pt x="1452" y="636"/>
                </a:lnTo>
                <a:lnTo>
                  <a:pt x="1452" y="636"/>
                </a:lnTo>
                <a:lnTo>
                  <a:pt x="1451" y="648"/>
                </a:lnTo>
                <a:lnTo>
                  <a:pt x="1450" y="661"/>
                </a:lnTo>
                <a:lnTo>
                  <a:pt x="1445" y="694"/>
                </a:lnTo>
                <a:lnTo>
                  <a:pt x="1437" y="729"/>
                </a:lnTo>
                <a:lnTo>
                  <a:pt x="1428" y="764"/>
                </a:lnTo>
                <a:lnTo>
                  <a:pt x="1428" y="764"/>
                </a:lnTo>
                <a:lnTo>
                  <a:pt x="1418" y="796"/>
                </a:lnTo>
                <a:lnTo>
                  <a:pt x="1410" y="823"/>
                </a:lnTo>
                <a:lnTo>
                  <a:pt x="1402" y="846"/>
                </a:lnTo>
                <a:lnTo>
                  <a:pt x="1156" y="1551"/>
                </a:lnTo>
                <a:lnTo>
                  <a:pt x="1156" y="1714"/>
                </a:lnTo>
                <a:lnTo>
                  <a:pt x="1450" y="873"/>
                </a:lnTo>
                <a:lnTo>
                  <a:pt x="1450" y="873"/>
                </a:lnTo>
                <a:lnTo>
                  <a:pt x="1459" y="846"/>
                </a:lnTo>
                <a:lnTo>
                  <a:pt x="1467" y="819"/>
                </a:lnTo>
                <a:lnTo>
                  <a:pt x="1477" y="786"/>
                </a:lnTo>
                <a:lnTo>
                  <a:pt x="1487" y="749"/>
                </a:lnTo>
                <a:lnTo>
                  <a:pt x="1495" y="709"/>
                </a:lnTo>
                <a:lnTo>
                  <a:pt x="1499" y="690"/>
                </a:lnTo>
                <a:lnTo>
                  <a:pt x="1502" y="671"/>
                </a:lnTo>
                <a:lnTo>
                  <a:pt x="1503" y="654"/>
                </a:lnTo>
                <a:lnTo>
                  <a:pt x="1504" y="636"/>
                </a:lnTo>
                <a:lnTo>
                  <a:pt x="1504" y="636"/>
                </a:lnTo>
                <a:lnTo>
                  <a:pt x="1503" y="603"/>
                </a:lnTo>
                <a:lnTo>
                  <a:pt x="1500" y="570"/>
                </a:lnTo>
                <a:lnTo>
                  <a:pt x="1495" y="538"/>
                </a:lnTo>
                <a:lnTo>
                  <a:pt x="1488" y="505"/>
                </a:lnTo>
                <a:lnTo>
                  <a:pt x="1479" y="474"/>
                </a:lnTo>
                <a:lnTo>
                  <a:pt x="1469" y="443"/>
                </a:lnTo>
                <a:lnTo>
                  <a:pt x="1457" y="414"/>
                </a:lnTo>
                <a:lnTo>
                  <a:pt x="1443" y="384"/>
                </a:lnTo>
                <a:lnTo>
                  <a:pt x="1428" y="356"/>
                </a:lnTo>
                <a:lnTo>
                  <a:pt x="1411" y="329"/>
                </a:lnTo>
                <a:lnTo>
                  <a:pt x="1392" y="301"/>
                </a:lnTo>
                <a:lnTo>
                  <a:pt x="1373" y="276"/>
                </a:lnTo>
                <a:lnTo>
                  <a:pt x="1352" y="251"/>
                </a:lnTo>
                <a:lnTo>
                  <a:pt x="1329" y="228"/>
                </a:lnTo>
                <a:lnTo>
                  <a:pt x="1305" y="204"/>
                </a:lnTo>
                <a:lnTo>
                  <a:pt x="1280" y="183"/>
                </a:lnTo>
                <a:lnTo>
                  <a:pt x="1254" y="161"/>
                </a:lnTo>
                <a:lnTo>
                  <a:pt x="1227" y="143"/>
                </a:lnTo>
                <a:lnTo>
                  <a:pt x="1198" y="124"/>
                </a:lnTo>
                <a:lnTo>
                  <a:pt x="1169" y="106"/>
                </a:lnTo>
                <a:lnTo>
                  <a:pt x="1139" y="90"/>
                </a:lnTo>
                <a:lnTo>
                  <a:pt x="1107" y="75"/>
                </a:lnTo>
                <a:lnTo>
                  <a:pt x="1075" y="61"/>
                </a:lnTo>
                <a:lnTo>
                  <a:pt x="1042" y="49"/>
                </a:lnTo>
                <a:lnTo>
                  <a:pt x="1008" y="38"/>
                </a:lnTo>
                <a:lnTo>
                  <a:pt x="973" y="28"/>
                </a:lnTo>
                <a:lnTo>
                  <a:pt x="938" y="20"/>
                </a:lnTo>
                <a:lnTo>
                  <a:pt x="902" y="13"/>
                </a:lnTo>
                <a:lnTo>
                  <a:pt x="865" y="8"/>
                </a:lnTo>
                <a:lnTo>
                  <a:pt x="828" y="4"/>
                </a:lnTo>
                <a:lnTo>
                  <a:pt x="791" y="1"/>
                </a:lnTo>
                <a:lnTo>
                  <a:pt x="753" y="0"/>
                </a:lnTo>
                <a:lnTo>
                  <a:pt x="753" y="0"/>
                </a:lnTo>
                <a:close/>
                <a:moveTo>
                  <a:pt x="1213" y="2210"/>
                </a:moveTo>
                <a:lnTo>
                  <a:pt x="1119" y="2191"/>
                </a:lnTo>
                <a:lnTo>
                  <a:pt x="1026" y="2434"/>
                </a:lnTo>
                <a:lnTo>
                  <a:pt x="933" y="2189"/>
                </a:lnTo>
                <a:lnTo>
                  <a:pt x="838" y="2213"/>
                </a:lnTo>
                <a:lnTo>
                  <a:pt x="838" y="2213"/>
                </a:lnTo>
                <a:lnTo>
                  <a:pt x="819" y="2218"/>
                </a:lnTo>
                <a:lnTo>
                  <a:pt x="801" y="2226"/>
                </a:lnTo>
                <a:lnTo>
                  <a:pt x="784" y="2235"/>
                </a:lnTo>
                <a:lnTo>
                  <a:pt x="768" y="2246"/>
                </a:lnTo>
                <a:lnTo>
                  <a:pt x="768" y="2246"/>
                </a:lnTo>
                <a:lnTo>
                  <a:pt x="814" y="2263"/>
                </a:lnTo>
                <a:lnTo>
                  <a:pt x="840" y="2274"/>
                </a:lnTo>
                <a:lnTo>
                  <a:pt x="840" y="2274"/>
                </a:lnTo>
                <a:lnTo>
                  <a:pt x="851" y="2270"/>
                </a:lnTo>
                <a:lnTo>
                  <a:pt x="929" y="2253"/>
                </a:lnTo>
                <a:lnTo>
                  <a:pt x="1026" y="2508"/>
                </a:lnTo>
                <a:lnTo>
                  <a:pt x="1121" y="2255"/>
                </a:lnTo>
                <a:lnTo>
                  <a:pt x="1210" y="2271"/>
                </a:lnTo>
                <a:lnTo>
                  <a:pt x="1210" y="2271"/>
                </a:lnTo>
                <a:lnTo>
                  <a:pt x="1226" y="2275"/>
                </a:lnTo>
                <a:lnTo>
                  <a:pt x="1233" y="2279"/>
                </a:lnTo>
                <a:lnTo>
                  <a:pt x="1240" y="2281"/>
                </a:lnTo>
                <a:lnTo>
                  <a:pt x="1246" y="2286"/>
                </a:lnTo>
                <a:lnTo>
                  <a:pt x="1253" y="2291"/>
                </a:lnTo>
                <a:lnTo>
                  <a:pt x="1258" y="2296"/>
                </a:lnTo>
                <a:lnTo>
                  <a:pt x="1264" y="2303"/>
                </a:lnTo>
                <a:lnTo>
                  <a:pt x="1269" y="2309"/>
                </a:lnTo>
                <a:lnTo>
                  <a:pt x="1273" y="2316"/>
                </a:lnTo>
                <a:lnTo>
                  <a:pt x="1277" y="2325"/>
                </a:lnTo>
                <a:lnTo>
                  <a:pt x="1281" y="2334"/>
                </a:lnTo>
                <a:lnTo>
                  <a:pt x="1284" y="2344"/>
                </a:lnTo>
                <a:lnTo>
                  <a:pt x="1286" y="2354"/>
                </a:lnTo>
                <a:lnTo>
                  <a:pt x="1291" y="2376"/>
                </a:lnTo>
                <a:lnTo>
                  <a:pt x="1317" y="2724"/>
                </a:lnTo>
                <a:lnTo>
                  <a:pt x="1367" y="2724"/>
                </a:lnTo>
                <a:lnTo>
                  <a:pt x="1341" y="2376"/>
                </a:lnTo>
                <a:lnTo>
                  <a:pt x="1341" y="2376"/>
                </a:lnTo>
                <a:lnTo>
                  <a:pt x="1338" y="2356"/>
                </a:lnTo>
                <a:lnTo>
                  <a:pt x="1335" y="2339"/>
                </a:lnTo>
                <a:lnTo>
                  <a:pt x="1331" y="2321"/>
                </a:lnTo>
                <a:lnTo>
                  <a:pt x="1326" y="2306"/>
                </a:lnTo>
                <a:lnTo>
                  <a:pt x="1320" y="2293"/>
                </a:lnTo>
                <a:lnTo>
                  <a:pt x="1313" y="2280"/>
                </a:lnTo>
                <a:lnTo>
                  <a:pt x="1306" y="2268"/>
                </a:lnTo>
                <a:lnTo>
                  <a:pt x="1298" y="2258"/>
                </a:lnTo>
                <a:lnTo>
                  <a:pt x="1289" y="2249"/>
                </a:lnTo>
                <a:lnTo>
                  <a:pt x="1280" y="2240"/>
                </a:lnTo>
                <a:lnTo>
                  <a:pt x="1270" y="2233"/>
                </a:lnTo>
                <a:lnTo>
                  <a:pt x="1260" y="2226"/>
                </a:lnTo>
                <a:lnTo>
                  <a:pt x="1249" y="2221"/>
                </a:lnTo>
                <a:lnTo>
                  <a:pt x="1237" y="2216"/>
                </a:lnTo>
                <a:lnTo>
                  <a:pt x="1225" y="2214"/>
                </a:lnTo>
                <a:lnTo>
                  <a:pt x="1213" y="2210"/>
                </a:lnTo>
                <a:lnTo>
                  <a:pt x="1213" y="2210"/>
                </a:lnTo>
                <a:close/>
                <a:moveTo>
                  <a:pt x="458" y="1746"/>
                </a:moveTo>
                <a:lnTo>
                  <a:pt x="458" y="1746"/>
                </a:lnTo>
                <a:lnTo>
                  <a:pt x="447" y="1741"/>
                </a:lnTo>
                <a:lnTo>
                  <a:pt x="437" y="1739"/>
                </a:lnTo>
                <a:lnTo>
                  <a:pt x="427" y="1739"/>
                </a:lnTo>
                <a:lnTo>
                  <a:pt x="418" y="1741"/>
                </a:lnTo>
                <a:lnTo>
                  <a:pt x="410" y="1745"/>
                </a:lnTo>
                <a:lnTo>
                  <a:pt x="402" y="1750"/>
                </a:lnTo>
                <a:lnTo>
                  <a:pt x="396" y="1758"/>
                </a:lnTo>
                <a:lnTo>
                  <a:pt x="390" y="1766"/>
                </a:lnTo>
                <a:lnTo>
                  <a:pt x="385" y="1776"/>
                </a:lnTo>
                <a:lnTo>
                  <a:pt x="380" y="1788"/>
                </a:lnTo>
                <a:lnTo>
                  <a:pt x="377" y="1800"/>
                </a:lnTo>
                <a:lnTo>
                  <a:pt x="374" y="1814"/>
                </a:lnTo>
                <a:lnTo>
                  <a:pt x="371" y="1828"/>
                </a:lnTo>
                <a:lnTo>
                  <a:pt x="370" y="1843"/>
                </a:lnTo>
                <a:lnTo>
                  <a:pt x="369" y="1859"/>
                </a:lnTo>
                <a:lnTo>
                  <a:pt x="368" y="1875"/>
                </a:lnTo>
                <a:lnTo>
                  <a:pt x="368" y="1963"/>
                </a:lnTo>
                <a:lnTo>
                  <a:pt x="368" y="1963"/>
                </a:lnTo>
                <a:lnTo>
                  <a:pt x="369" y="1981"/>
                </a:lnTo>
                <a:lnTo>
                  <a:pt x="372" y="1999"/>
                </a:lnTo>
                <a:lnTo>
                  <a:pt x="376" y="2014"/>
                </a:lnTo>
                <a:lnTo>
                  <a:pt x="382" y="2029"/>
                </a:lnTo>
                <a:lnTo>
                  <a:pt x="382" y="2029"/>
                </a:lnTo>
                <a:lnTo>
                  <a:pt x="384" y="2045"/>
                </a:lnTo>
                <a:lnTo>
                  <a:pt x="388" y="2061"/>
                </a:lnTo>
                <a:lnTo>
                  <a:pt x="392" y="2078"/>
                </a:lnTo>
                <a:lnTo>
                  <a:pt x="398" y="2093"/>
                </a:lnTo>
                <a:lnTo>
                  <a:pt x="404" y="2106"/>
                </a:lnTo>
                <a:lnTo>
                  <a:pt x="411" y="2120"/>
                </a:lnTo>
                <a:lnTo>
                  <a:pt x="419" y="2133"/>
                </a:lnTo>
                <a:lnTo>
                  <a:pt x="428" y="2144"/>
                </a:lnTo>
                <a:lnTo>
                  <a:pt x="437" y="2154"/>
                </a:lnTo>
                <a:lnTo>
                  <a:pt x="447" y="2164"/>
                </a:lnTo>
                <a:lnTo>
                  <a:pt x="458" y="2171"/>
                </a:lnTo>
                <a:lnTo>
                  <a:pt x="469" y="2179"/>
                </a:lnTo>
                <a:lnTo>
                  <a:pt x="481" y="2184"/>
                </a:lnTo>
                <a:lnTo>
                  <a:pt x="493" y="2188"/>
                </a:lnTo>
                <a:lnTo>
                  <a:pt x="506" y="2190"/>
                </a:lnTo>
                <a:lnTo>
                  <a:pt x="519" y="2191"/>
                </a:lnTo>
                <a:lnTo>
                  <a:pt x="519" y="2191"/>
                </a:lnTo>
                <a:lnTo>
                  <a:pt x="532" y="2190"/>
                </a:lnTo>
                <a:lnTo>
                  <a:pt x="544" y="2188"/>
                </a:lnTo>
                <a:lnTo>
                  <a:pt x="556" y="2184"/>
                </a:lnTo>
                <a:lnTo>
                  <a:pt x="568" y="2179"/>
                </a:lnTo>
                <a:lnTo>
                  <a:pt x="579" y="2171"/>
                </a:lnTo>
                <a:lnTo>
                  <a:pt x="590" y="2164"/>
                </a:lnTo>
                <a:lnTo>
                  <a:pt x="600" y="2154"/>
                </a:lnTo>
                <a:lnTo>
                  <a:pt x="610" y="2144"/>
                </a:lnTo>
                <a:lnTo>
                  <a:pt x="618" y="2133"/>
                </a:lnTo>
                <a:lnTo>
                  <a:pt x="626" y="2120"/>
                </a:lnTo>
                <a:lnTo>
                  <a:pt x="633" y="2106"/>
                </a:lnTo>
                <a:lnTo>
                  <a:pt x="640" y="2093"/>
                </a:lnTo>
                <a:lnTo>
                  <a:pt x="645" y="2078"/>
                </a:lnTo>
                <a:lnTo>
                  <a:pt x="650" y="2061"/>
                </a:lnTo>
                <a:lnTo>
                  <a:pt x="653" y="2045"/>
                </a:lnTo>
                <a:lnTo>
                  <a:pt x="655" y="2028"/>
                </a:lnTo>
                <a:lnTo>
                  <a:pt x="655" y="2028"/>
                </a:lnTo>
                <a:lnTo>
                  <a:pt x="661" y="2014"/>
                </a:lnTo>
                <a:lnTo>
                  <a:pt x="665" y="1998"/>
                </a:lnTo>
                <a:lnTo>
                  <a:pt x="668" y="1981"/>
                </a:lnTo>
                <a:lnTo>
                  <a:pt x="669" y="1963"/>
                </a:lnTo>
                <a:lnTo>
                  <a:pt x="669" y="1828"/>
                </a:lnTo>
                <a:lnTo>
                  <a:pt x="669" y="1828"/>
                </a:lnTo>
                <a:lnTo>
                  <a:pt x="668" y="1820"/>
                </a:lnTo>
                <a:lnTo>
                  <a:pt x="667" y="1813"/>
                </a:lnTo>
                <a:lnTo>
                  <a:pt x="665" y="1805"/>
                </a:lnTo>
                <a:lnTo>
                  <a:pt x="662" y="1798"/>
                </a:lnTo>
                <a:lnTo>
                  <a:pt x="658" y="1790"/>
                </a:lnTo>
                <a:lnTo>
                  <a:pt x="654" y="1784"/>
                </a:lnTo>
                <a:lnTo>
                  <a:pt x="644" y="1770"/>
                </a:lnTo>
                <a:lnTo>
                  <a:pt x="631" y="1758"/>
                </a:lnTo>
                <a:lnTo>
                  <a:pt x="617" y="1746"/>
                </a:lnTo>
                <a:lnTo>
                  <a:pt x="601" y="1736"/>
                </a:lnTo>
                <a:lnTo>
                  <a:pt x="584" y="1729"/>
                </a:lnTo>
                <a:lnTo>
                  <a:pt x="566" y="1723"/>
                </a:lnTo>
                <a:lnTo>
                  <a:pt x="549" y="1718"/>
                </a:lnTo>
                <a:lnTo>
                  <a:pt x="531" y="1716"/>
                </a:lnTo>
                <a:lnTo>
                  <a:pt x="514" y="1716"/>
                </a:lnTo>
                <a:lnTo>
                  <a:pt x="498" y="1719"/>
                </a:lnTo>
                <a:lnTo>
                  <a:pt x="490" y="1721"/>
                </a:lnTo>
                <a:lnTo>
                  <a:pt x="483" y="1725"/>
                </a:lnTo>
                <a:lnTo>
                  <a:pt x="476" y="1729"/>
                </a:lnTo>
                <a:lnTo>
                  <a:pt x="470" y="1734"/>
                </a:lnTo>
                <a:lnTo>
                  <a:pt x="464" y="1740"/>
                </a:lnTo>
                <a:lnTo>
                  <a:pt x="458" y="1746"/>
                </a:lnTo>
                <a:lnTo>
                  <a:pt x="458" y="1746"/>
                </a:lnTo>
                <a:close/>
                <a:moveTo>
                  <a:pt x="1171" y="1998"/>
                </a:moveTo>
                <a:lnTo>
                  <a:pt x="1171" y="1958"/>
                </a:lnTo>
                <a:lnTo>
                  <a:pt x="1171" y="1958"/>
                </a:lnTo>
                <a:lnTo>
                  <a:pt x="1171" y="1939"/>
                </a:lnTo>
                <a:lnTo>
                  <a:pt x="1169" y="1919"/>
                </a:lnTo>
                <a:lnTo>
                  <a:pt x="1165" y="1900"/>
                </a:lnTo>
                <a:lnTo>
                  <a:pt x="1160" y="1883"/>
                </a:lnTo>
                <a:lnTo>
                  <a:pt x="1155" y="1865"/>
                </a:lnTo>
                <a:lnTo>
                  <a:pt x="1148" y="1849"/>
                </a:lnTo>
                <a:lnTo>
                  <a:pt x="1139" y="1834"/>
                </a:lnTo>
                <a:lnTo>
                  <a:pt x="1130" y="1819"/>
                </a:lnTo>
                <a:lnTo>
                  <a:pt x="1120" y="1806"/>
                </a:lnTo>
                <a:lnTo>
                  <a:pt x="1109" y="1795"/>
                </a:lnTo>
                <a:lnTo>
                  <a:pt x="1097" y="1784"/>
                </a:lnTo>
                <a:lnTo>
                  <a:pt x="1085" y="1775"/>
                </a:lnTo>
                <a:lnTo>
                  <a:pt x="1071" y="1769"/>
                </a:lnTo>
                <a:lnTo>
                  <a:pt x="1057" y="1764"/>
                </a:lnTo>
                <a:lnTo>
                  <a:pt x="1043" y="1760"/>
                </a:lnTo>
                <a:lnTo>
                  <a:pt x="1027" y="1760"/>
                </a:lnTo>
                <a:lnTo>
                  <a:pt x="1027" y="1760"/>
                </a:lnTo>
                <a:lnTo>
                  <a:pt x="1012" y="1760"/>
                </a:lnTo>
                <a:lnTo>
                  <a:pt x="998" y="1764"/>
                </a:lnTo>
                <a:lnTo>
                  <a:pt x="984" y="1769"/>
                </a:lnTo>
                <a:lnTo>
                  <a:pt x="970" y="1775"/>
                </a:lnTo>
                <a:lnTo>
                  <a:pt x="958" y="1784"/>
                </a:lnTo>
                <a:lnTo>
                  <a:pt x="946" y="1795"/>
                </a:lnTo>
                <a:lnTo>
                  <a:pt x="935" y="1806"/>
                </a:lnTo>
                <a:lnTo>
                  <a:pt x="925" y="1819"/>
                </a:lnTo>
                <a:lnTo>
                  <a:pt x="916" y="1834"/>
                </a:lnTo>
                <a:lnTo>
                  <a:pt x="907" y="1849"/>
                </a:lnTo>
                <a:lnTo>
                  <a:pt x="900" y="1865"/>
                </a:lnTo>
                <a:lnTo>
                  <a:pt x="895" y="1883"/>
                </a:lnTo>
                <a:lnTo>
                  <a:pt x="890" y="1900"/>
                </a:lnTo>
                <a:lnTo>
                  <a:pt x="886" y="1919"/>
                </a:lnTo>
                <a:lnTo>
                  <a:pt x="884" y="1939"/>
                </a:lnTo>
                <a:lnTo>
                  <a:pt x="884" y="1958"/>
                </a:lnTo>
                <a:lnTo>
                  <a:pt x="884" y="1998"/>
                </a:lnTo>
                <a:lnTo>
                  <a:pt x="884" y="1998"/>
                </a:lnTo>
                <a:lnTo>
                  <a:pt x="884" y="2014"/>
                </a:lnTo>
                <a:lnTo>
                  <a:pt x="886" y="2028"/>
                </a:lnTo>
                <a:lnTo>
                  <a:pt x="889" y="2038"/>
                </a:lnTo>
                <a:lnTo>
                  <a:pt x="893" y="2045"/>
                </a:lnTo>
                <a:lnTo>
                  <a:pt x="898" y="2050"/>
                </a:lnTo>
                <a:lnTo>
                  <a:pt x="904" y="2054"/>
                </a:lnTo>
                <a:lnTo>
                  <a:pt x="912" y="2055"/>
                </a:lnTo>
                <a:lnTo>
                  <a:pt x="920" y="2054"/>
                </a:lnTo>
                <a:lnTo>
                  <a:pt x="920" y="2054"/>
                </a:lnTo>
                <a:lnTo>
                  <a:pt x="921" y="2061"/>
                </a:lnTo>
                <a:lnTo>
                  <a:pt x="921" y="2061"/>
                </a:lnTo>
                <a:lnTo>
                  <a:pt x="915" y="2069"/>
                </a:lnTo>
                <a:lnTo>
                  <a:pt x="907" y="2074"/>
                </a:lnTo>
                <a:lnTo>
                  <a:pt x="900" y="2079"/>
                </a:lnTo>
                <a:lnTo>
                  <a:pt x="891" y="2084"/>
                </a:lnTo>
                <a:lnTo>
                  <a:pt x="883" y="2086"/>
                </a:lnTo>
                <a:lnTo>
                  <a:pt x="874" y="2089"/>
                </a:lnTo>
                <a:lnTo>
                  <a:pt x="865" y="2089"/>
                </a:lnTo>
                <a:lnTo>
                  <a:pt x="856" y="2089"/>
                </a:lnTo>
                <a:lnTo>
                  <a:pt x="855" y="2089"/>
                </a:lnTo>
                <a:lnTo>
                  <a:pt x="855" y="2089"/>
                </a:lnTo>
                <a:lnTo>
                  <a:pt x="857" y="2103"/>
                </a:lnTo>
                <a:lnTo>
                  <a:pt x="862" y="2115"/>
                </a:lnTo>
                <a:lnTo>
                  <a:pt x="868" y="2126"/>
                </a:lnTo>
                <a:lnTo>
                  <a:pt x="876" y="2136"/>
                </a:lnTo>
                <a:lnTo>
                  <a:pt x="885" y="2145"/>
                </a:lnTo>
                <a:lnTo>
                  <a:pt x="896" y="2151"/>
                </a:lnTo>
                <a:lnTo>
                  <a:pt x="908" y="2156"/>
                </a:lnTo>
                <a:lnTo>
                  <a:pt x="920" y="2159"/>
                </a:lnTo>
                <a:lnTo>
                  <a:pt x="920" y="2159"/>
                </a:lnTo>
                <a:lnTo>
                  <a:pt x="933" y="2159"/>
                </a:lnTo>
                <a:lnTo>
                  <a:pt x="946" y="2156"/>
                </a:lnTo>
                <a:lnTo>
                  <a:pt x="958" y="2151"/>
                </a:lnTo>
                <a:lnTo>
                  <a:pt x="970" y="2145"/>
                </a:lnTo>
                <a:lnTo>
                  <a:pt x="970" y="2145"/>
                </a:lnTo>
                <a:lnTo>
                  <a:pt x="984" y="2155"/>
                </a:lnTo>
                <a:lnTo>
                  <a:pt x="991" y="2159"/>
                </a:lnTo>
                <a:lnTo>
                  <a:pt x="999" y="2163"/>
                </a:lnTo>
                <a:lnTo>
                  <a:pt x="1006" y="2165"/>
                </a:lnTo>
                <a:lnTo>
                  <a:pt x="1014" y="2168"/>
                </a:lnTo>
                <a:lnTo>
                  <a:pt x="1023" y="2169"/>
                </a:lnTo>
                <a:lnTo>
                  <a:pt x="1031" y="2169"/>
                </a:lnTo>
                <a:lnTo>
                  <a:pt x="1031" y="2169"/>
                </a:lnTo>
                <a:lnTo>
                  <a:pt x="1047" y="2168"/>
                </a:lnTo>
                <a:lnTo>
                  <a:pt x="1062" y="2164"/>
                </a:lnTo>
                <a:lnTo>
                  <a:pt x="1076" y="2156"/>
                </a:lnTo>
                <a:lnTo>
                  <a:pt x="1089" y="2148"/>
                </a:lnTo>
                <a:lnTo>
                  <a:pt x="1089" y="2148"/>
                </a:lnTo>
                <a:lnTo>
                  <a:pt x="1100" y="2153"/>
                </a:lnTo>
                <a:lnTo>
                  <a:pt x="1111" y="2156"/>
                </a:lnTo>
                <a:lnTo>
                  <a:pt x="1122" y="2159"/>
                </a:lnTo>
                <a:lnTo>
                  <a:pt x="1134" y="2159"/>
                </a:lnTo>
                <a:lnTo>
                  <a:pt x="1134" y="2159"/>
                </a:lnTo>
                <a:lnTo>
                  <a:pt x="1147" y="2156"/>
                </a:lnTo>
                <a:lnTo>
                  <a:pt x="1159" y="2151"/>
                </a:lnTo>
                <a:lnTo>
                  <a:pt x="1169" y="2145"/>
                </a:lnTo>
                <a:lnTo>
                  <a:pt x="1179" y="2136"/>
                </a:lnTo>
                <a:lnTo>
                  <a:pt x="1186" y="2126"/>
                </a:lnTo>
                <a:lnTo>
                  <a:pt x="1193" y="2115"/>
                </a:lnTo>
                <a:lnTo>
                  <a:pt x="1197" y="2103"/>
                </a:lnTo>
                <a:lnTo>
                  <a:pt x="1200" y="2089"/>
                </a:lnTo>
                <a:lnTo>
                  <a:pt x="1199" y="2089"/>
                </a:lnTo>
                <a:lnTo>
                  <a:pt x="1199" y="2089"/>
                </a:lnTo>
                <a:lnTo>
                  <a:pt x="1190" y="2090"/>
                </a:lnTo>
                <a:lnTo>
                  <a:pt x="1182" y="2089"/>
                </a:lnTo>
                <a:lnTo>
                  <a:pt x="1175" y="2088"/>
                </a:lnTo>
                <a:lnTo>
                  <a:pt x="1167" y="2085"/>
                </a:lnTo>
                <a:lnTo>
                  <a:pt x="1160" y="2081"/>
                </a:lnTo>
                <a:lnTo>
                  <a:pt x="1152" y="2078"/>
                </a:lnTo>
                <a:lnTo>
                  <a:pt x="1146" y="2073"/>
                </a:lnTo>
                <a:lnTo>
                  <a:pt x="1139" y="2068"/>
                </a:lnTo>
                <a:lnTo>
                  <a:pt x="1139" y="2068"/>
                </a:lnTo>
                <a:lnTo>
                  <a:pt x="1143" y="2055"/>
                </a:lnTo>
                <a:lnTo>
                  <a:pt x="1143" y="2055"/>
                </a:lnTo>
                <a:lnTo>
                  <a:pt x="1149" y="2054"/>
                </a:lnTo>
                <a:lnTo>
                  <a:pt x="1155" y="2051"/>
                </a:lnTo>
                <a:lnTo>
                  <a:pt x="1160" y="2048"/>
                </a:lnTo>
                <a:lnTo>
                  <a:pt x="1164" y="2043"/>
                </a:lnTo>
                <a:lnTo>
                  <a:pt x="1167" y="2034"/>
                </a:lnTo>
                <a:lnTo>
                  <a:pt x="1169" y="2024"/>
                </a:lnTo>
                <a:lnTo>
                  <a:pt x="1171" y="2013"/>
                </a:lnTo>
                <a:lnTo>
                  <a:pt x="1171" y="1998"/>
                </a:lnTo>
                <a:lnTo>
                  <a:pt x="1171" y="1998"/>
                </a:lnTo>
                <a:close/>
                <a:moveTo>
                  <a:pt x="1124" y="2006"/>
                </a:moveTo>
                <a:lnTo>
                  <a:pt x="1124" y="2006"/>
                </a:lnTo>
                <a:lnTo>
                  <a:pt x="1124" y="2020"/>
                </a:lnTo>
                <a:lnTo>
                  <a:pt x="1122" y="2034"/>
                </a:lnTo>
                <a:lnTo>
                  <a:pt x="1120" y="2046"/>
                </a:lnTo>
                <a:lnTo>
                  <a:pt x="1117" y="2059"/>
                </a:lnTo>
                <a:lnTo>
                  <a:pt x="1113" y="2071"/>
                </a:lnTo>
                <a:lnTo>
                  <a:pt x="1108" y="2081"/>
                </a:lnTo>
                <a:lnTo>
                  <a:pt x="1103" y="2093"/>
                </a:lnTo>
                <a:lnTo>
                  <a:pt x="1097" y="2101"/>
                </a:lnTo>
                <a:lnTo>
                  <a:pt x="1090" y="2110"/>
                </a:lnTo>
                <a:lnTo>
                  <a:pt x="1083" y="2118"/>
                </a:lnTo>
                <a:lnTo>
                  <a:pt x="1075" y="2124"/>
                </a:lnTo>
                <a:lnTo>
                  <a:pt x="1067" y="2130"/>
                </a:lnTo>
                <a:lnTo>
                  <a:pt x="1058" y="2134"/>
                </a:lnTo>
                <a:lnTo>
                  <a:pt x="1050" y="2138"/>
                </a:lnTo>
                <a:lnTo>
                  <a:pt x="1040" y="2139"/>
                </a:lnTo>
                <a:lnTo>
                  <a:pt x="1031" y="2140"/>
                </a:lnTo>
                <a:lnTo>
                  <a:pt x="1031" y="2140"/>
                </a:lnTo>
                <a:lnTo>
                  <a:pt x="1022" y="2139"/>
                </a:lnTo>
                <a:lnTo>
                  <a:pt x="1013" y="2138"/>
                </a:lnTo>
                <a:lnTo>
                  <a:pt x="1004" y="2134"/>
                </a:lnTo>
                <a:lnTo>
                  <a:pt x="995" y="2130"/>
                </a:lnTo>
                <a:lnTo>
                  <a:pt x="987" y="2124"/>
                </a:lnTo>
                <a:lnTo>
                  <a:pt x="980" y="2118"/>
                </a:lnTo>
                <a:lnTo>
                  <a:pt x="972" y="2110"/>
                </a:lnTo>
                <a:lnTo>
                  <a:pt x="966" y="2101"/>
                </a:lnTo>
                <a:lnTo>
                  <a:pt x="960" y="2093"/>
                </a:lnTo>
                <a:lnTo>
                  <a:pt x="954" y="2081"/>
                </a:lnTo>
                <a:lnTo>
                  <a:pt x="949" y="2071"/>
                </a:lnTo>
                <a:lnTo>
                  <a:pt x="945" y="2059"/>
                </a:lnTo>
                <a:lnTo>
                  <a:pt x="942" y="2046"/>
                </a:lnTo>
                <a:lnTo>
                  <a:pt x="940" y="2034"/>
                </a:lnTo>
                <a:lnTo>
                  <a:pt x="938" y="2020"/>
                </a:lnTo>
                <a:lnTo>
                  <a:pt x="938" y="2006"/>
                </a:lnTo>
                <a:lnTo>
                  <a:pt x="938" y="1991"/>
                </a:lnTo>
                <a:lnTo>
                  <a:pt x="938" y="1991"/>
                </a:lnTo>
                <a:lnTo>
                  <a:pt x="950" y="1994"/>
                </a:lnTo>
                <a:lnTo>
                  <a:pt x="963" y="1994"/>
                </a:lnTo>
                <a:lnTo>
                  <a:pt x="963" y="1994"/>
                </a:lnTo>
                <a:lnTo>
                  <a:pt x="975" y="1994"/>
                </a:lnTo>
                <a:lnTo>
                  <a:pt x="987" y="1991"/>
                </a:lnTo>
                <a:lnTo>
                  <a:pt x="998" y="1989"/>
                </a:lnTo>
                <a:lnTo>
                  <a:pt x="1009" y="1985"/>
                </a:lnTo>
                <a:lnTo>
                  <a:pt x="1019" y="1979"/>
                </a:lnTo>
                <a:lnTo>
                  <a:pt x="1030" y="1973"/>
                </a:lnTo>
                <a:lnTo>
                  <a:pt x="1039" y="1966"/>
                </a:lnTo>
                <a:lnTo>
                  <a:pt x="1048" y="1958"/>
                </a:lnTo>
                <a:lnTo>
                  <a:pt x="1057" y="1949"/>
                </a:lnTo>
                <a:lnTo>
                  <a:pt x="1065" y="1939"/>
                </a:lnTo>
                <a:lnTo>
                  <a:pt x="1072" y="1929"/>
                </a:lnTo>
                <a:lnTo>
                  <a:pt x="1078" y="1918"/>
                </a:lnTo>
                <a:lnTo>
                  <a:pt x="1084" y="1905"/>
                </a:lnTo>
                <a:lnTo>
                  <a:pt x="1089" y="1893"/>
                </a:lnTo>
                <a:lnTo>
                  <a:pt x="1094" y="1879"/>
                </a:lnTo>
                <a:lnTo>
                  <a:pt x="1097" y="1866"/>
                </a:lnTo>
                <a:lnTo>
                  <a:pt x="1097" y="1866"/>
                </a:lnTo>
                <a:lnTo>
                  <a:pt x="1103" y="1875"/>
                </a:lnTo>
                <a:lnTo>
                  <a:pt x="1108" y="1885"/>
                </a:lnTo>
                <a:lnTo>
                  <a:pt x="1113" y="1896"/>
                </a:lnTo>
                <a:lnTo>
                  <a:pt x="1117" y="1908"/>
                </a:lnTo>
                <a:lnTo>
                  <a:pt x="1120" y="1920"/>
                </a:lnTo>
                <a:lnTo>
                  <a:pt x="1122" y="1933"/>
                </a:lnTo>
                <a:lnTo>
                  <a:pt x="1124" y="1946"/>
                </a:lnTo>
                <a:lnTo>
                  <a:pt x="1124" y="1960"/>
                </a:lnTo>
                <a:lnTo>
                  <a:pt x="1124" y="200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de-DE"/>
          </a:p>
        </p:txBody>
      </p:sp>
      <p:cxnSp>
        <p:nvCxnSpPr>
          <p:cNvPr id="121" name="Straight Connector 120"/>
          <p:cNvCxnSpPr>
            <a:stCxn id="119" idx="2"/>
            <a:endCxn id="136" idx="0"/>
          </p:cNvCxnSpPr>
          <p:nvPr/>
        </p:nvCxnSpPr>
        <p:spPr>
          <a:xfrm>
            <a:off x="9488956" y="3611719"/>
            <a:ext cx="0" cy="36576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137" name="Straight Connector 136"/>
          <p:cNvCxnSpPr/>
          <p:nvPr/>
        </p:nvCxnSpPr>
        <p:spPr>
          <a:xfrm flipH="1" flipV="1">
            <a:off x="1670836" y="4068919"/>
            <a:ext cx="8595360" cy="0"/>
          </a:xfrm>
          <a:prstGeom prst="line">
            <a:avLst/>
          </a:prstGeom>
          <a:ln w="57150">
            <a:solidFill>
              <a:schemeClr val="tx1">
                <a:lumMod val="50000"/>
                <a:lumOff val="50000"/>
              </a:schemeClr>
            </a:solidFill>
            <a:headEnd type="stealth"/>
          </a:ln>
        </p:spPr>
        <p:style>
          <a:lnRef idx="1">
            <a:schemeClr val="accent1"/>
          </a:lnRef>
          <a:fillRef idx="0">
            <a:schemeClr val="accent1"/>
          </a:fillRef>
          <a:effectRef idx="0">
            <a:schemeClr val="accent1"/>
          </a:effectRef>
          <a:fontRef idx="minor">
            <a:schemeClr val="tx1"/>
          </a:fontRef>
        </p:style>
      </p:cxnSp>
      <p:sp>
        <p:nvSpPr>
          <p:cNvPr id="125" name="Oval 124"/>
          <p:cNvSpPr/>
          <p:nvPr/>
        </p:nvSpPr>
        <p:spPr>
          <a:xfrm>
            <a:off x="235663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427687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619711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811735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747727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875743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299671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63679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91695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555703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83719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9397516" y="3977479"/>
            <a:ext cx="182880" cy="18288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p:cNvCxnSpPr>
            <a:stCxn id="116" idx="2"/>
            <a:endCxn id="135" idx="0"/>
          </p:cNvCxnSpPr>
          <p:nvPr/>
        </p:nvCxnSpPr>
        <p:spPr>
          <a:xfrm>
            <a:off x="6928636" y="2880199"/>
            <a:ext cx="0" cy="109728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139" name="Straight Connector 138"/>
          <p:cNvCxnSpPr>
            <a:endCxn id="129" idx="0"/>
          </p:cNvCxnSpPr>
          <p:nvPr/>
        </p:nvCxnSpPr>
        <p:spPr>
          <a:xfrm>
            <a:off x="7563852" y="3891167"/>
            <a:ext cx="4864" cy="86312"/>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pic>
        <p:nvPicPr>
          <p:cNvPr id="149" name="Picture 1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9786" y="1304639"/>
            <a:ext cx="182880" cy="182880"/>
          </a:xfrm>
          <a:prstGeom prst="rect">
            <a:avLst/>
          </a:prstGeom>
        </p:spPr>
      </p:pic>
      <p:sp>
        <p:nvSpPr>
          <p:cNvPr id="154" name="Freeform 59"/>
          <p:cNvSpPr>
            <a:spLocks noEditPoints="1"/>
          </p:cNvSpPr>
          <p:nvPr/>
        </p:nvSpPr>
        <p:spPr bwMode="auto">
          <a:xfrm>
            <a:off x="1945156" y="1600039"/>
            <a:ext cx="182880" cy="365760"/>
          </a:xfrm>
          <a:custGeom>
            <a:avLst/>
            <a:gdLst>
              <a:gd name="T0" fmla="*/ 2147483647 w 1770"/>
              <a:gd name="T1" fmla="*/ 2147483647 h 4763"/>
              <a:gd name="T2" fmla="*/ 2147483647 w 1770"/>
              <a:gd name="T3" fmla="*/ 2147483647 h 4763"/>
              <a:gd name="T4" fmla="*/ 2147483647 w 1770"/>
              <a:gd name="T5" fmla="*/ 2147483647 h 4763"/>
              <a:gd name="T6" fmla="*/ 2147483647 w 1770"/>
              <a:gd name="T7" fmla="*/ 2147483647 h 4763"/>
              <a:gd name="T8" fmla="*/ 2147483647 w 1770"/>
              <a:gd name="T9" fmla="*/ 2147483647 h 4763"/>
              <a:gd name="T10" fmla="*/ 2147483647 w 1770"/>
              <a:gd name="T11" fmla="*/ 2147483647 h 4763"/>
              <a:gd name="T12" fmla="*/ 2147483647 w 1770"/>
              <a:gd name="T13" fmla="*/ 2147483647 h 4763"/>
              <a:gd name="T14" fmla="*/ 2147483647 w 1770"/>
              <a:gd name="T15" fmla="*/ 2147483647 h 4763"/>
              <a:gd name="T16" fmla="*/ 2147483647 w 1770"/>
              <a:gd name="T17" fmla="*/ 2147483647 h 4763"/>
              <a:gd name="T18" fmla="*/ 2147483647 w 1770"/>
              <a:gd name="T19" fmla="*/ 2147483647 h 4763"/>
              <a:gd name="T20" fmla="*/ 2147483647 w 1770"/>
              <a:gd name="T21" fmla="*/ 2147483647 h 4763"/>
              <a:gd name="T22" fmla="*/ 2147483647 w 1770"/>
              <a:gd name="T23" fmla="*/ 2147483647 h 4763"/>
              <a:gd name="T24" fmla="*/ 2147483647 w 1770"/>
              <a:gd name="T25" fmla="*/ 2147483647 h 4763"/>
              <a:gd name="T26" fmla="*/ 2147483647 w 1770"/>
              <a:gd name="T27" fmla="*/ 2147483647 h 4763"/>
              <a:gd name="T28" fmla="*/ 2147483647 w 1770"/>
              <a:gd name="T29" fmla="*/ 2147483647 h 4763"/>
              <a:gd name="T30" fmla="*/ 2147483647 w 1770"/>
              <a:gd name="T31" fmla="*/ 2147483647 h 4763"/>
              <a:gd name="T32" fmla="*/ 2147483647 w 1770"/>
              <a:gd name="T33" fmla="*/ 2147483647 h 4763"/>
              <a:gd name="T34" fmla="*/ 2147483647 w 1770"/>
              <a:gd name="T35" fmla="*/ 2147483647 h 4763"/>
              <a:gd name="T36" fmla="*/ 2147483647 w 1770"/>
              <a:gd name="T37" fmla="*/ 2147483647 h 4763"/>
              <a:gd name="T38" fmla="*/ 2147483647 w 1770"/>
              <a:gd name="T39" fmla="*/ 2147483647 h 4763"/>
              <a:gd name="T40" fmla="*/ 2147483647 w 1770"/>
              <a:gd name="T41" fmla="*/ 2147483647 h 4763"/>
              <a:gd name="T42" fmla="*/ 2147483647 w 1770"/>
              <a:gd name="T43" fmla="*/ 2147483647 h 4763"/>
              <a:gd name="T44" fmla="*/ 2147483647 w 1770"/>
              <a:gd name="T45" fmla="*/ 2147483647 h 4763"/>
              <a:gd name="T46" fmla="*/ 2147483647 w 1770"/>
              <a:gd name="T47" fmla="*/ 2147483647 h 4763"/>
              <a:gd name="T48" fmla="*/ 2147483647 w 1770"/>
              <a:gd name="T49" fmla="*/ 2147483647 h 4763"/>
              <a:gd name="T50" fmla="*/ 2147483647 w 1770"/>
              <a:gd name="T51" fmla="*/ 2147483647 h 4763"/>
              <a:gd name="T52" fmla="*/ 2147483647 w 1770"/>
              <a:gd name="T53" fmla="*/ 2147483647 h 4763"/>
              <a:gd name="T54" fmla="*/ 2147483647 w 1770"/>
              <a:gd name="T55" fmla="*/ 2147483647 h 4763"/>
              <a:gd name="T56" fmla="*/ 2147483647 w 1770"/>
              <a:gd name="T57" fmla="*/ 2147483647 h 4763"/>
              <a:gd name="T58" fmla="*/ 2147483647 w 1770"/>
              <a:gd name="T59" fmla="*/ 2147483647 h 4763"/>
              <a:gd name="T60" fmla="*/ 2147483647 w 1770"/>
              <a:gd name="T61" fmla="*/ 2147483647 h 4763"/>
              <a:gd name="T62" fmla="*/ 2147483647 w 1770"/>
              <a:gd name="T63" fmla="*/ 2147483647 h 4763"/>
              <a:gd name="T64" fmla="*/ 2147483647 w 1770"/>
              <a:gd name="T65" fmla="*/ 2147483647 h 4763"/>
              <a:gd name="T66" fmla="*/ 2147483647 w 1770"/>
              <a:gd name="T67" fmla="*/ 2147483647 h 4763"/>
              <a:gd name="T68" fmla="*/ 2147483647 w 1770"/>
              <a:gd name="T69" fmla="*/ 0 h 4763"/>
              <a:gd name="T70" fmla="*/ 2147483647 w 1770"/>
              <a:gd name="T71" fmla="*/ 2147483647 h 4763"/>
              <a:gd name="T72" fmla="*/ 2147483647 w 1770"/>
              <a:gd name="T73" fmla="*/ 2147483647 h 4763"/>
              <a:gd name="T74" fmla="*/ 2147483647 w 1770"/>
              <a:gd name="T75" fmla="*/ 2147483647 h 4763"/>
              <a:gd name="T76" fmla="*/ 2147483647 w 1770"/>
              <a:gd name="T77" fmla="*/ 2147483647 h 4763"/>
              <a:gd name="T78" fmla="*/ 2147483647 w 1770"/>
              <a:gd name="T79" fmla="*/ 2147483647 h 4763"/>
              <a:gd name="T80" fmla="*/ 2147483647 w 1770"/>
              <a:gd name="T81" fmla="*/ 2147483647 h 4763"/>
              <a:gd name="T82" fmla="*/ 2147483647 w 1770"/>
              <a:gd name="T83" fmla="*/ 2147483647 h 4763"/>
              <a:gd name="T84" fmla="*/ 2147483647 w 1770"/>
              <a:gd name="T85" fmla="*/ 2147483647 h 4763"/>
              <a:gd name="T86" fmla="*/ 2147483647 w 1770"/>
              <a:gd name="T87" fmla="*/ 2147483647 h 4763"/>
              <a:gd name="T88" fmla="*/ 2147483647 w 1770"/>
              <a:gd name="T89" fmla="*/ 2147483647 h 4763"/>
              <a:gd name="T90" fmla="*/ 2147483647 w 1770"/>
              <a:gd name="T91" fmla="*/ 2147483647 h 4763"/>
              <a:gd name="T92" fmla="*/ 2147483647 w 1770"/>
              <a:gd name="T93" fmla="*/ 2147483647 h 4763"/>
              <a:gd name="T94" fmla="*/ 0 w 1770"/>
              <a:gd name="T95" fmla="*/ 2147483647 h 4763"/>
              <a:gd name="T96" fmla="*/ 2147483647 w 1770"/>
              <a:gd name="T97" fmla="*/ 2147483647 h 4763"/>
              <a:gd name="T98" fmla="*/ 2147483647 w 1770"/>
              <a:gd name="T99" fmla="*/ 2147483647 h 4763"/>
              <a:gd name="T100" fmla="*/ 2147483647 w 1770"/>
              <a:gd name="T101" fmla="*/ 2147483647 h 4763"/>
              <a:gd name="T102" fmla="*/ 2147483647 w 1770"/>
              <a:gd name="T103" fmla="*/ 2147483647 h 4763"/>
              <a:gd name="T104" fmla="*/ 2147483647 w 1770"/>
              <a:gd name="T105" fmla="*/ 2147483647 h 4763"/>
              <a:gd name="T106" fmla="*/ 2147483647 w 1770"/>
              <a:gd name="T107" fmla="*/ 2147483647 h 4763"/>
              <a:gd name="T108" fmla="*/ 2147483647 w 1770"/>
              <a:gd name="T109" fmla="*/ 2147483647 h 4763"/>
              <a:gd name="T110" fmla="*/ 2147483647 w 1770"/>
              <a:gd name="T111" fmla="*/ 2147483647 h 4763"/>
              <a:gd name="T112" fmla="*/ 2147483647 w 1770"/>
              <a:gd name="T113" fmla="*/ 2147483647 h 4763"/>
              <a:gd name="T114" fmla="*/ 2147483647 w 1770"/>
              <a:gd name="T115" fmla="*/ 2147483647 h 4763"/>
              <a:gd name="T116" fmla="*/ 2147483647 w 1770"/>
              <a:gd name="T117" fmla="*/ 2147483647 h 4763"/>
              <a:gd name="T118" fmla="*/ 2147483647 w 1770"/>
              <a:gd name="T119" fmla="*/ 2147483647 h 4763"/>
              <a:gd name="T120" fmla="*/ 2147483647 w 1770"/>
              <a:gd name="T121" fmla="*/ 2147483647 h 47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0"/>
              <a:gd name="T184" fmla="*/ 0 h 4763"/>
              <a:gd name="T185" fmla="*/ 1770 w 1770"/>
              <a:gd name="T186" fmla="*/ 4763 h 47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0" h="4763">
                <a:moveTo>
                  <a:pt x="1523" y="2527"/>
                </a:moveTo>
                <a:lnTo>
                  <a:pt x="1523" y="2527"/>
                </a:lnTo>
                <a:lnTo>
                  <a:pt x="1523" y="2520"/>
                </a:lnTo>
                <a:lnTo>
                  <a:pt x="1526" y="2512"/>
                </a:lnTo>
                <a:lnTo>
                  <a:pt x="1530" y="2505"/>
                </a:lnTo>
                <a:lnTo>
                  <a:pt x="1535" y="2500"/>
                </a:lnTo>
                <a:lnTo>
                  <a:pt x="1540" y="2495"/>
                </a:lnTo>
                <a:lnTo>
                  <a:pt x="1547" y="2491"/>
                </a:lnTo>
                <a:lnTo>
                  <a:pt x="1554" y="2488"/>
                </a:lnTo>
                <a:lnTo>
                  <a:pt x="1562" y="2488"/>
                </a:lnTo>
                <a:lnTo>
                  <a:pt x="1570" y="2488"/>
                </a:lnTo>
                <a:lnTo>
                  <a:pt x="1577" y="2491"/>
                </a:lnTo>
                <a:lnTo>
                  <a:pt x="1585" y="2495"/>
                </a:lnTo>
                <a:lnTo>
                  <a:pt x="1590" y="2500"/>
                </a:lnTo>
                <a:lnTo>
                  <a:pt x="1595" y="2505"/>
                </a:lnTo>
                <a:lnTo>
                  <a:pt x="1598" y="2512"/>
                </a:lnTo>
                <a:lnTo>
                  <a:pt x="1600" y="2520"/>
                </a:lnTo>
                <a:lnTo>
                  <a:pt x="1602" y="2527"/>
                </a:lnTo>
                <a:lnTo>
                  <a:pt x="1600" y="2535"/>
                </a:lnTo>
                <a:lnTo>
                  <a:pt x="1598" y="2542"/>
                </a:lnTo>
                <a:lnTo>
                  <a:pt x="1595" y="2550"/>
                </a:lnTo>
                <a:lnTo>
                  <a:pt x="1590" y="2555"/>
                </a:lnTo>
                <a:lnTo>
                  <a:pt x="1585" y="2560"/>
                </a:lnTo>
                <a:lnTo>
                  <a:pt x="1577" y="2563"/>
                </a:lnTo>
                <a:lnTo>
                  <a:pt x="1570" y="2566"/>
                </a:lnTo>
                <a:lnTo>
                  <a:pt x="1562" y="2567"/>
                </a:lnTo>
                <a:lnTo>
                  <a:pt x="1554" y="2566"/>
                </a:lnTo>
                <a:lnTo>
                  <a:pt x="1547" y="2563"/>
                </a:lnTo>
                <a:lnTo>
                  <a:pt x="1540" y="2560"/>
                </a:lnTo>
                <a:lnTo>
                  <a:pt x="1535" y="2555"/>
                </a:lnTo>
                <a:lnTo>
                  <a:pt x="1530" y="2550"/>
                </a:lnTo>
                <a:lnTo>
                  <a:pt x="1526" y="2542"/>
                </a:lnTo>
                <a:lnTo>
                  <a:pt x="1523" y="2535"/>
                </a:lnTo>
                <a:lnTo>
                  <a:pt x="1523" y="2527"/>
                </a:lnTo>
                <a:close/>
                <a:moveTo>
                  <a:pt x="168" y="2527"/>
                </a:moveTo>
                <a:lnTo>
                  <a:pt x="168" y="2527"/>
                </a:lnTo>
                <a:lnTo>
                  <a:pt x="170" y="2520"/>
                </a:lnTo>
                <a:lnTo>
                  <a:pt x="172" y="2512"/>
                </a:lnTo>
                <a:lnTo>
                  <a:pt x="176" y="2505"/>
                </a:lnTo>
                <a:lnTo>
                  <a:pt x="180" y="2500"/>
                </a:lnTo>
                <a:lnTo>
                  <a:pt x="187" y="2495"/>
                </a:lnTo>
                <a:lnTo>
                  <a:pt x="193" y="2491"/>
                </a:lnTo>
                <a:lnTo>
                  <a:pt x="200" y="2488"/>
                </a:lnTo>
                <a:lnTo>
                  <a:pt x="208" y="2488"/>
                </a:lnTo>
                <a:lnTo>
                  <a:pt x="217" y="2488"/>
                </a:lnTo>
                <a:lnTo>
                  <a:pt x="223" y="2491"/>
                </a:lnTo>
                <a:lnTo>
                  <a:pt x="230" y="2495"/>
                </a:lnTo>
                <a:lnTo>
                  <a:pt x="237" y="2500"/>
                </a:lnTo>
                <a:lnTo>
                  <a:pt x="240" y="2505"/>
                </a:lnTo>
                <a:lnTo>
                  <a:pt x="244" y="2512"/>
                </a:lnTo>
                <a:lnTo>
                  <a:pt x="247" y="2520"/>
                </a:lnTo>
                <a:lnTo>
                  <a:pt x="247" y="2527"/>
                </a:lnTo>
                <a:lnTo>
                  <a:pt x="247" y="2535"/>
                </a:lnTo>
                <a:lnTo>
                  <a:pt x="244" y="2542"/>
                </a:lnTo>
                <a:lnTo>
                  <a:pt x="240" y="2550"/>
                </a:lnTo>
                <a:lnTo>
                  <a:pt x="237" y="2555"/>
                </a:lnTo>
                <a:lnTo>
                  <a:pt x="230" y="2560"/>
                </a:lnTo>
                <a:lnTo>
                  <a:pt x="223" y="2563"/>
                </a:lnTo>
                <a:lnTo>
                  <a:pt x="217" y="2566"/>
                </a:lnTo>
                <a:lnTo>
                  <a:pt x="208" y="2567"/>
                </a:lnTo>
                <a:lnTo>
                  <a:pt x="200" y="2566"/>
                </a:lnTo>
                <a:lnTo>
                  <a:pt x="193" y="2563"/>
                </a:lnTo>
                <a:lnTo>
                  <a:pt x="187" y="2560"/>
                </a:lnTo>
                <a:lnTo>
                  <a:pt x="180" y="2555"/>
                </a:lnTo>
                <a:lnTo>
                  <a:pt x="176" y="2550"/>
                </a:lnTo>
                <a:lnTo>
                  <a:pt x="172" y="2542"/>
                </a:lnTo>
                <a:lnTo>
                  <a:pt x="170" y="2535"/>
                </a:lnTo>
                <a:lnTo>
                  <a:pt x="168" y="2527"/>
                </a:lnTo>
                <a:close/>
                <a:moveTo>
                  <a:pt x="1028" y="171"/>
                </a:moveTo>
                <a:lnTo>
                  <a:pt x="1028" y="171"/>
                </a:lnTo>
                <a:lnTo>
                  <a:pt x="1038" y="179"/>
                </a:lnTo>
                <a:lnTo>
                  <a:pt x="1049" y="189"/>
                </a:lnTo>
                <a:lnTo>
                  <a:pt x="1059" y="200"/>
                </a:lnTo>
                <a:lnTo>
                  <a:pt x="1067" y="210"/>
                </a:lnTo>
                <a:lnTo>
                  <a:pt x="1076" y="222"/>
                </a:lnTo>
                <a:lnTo>
                  <a:pt x="1084" y="235"/>
                </a:lnTo>
                <a:lnTo>
                  <a:pt x="1091" y="248"/>
                </a:lnTo>
                <a:lnTo>
                  <a:pt x="1099" y="262"/>
                </a:lnTo>
                <a:lnTo>
                  <a:pt x="1104" y="275"/>
                </a:lnTo>
                <a:lnTo>
                  <a:pt x="1109" y="289"/>
                </a:lnTo>
                <a:lnTo>
                  <a:pt x="1114" y="304"/>
                </a:lnTo>
                <a:lnTo>
                  <a:pt x="1117" y="319"/>
                </a:lnTo>
                <a:lnTo>
                  <a:pt x="1121" y="335"/>
                </a:lnTo>
                <a:lnTo>
                  <a:pt x="1122" y="351"/>
                </a:lnTo>
                <a:lnTo>
                  <a:pt x="1123" y="367"/>
                </a:lnTo>
                <a:lnTo>
                  <a:pt x="1125" y="384"/>
                </a:lnTo>
                <a:lnTo>
                  <a:pt x="1125" y="460"/>
                </a:lnTo>
                <a:lnTo>
                  <a:pt x="1123" y="486"/>
                </a:lnTo>
                <a:lnTo>
                  <a:pt x="1120" y="513"/>
                </a:lnTo>
                <a:lnTo>
                  <a:pt x="1114" y="539"/>
                </a:lnTo>
                <a:lnTo>
                  <a:pt x="1106" y="563"/>
                </a:lnTo>
                <a:lnTo>
                  <a:pt x="1096" y="586"/>
                </a:lnTo>
                <a:lnTo>
                  <a:pt x="1084" y="607"/>
                </a:lnTo>
                <a:lnTo>
                  <a:pt x="1071" y="628"/>
                </a:lnTo>
                <a:lnTo>
                  <a:pt x="1056" y="647"/>
                </a:lnTo>
                <a:lnTo>
                  <a:pt x="1039" y="662"/>
                </a:lnTo>
                <a:lnTo>
                  <a:pt x="1022" y="678"/>
                </a:lnTo>
                <a:lnTo>
                  <a:pt x="1003" y="691"/>
                </a:lnTo>
                <a:lnTo>
                  <a:pt x="983" y="702"/>
                </a:lnTo>
                <a:lnTo>
                  <a:pt x="962" y="710"/>
                </a:lnTo>
                <a:lnTo>
                  <a:pt x="940" y="716"/>
                </a:lnTo>
                <a:lnTo>
                  <a:pt x="917" y="720"/>
                </a:lnTo>
                <a:lnTo>
                  <a:pt x="895" y="722"/>
                </a:lnTo>
                <a:lnTo>
                  <a:pt x="871" y="720"/>
                </a:lnTo>
                <a:lnTo>
                  <a:pt x="849" y="716"/>
                </a:lnTo>
                <a:lnTo>
                  <a:pt x="828" y="710"/>
                </a:lnTo>
                <a:lnTo>
                  <a:pt x="807" y="702"/>
                </a:lnTo>
                <a:lnTo>
                  <a:pt x="786" y="691"/>
                </a:lnTo>
                <a:lnTo>
                  <a:pt x="767" y="678"/>
                </a:lnTo>
                <a:lnTo>
                  <a:pt x="749" y="662"/>
                </a:lnTo>
                <a:lnTo>
                  <a:pt x="733" y="647"/>
                </a:lnTo>
                <a:lnTo>
                  <a:pt x="717" y="628"/>
                </a:lnTo>
                <a:lnTo>
                  <a:pt x="704" y="607"/>
                </a:lnTo>
                <a:lnTo>
                  <a:pt x="692" y="586"/>
                </a:lnTo>
                <a:lnTo>
                  <a:pt x="683" y="563"/>
                </a:lnTo>
                <a:lnTo>
                  <a:pt x="675" y="539"/>
                </a:lnTo>
                <a:lnTo>
                  <a:pt x="669" y="513"/>
                </a:lnTo>
                <a:lnTo>
                  <a:pt x="666" y="486"/>
                </a:lnTo>
                <a:lnTo>
                  <a:pt x="665" y="460"/>
                </a:lnTo>
                <a:lnTo>
                  <a:pt x="665" y="384"/>
                </a:lnTo>
                <a:lnTo>
                  <a:pt x="665" y="367"/>
                </a:lnTo>
                <a:lnTo>
                  <a:pt x="666" y="351"/>
                </a:lnTo>
                <a:lnTo>
                  <a:pt x="669" y="335"/>
                </a:lnTo>
                <a:lnTo>
                  <a:pt x="671" y="319"/>
                </a:lnTo>
                <a:lnTo>
                  <a:pt x="675" y="304"/>
                </a:lnTo>
                <a:lnTo>
                  <a:pt x="679" y="289"/>
                </a:lnTo>
                <a:lnTo>
                  <a:pt x="685" y="275"/>
                </a:lnTo>
                <a:lnTo>
                  <a:pt x="691" y="262"/>
                </a:lnTo>
                <a:lnTo>
                  <a:pt x="698" y="248"/>
                </a:lnTo>
                <a:lnTo>
                  <a:pt x="706" y="235"/>
                </a:lnTo>
                <a:lnTo>
                  <a:pt x="714" y="222"/>
                </a:lnTo>
                <a:lnTo>
                  <a:pt x="721" y="210"/>
                </a:lnTo>
                <a:lnTo>
                  <a:pt x="731" y="200"/>
                </a:lnTo>
                <a:lnTo>
                  <a:pt x="740" y="189"/>
                </a:lnTo>
                <a:lnTo>
                  <a:pt x="750" y="179"/>
                </a:lnTo>
                <a:lnTo>
                  <a:pt x="761" y="171"/>
                </a:lnTo>
                <a:lnTo>
                  <a:pt x="771" y="188"/>
                </a:lnTo>
                <a:lnTo>
                  <a:pt x="784" y="204"/>
                </a:lnTo>
                <a:lnTo>
                  <a:pt x="799" y="217"/>
                </a:lnTo>
                <a:lnTo>
                  <a:pt x="815" y="229"/>
                </a:lnTo>
                <a:lnTo>
                  <a:pt x="833" y="239"/>
                </a:lnTo>
                <a:lnTo>
                  <a:pt x="853" y="246"/>
                </a:lnTo>
                <a:lnTo>
                  <a:pt x="873" y="250"/>
                </a:lnTo>
                <a:lnTo>
                  <a:pt x="895" y="252"/>
                </a:lnTo>
                <a:lnTo>
                  <a:pt x="916" y="250"/>
                </a:lnTo>
                <a:lnTo>
                  <a:pt x="937" y="246"/>
                </a:lnTo>
                <a:lnTo>
                  <a:pt x="955" y="239"/>
                </a:lnTo>
                <a:lnTo>
                  <a:pt x="974" y="229"/>
                </a:lnTo>
                <a:lnTo>
                  <a:pt x="991" y="217"/>
                </a:lnTo>
                <a:lnTo>
                  <a:pt x="1005" y="204"/>
                </a:lnTo>
                <a:lnTo>
                  <a:pt x="1017" y="188"/>
                </a:lnTo>
                <a:lnTo>
                  <a:pt x="1028" y="171"/>
                </a:lnTo>
                <a:close/>
                <a:moveTo>
                  <a:pt x="1201" y="402"/>
                </a:moveTo>
                <a:lnTo>
                  <a:pt x="1201" y="402"/>
                </a:lnTo>
                <a:lnTo>
                  <a:pt x="1200" y="418"/>
                </a:lnTo>
                <a:lnTo>
                  <a:pt x="1198" y="432"/>
                </a:lnTo>
                <a:lnTo>
                  <a:pt x="1197" y="447"/>
                </a:lnTo>
                <a:lnTo>
                  <a:pt x="1193" y="460"/>
                </a:lnTo>
                <a:lnTo>
                  <a:pt x="1189" y="473"/>
                </a:lnTo>
                <a:lnTo>
                  <a:pt x="1185" y="486"/>
                </a:lnTo>
                <a:lnTo>
                  <a:pt x="1180" y="498"/>
                </a:lnTo>
                <a:lnTo>
                  <a:pt x="1173" y="510"/>
                </a:lnTo>
                <a:lnTo>
                  <a:pt x="1168" y="538"/>
                </a:lnTo>
                <a:lnTo>
                  <a:pt x="1162" y="564"/>
                </a:lnTo>
                <a:lnTo>
                  <a:pt x="1152" y="589"/>
                </a:lnTo>
                <a:lnTo>
                  <a:pt x="1141" y="614"/>
                </a:lnTo>
                <a:lnTo>
                  <a:pt x="1127" y="637"/>
                </a:lnTo>
                <a:lnTo>
                  <a:pt x="1113" y="658"/>
                </a:lnTo>
                <a:lnTo>
                  <a:pt x="1097" y="679"/>
                </a:lnTo>
                <a:lnTo>
                  <a:pt x="1079" y="698"/>
                </a:lnTo>
                <a:lnTo>
                  <a:pt x="1060" y="715"/>
                </a:lnTo>
                <a:lnTo>
                  <a:pt x="1039" y="729"/>
                </a:lnTo>
                <a:lnTo>
                  <a:pt x="1018" y="743"/>
                </a:lnTo>
                <a:lnTo>
                  <a:pt x="995" y="754"/>
                </a:lnTo>
                <a:lnTo>
                  <a:pt x="971" y="762"/>
                </a:lnTo>
                <a:lnTo>
                  <a:pt x="946" y="769"/>
                </a:lnTo>
                <a:lnTo>
                  <a:pt x="921" y="773"/>
                </a:lnTo>
                <a:lnTo>
                  <a:pt x="895" y="774"/>
                </a:lnTo>
                <a:lnTo>
                  <a:pt x="869" y="773"/>
                </a:lnTo>
                <a:lnTo>
                  <a:pt x="842" y="769"/>
                </a:lnTo>
                <a:lnTo>
                  <a:pt x="817" y="762"/>
                </a:lnTo>
                <a:lnTo>
                  <a:pt x="794" y="754"/>
                </a:lnTo>
                <a:lnTo>
                  <a:pt x="770" y="743"/>
                </a:lnTo>
                <a:lnTo>
                  <a:pt x="749" y="729"/>
                </a:lnTo>
                <a:lnTo>
                  <a:pt x="728" y="715"/>
                </a:lnTo>
                <a:lnTo>
                  <a:pt x="710" y="698"/>
                </a:lnTo>
                <a:lnTo>
                  <a:pt x="691" y="678"/>
                </a:lnTo>
                <a:lnTo>
                  <a:pt x="675" y="658"/>
                </a:lnTo>
                <a:lnTo>
                  <a:pt x="661" y="636"/>
                </a:lnTo>
                <a:lnTo>
                  <a:pt x="648" y="612"/>
                </a:lnTo>
                <a:lnTo>
                  <a:pt x="637" y="589"/>
                </a:lnTo>
                <a:lnTo>
                  <a:pt x="628" y="563"/>
                </a:lnTo>
                <a:lnTo>
                  <a:pt x="620" y="536"/>
                </a:lnTo>
                <a:lnTo>
                  <a:pt x="615" y="509"/>
                </a:lnTo>
                <a:lnTo>
                  <a:pt x="610" y="497"/>
                </a:lnTo>
                <a:lnTo>
                  <a:pt x="604" y="485"/>
                </a:lnTo>
                <a:lnTo>
                  <a:pt x="599" y="473"/>
                </a:lnTo>
                <a:lnTo>
                  <a:pt x="595" y="460"/>
                </a:lnTo>
                <a:lnTo>
                  <a:pt x="593" y="446"/>
                </a:lnTo>
                <a:lnTo>
                  <a:pt x="590" y="432"/>
                </a:lnTo>
                <a:lnTo>
                  <a:pt x="589" y="418"/>
                </a:lnTo>
                <a:lnTo>
                  <a:pt x="589" y="402"/>
                </a:lnTo>
                <a:lnTo>
                  <a:pt x="589" y="181"/>
                </a:lnTo>
                <a:lnTo>
                  <a:pt x="589" y="170"/>
                </a:lnTo>
                <a:lnTo>
                  <a:pt x="593" y="156"/>
                </a:lnTo>
                <a:lnTo>
                  <a:pt x="597" y="145"/>
                </a:lnTo>
                <a:lnTo>
                  <a:pt x="602" y="133"/>
                </a:lnTo>
                <a:lnTo>
                  <a:pt x="610" y="121"/>
                </a:lnTo>
                <a:lnTo>
                  <a:pt x="619" y="110"/>
                </a:lnTo>
                <a:lnTo>
                  <a:pt x="628" y="99"/>
                </a:lnTo>
                <a:lnTo>
                  <a:pt x="640" y="88"/>
                </a:lnTo>
                <a:lnTo>
                  <a:pt x="652" y="78"/>
                </a:lnTo>
                <a:lnTo>
                  <a:pt x="666" y="68"/>
                </a:lnTo>
                <a:lnTo>
                  <a:pt x="679" y="59"/>
                </a:lnTo>
                <a:lnTo>
                  <a:pt x="695" y="50"/>
                </a:lnTo>
                <a:lnTo>
                  <a:pt x="711" y="42"/>
                </a:lnTo>
                <a:lnTo>
                  <a:pt x="727" y="34"/>
                </a:lnTo>
                <a:lnTo>
                  <a:pt x="744" y="26"/>
                </a:lnTo>
                <a:lnTo>
                  <a:pt x="761" y="21"/>
                </a:lnTo>
                <a:lnTo>
                  <a:pt x="779" y="14"/>
                </a:lnTo>
                <a:lnTo>
                  <a:pt x="798" y="11"/>
                </a:lnTo>
                <a:lnTo>
                  <a:pt x="815" y="7"/>
                </a:lnTo>
                <a:lnTo>
                  <a:pt x="833" y="3"/>
                </a:lnTo>
                <a:lnTo>
                  <a:pt x="851" y="1"/>
                </a:lnTo>
                <a:lnTo>
                  <a:pt x="869" y="0"/>
                </a:lnTo>
                <a:lnTo>
                  <a:pt x="887" y="0"/>
                </a:lnTo>
                <a:lnTo>
                  <a:pt x="904" y="0"/>
                </a:lnTo>
                <a:lnTo>
                  <a:pt x="921" y="3"/>
                </a:lnTo>
                <a:lnTo>
                  <a:pt x="937" y="5"/>
                </a:lnTo>
                <a:lnTo>
                  <a:pt x="953" y="9"/>
                </a:lnTo>
                <a:lnTo>
                  <a:pt x="967" y="14"/>
                </a:lnTo>
                <a:lnTo>
                  <a:pt x="982" y="21"/>
                </a:lnTo>
                <a:lnTo>
                  <a:pt x="995" y="30"/>
                </a:lnTo>
                <a:lnTo>
                  <a:pt x="1007" y="39"/>
                </a:lnTo>
                <a:lnTo>
                  <a:pt x="1017" y="50"/>
                </a:lnTo>
                <a:lnTo>
                  <a:pt x="1029" y="45"/>
                </a:lnTo>
                <a:lnTo>
                  <a:pt x="1041" y="42"/>
                </a:lnTo>
                <a:lnTo>
                  <a:pt x="1051" y="39"/>
                </a:lnTo>
                <a:lnTo>
                  <a:pt x="1062" y="38"/>
                </a:lnTo>
                <a:lnTo>
                  <a:pt x="1072" y="37"/>
                </a:lnTo>
                <a:lnTo>
                  <a:pt x="1081" y="38"/>
                </a:lnTo>
                <a:lnTo>
                  <a:pt x="1091" y="38"/>
                </a:lnTo>
                <a:lnTo>
                  <a:pt x="1100" y="41"/>
                </a:lnTo>
                <a:lnTo>
                  <a:pt x="1108" y="43"/>
                </a:lnTo>
                <a:lnTo>
                  <a:pt x="1116" y="46"/>
                </a:lnTo>
                <a:lnTo>
                  <a:pt x="1123" y="51"/>
                </a:lnTo>
                <a:lnTo>
                  <a:pt x="1131" y="55"/>
                </a:lnTo>
                <a:lnTo>
                  <a:pt x="1145" y="67"/>
                </a:lnTo>
                <a:lnTo>
                  <a:pt x="1156" y="81"/>
                </a:lnTo>
                <a:lnTo>
                  <a:pt x="1167" y="97"/>
                </a:lnTo>
                <a:lnTo>
                  <a:pt x="1176" y="117"/>
                </a:lnTo>
                <a:lnTo>
                  <a:pt x="1184" y="137"/>
                </a:lnTo>
                <a:lnTo>
                  <a:pt x="1191" y="159"/>
                </a:lnTo>
                <a:lnTo>
                  <a:pt x="1194" y="183"/>
                </a:lnTo>
                <a:lnTo>
                  <a:pt x="1198" y="208"/>
                </a:lnTo>
                <a:lnTo>
                  <a:pt x="1200" y="233"/>
                </a:lnTo>
                <a:lnTo>
                  <a:pt x="1201" y="259"/>
                </a:lnTo>
                <a:lnTo>
                  <a:pt x="1201" y="402"/>
                </a:lnTo>
                <a:close/>
                <a:moveTo>
                  <a:pt x="1551" y="2689"/>
                </a:moveTo>
                <a:lnTo>
                  <a:pt x="1403" y="2689"/>
                </a:lnTo>
                <a:lnTo>
                  <a:pt x="1403" y="2694"/>
                </a:lnTo>
                <a:lnTo>
                  <a:pt x="1381" y="3019"/>
                </a:lnTo>
                <a:lnTo>
                  <a:pt x="1551" y="2689"/>
                </a:lnTo>
                <a:close/>
                <a:moveTo>
                  <a:pt x="1405" y="2636"/>
                </a:moveTo>
                <a:lnTo>
                  <a:pt x="1577" y="2636"/>
                </a:lnTo>
                <a:lnTo>
                  <a:pt x="1649" y="2636"/>
                </a:lnTo>
                <a:lnTo>
                  <a:pt x="1665" y="1183"/>
                </a:lnTo>
                <a:lnTo>
                  <a:pt x="1665" y="1166"/>
                </a:lnTo>
                <a:lnTo>
                  <a:pt x="1661" y="1149"/>
                </a:lnTo>
                <a:lnTo>
                  <a:pt x="1654" y="1134"/>
                </a:lnTo>
                <a:lnTo>
                  <a:pt x="1646" y="1120"/>
                </a:lnTo>
                <a:lnTo>
                  <a:pt x="1637" y="1108"/>
                </a:lnTo>
                <a:lnTo>
                  <a:pt x="1625" y="1096"/>
                </a:lnTo>
                <a:lnTo>
                  <a:pt x="1612" y="1086"/>
                </a:lnTo>
                <a:lnTo>
                  <a:pt x="1599" y="1075"/>
                </a:lnTo>
                <a:lnTo>
                  <a:pt x="1583" y="1067"/>
                </a:lnTo>
                <a:lnTo>
                  <a:pt x="1569" y="1059"/>
                </a:lnTo>
                <a:lnTo>
                  <a:pt x="1536" y="1045"/>
                </a:lnTo>
                <a:lnTo>
                  <a:pt x="1505" y="1034"/>
                </a:lnTo>
                <a:lnTo>
                  <a:pt x="1474" y="1025"/>
                </a:lnTo>
                <a:lnTo>
                  <a:pt x="1093" y="908"/>
                </a:lnTo>
                <a:lnTo>
                  <a:pt x="1125" y="808"/>
                </a:lnTo>
                <a:lnTo>
                  <a:pt x="1506" y="924"/>
                </a:lnTo>
                <a:lnTo>
                  <a:pt x="1553" y="940"/>
                </a:lnTo>
                <a:lnTo>
                  <a:pt x="1577" y="949"/>
                </a:lnTo>
                <a:lnTo>
                  <a:pt x="1600" y="959"/>
                </a:lnTo>
                <a:lnTo>
                  <a:pt x="1624" y="970"/>
                </a:lnTo>
                <a:lnTo>
                  <a:pt x="1645" y="982"/>
                </a:lnTo>
                <a:lnTo>
                  <a:pt x="1666" y="995"/>
                </a:lnTo>
                <a:lnTo>
                  <a:pt x="1686" y="1009"/>
                </a:lnTo>
                <a:lnTo>
                  <a:pt x="1704" y="1026"/>
                </a:lnTo>
                <a:lnTo>
                  <a:pt x="1721" y="1044"/>
                </a:lnTo>
                <a:lnTo>
                  <a:pt x="1736" y="1062"/>
                </a:lnTo>
                <a:lnTo>
                  <a:pt x="1748" y="1083"/>
                </a:lnTo>
                <a:lnTo>
                  <a:pt x="1758" y="1105"/>
                </a:lnTo>
                <a:lnTo>
                  <a:pt x="1762" y="1117"/>
                </a:lnTo>
                <a:lnTo>
                  <a:pt x="1765" y="1130"/>
                </a:lnTo>
                <a:lnTo>
                  <a:pt x="1767" y="1143"/>
                </a:lnTo>
                <a:lnTo>
                  <a:pt x="1769" y="1157"/>
                </a:lnTo>
                <a:lnTo>
                  <a:pt x="1770" y="1170"/>
                </a:lnTo>
                <a:lnTo>
                  <a:pt x="1770" y="1184"/>
                </a:lnTo>
                <a:lnTo>
                  <a:pt x="1754" y="2742"/>
                </a:lnTo>
                <a:lnTo>
                  <a:pt x="1641" y="2742"/>
                </a:lnTo>
                <a:lnTo>
                  <a:pt x="1436" y="3142"/>
                </a:lnTo>
                <a:lnTo>
                  <a:pt x="1326" y="4763"/>
                </a:lnTo>
                <a:lnTo>
                  <a:pt x="915" y="4763"/>
                </a:lnTo>
                <a:lnTo>
                  <a:pt x="915" y="2715"/>
                </a:lnTo>
                <a:lnTo>
                  <a:pt x="862" y="2715"/>
                </a:lnTo>
                <a:lnTo>
                  <a:pt x="862" y="4763"/>
                </a:lnTo>
                <a:lnTo>
                  <a:pt x="445" y="4763"/>
                </a:lnTo>
                <a:lnTo>
                  <a:pt x="334" y="3142"/>
                </a:lnTo>
                <a:lnTo>
                  <a:pt x="129" y="2742"/>
                </a:lnTo>
                <a:lnTo>
                  <a:pt x="17" y="2742"/>
                </a:lnTo>
                <a:lnTo>
                  <a:pt x="0" y="1184"/>
                </a:lnTo>
                <a:lnTo>
                  <a:pt x="0" y="1170"/>
                </a:lnTo>
                <a:lnTo>
                  <a:pt x="1" y="1157"/>
                </a:lnTo>
                <a:lnTo>
                  <a:pt x="3" y="1143"/>
                </a:lnTo>
                <a:lnTo>
                  <a:pt x="5" y="1130"/>
                </a:lnTo>
                <a:lnTo>
                  <a:pt x="9" y="1117"/>
                </a:lnTo>
                <a:lnTo>
                  <a:pt x="13" y="1105"/>
                </a:lnTo>
                <a:lnTo>
                  <a:pt x="22" y="1083"/>
                </a:lnTo>
                <a:lnTo>
                  <a:pt x="35" y="1062"/>
                </a:lnTo>
                <a:lnTo>
                  <a:pt x="50" y="1044"/>
                </a:lnTo>
                <a:lnTo>
                  <a:pt x="66" y="1026"/>
                </a:lnTo>
                <a:lnTo>
                  <a:pt x="84" y="1009"/>
                </a:lnTo>
                <a:lnTo>
                  <a:pt x="104" y="995"/>
                </a:lnTo>
                <a:lnTo>
                  <a:pt x="125" y="982"/>
                </a:lnTo>
                <a:lnTo>
                  <a:pt x="147" y="970"/>
                </a:lnTo>
                <a:lnTo>
                  <a:pt x="170" y="959"/>
                </a:lnTo>
                <a:lnTo>
                  <a:pt x="193" y="949"/>
                </a:lnTo>
                <a:lnTo>
                  <a:pt x="217" y="940"/>
                </a:lnTo>
                <a:lnTo>
                  <a:pt x="264" y="924"/>
                </a:lnTo>
                <a:lnTo>
                  <a:pt x="645" y="808"/>
                </a:lnTo>
                <a:lnTo>
                  <a:pt x="677" y="908"/>
                </a:lnTo>
                <a:lnTo>
                  <a:pt x="296" y="1025"/>
                </a:lnTo>
                <a:lnTo>
                  <a:pt x="265" y="1034"/>
                </a:lnTo>
                <a:lnTo>
                  <a:pt x="234" y="1045"/>
                </a:lnTo>
                <a:lnTo>
                  <a:pt x="202" y="1059"/>
                </a:lnTo>
                <a:lnTo>
                  <a:pt x="187" y="1067"/>
                </a:lnTo>
                <a:lnTo>
                  <a:pt x="172" y="1075"/>
                </a:lnTo>
                <a:lnTo>
                  <a:pt x="158" y="1086"/>
                </a:lnTo>
                <a:lnTo>
                  <a:pt x="145" y="1096"/>
                </a:lnTo>
                <a:lnTo>
                  <a:pt x="134" y="1108"/>
                </a:lnTo>
                <a:lnTo>
                  <a:pt x="124" y="1120"/>
                </a:lnTo>
                <a:lnTo>
                  <a:pt x="116" y="1134"/>
                </a:lnTo>
                <a:lnTo>
                  <a:pt x="109" y="1149"/>
                </a:lnTo>
                <a:lnTo>
                  <a:pt x="106" y="1166"/>
                </a:lnTo>
                <a:lnTo>
                  <a:pt x="105" y="1183"/>
                </a:lnTo>
                <a:lnTo>
                  <a:pt x="121" y="2636"/>
                </a:lnTo>
                <a:lnTo>
                  <a:pt x="193" y="2636"/>
                </a:lnTo>
                <a:lnTo>
                  <a:pt x="365" y="2636"/>
                </a:lnTo>
                <a:lnTo>
                  <a:pt x="322" y="1329"/>
                </a:lnTo>
                <a:lnTo>
                  <a:pt x="374" y="1329"/>
                </a:lnTo>
                <a:lnTo>
                  <a:pt x="413" y="2504"/>
                </a:lnTo>
                <a:lnTo>
                  <a:pt x="1357" y="2504"/>
                </a:lnTo>
                <a:lnTo>
                  <a:pt x="1397" y="1329"/>
                </a:lnTo>
                <a:lnTo>
                  <a:pt x="1449" y="1329"/>
                </a:lnTo>
                <a:lnTo>
                  <a:pt x="1405" y="2636"/>
                </a:lnTo>
                <a:close/>
                <a:moveTo>
                  <a:pt x="221" y="2689"/>
                </a:moveTo>
                <a:lnTo>
                  <a:pt x="389" y="3019"/>
                </a:lnTo>
                <a:lnTo>
                  <a:pt x="367" y="2694"/>
                </a:lnTo>
                <a:lnTo>
                  <a:pt x="367" y="2689"/>
                </a:lnTo>
                <a:lnTo>
                  <a:pt x="221" y="2689"/>
                </a:lnTo>
                <a:close/>
                <a:moveTo>
                  <a:pt x="760" y="2200"/>
                </a:moveTo>
                <a:lnTo>
                  <a:pt x="834" y="1070"/>
                </a:lnTo>
                <a:lnTo>
                  <a:pt x="825" y="1063"/>
                </a:lnTo>
                <a:lnTo>
                  <a:pt x="816" y="1055"/>
                </a:lnTo>
                <a:lnTo>
                  <a:pt x="809" y="1046"/>
                </a:lnTo>
                <a:lnTo>
                  <a:pt x="803" y="1037"/>
                </a:lnTo>
                <a:lnTo>
                  <a:pt x="798" y="1026"/>
                </a:lnTo>
                <a:lnTo>
                  <a:pt x="795" y="1016"/>
                </a:lnTo>
                <a:lnTo>
                  <a:pt x="792" y="1004"/>
                </a:lnTo>
                <a:lnTo>
                  <a:pt x="791" y="992"/>
                </a:lnTo>
                <a:lnTo>
                  <a:pt x="792" y="979"/>
                </a:lnTo>
                <a:lnTo>
                  <a:pt x="795" y="967"/>
                </a:lnTo>
                <a:lnTo>
                  <a:pt x="799" y="955"/>
                </a:lnTo>
                <a:lnTo>
                  <a:pt x="804" y="945"/>
                </a:lnTo>
                <a:lnTo>
                  <a:pt x="811" y="936"/>
                </a:lnTo>
                <a:lnTo>
                  <a:pt x="820" y="927"/>
                </a:lnTo>
                <a:lnTo>
                  <a:pt x="829" y="919"/>
                </a:lnTo>
                <a:lnTo>
                  <a:pt x="838" y="912"/>
                </a:lnTo>
                <a:lnTo>
                  <a:pt x="880" y="995"/>
                </a:lnTo>
                <a:lnTo>
                  <a:pt x="886" y="995"/>
                </a:lnTo>
                <a:lnTo>
                  <a:pt x="928" y="912"/>
                </a:lnTo>
                <a:lnTo>
                  <a:pt x="937" y="919"/>
                </a:lnTo>
                <a:lnTo>
                  <a:pt x="946" y="927"/>
                </a:lnTo>
                <a:lnTo>
                  <a:pt x="955" y="936"/>
                </a:lnTo>
                <a:lnTo>
                  <a:pt x="962" y="945"/>
                </a:lnTo>
                <a:lnTo>
                  <a:pt x="967" y="955"/>
                </a:lnTo>
                <a:lnTo>
                  <a:pt x="971" y="967"/>
                </a:lnTo>
                <a:lnTo>
                  <a:pt x="974" y="979"/>
                </a:lnTo>
                <a:lnTo>
                  <a:pt x="975" y="992"/>
                </a:lnTo>
                <a:lnTo>
                  <a:pt x="974" y="1004"/>
                </a:lnTo>
                <a:lnTo>
                  <a:pt x="971" y="1016"/>
                </a:lnTo>
                <a:lnTo>
                  <a:pt x="968" y="1026"/>
                </a:lnTo>
                <a:lnTo>
                  <a:pt x="963" y="1037"/>
                </a:lnTo>
                <a:lnTo>
                  <a:pt x="957" y="1046"/>
                </a:lnTo>
                <a:lnTo>
                  <a:pt x="950" y="1055"/>
                </a:lnTo>
                <a:lnTo>
                  <a:pt x="941" y="1063"/>
                </a:lnTo>
                <a:lnTo>
                  <a:pt x="932" y="1070"/>
                </a:lnTo>
                <a:lnTo>
                  <a:pt x="1007" y="2200"/>
                </a:lnTo>
                <a:lnTo>
                  <a:pt x="883" y="2345"/>
                </a:lnTo>
                <a:lnTo>
                  <a:pt x="760" y="2200"/>
                </a:lnTo>
                <a:close/>
              </a:path>
            </a:pathLst>
          </a:custGeom>
          <a:solidFill>
            <a:srgbClr val="000000"/>
          </a:solidFill>
          <a:ln w="9525">
            <a:noFill/>
            <a:round/>
            <a:headEnd/>
            <a:tailEnd/>
          </a:ln>
        </p:spPr>
        <p:txBody>
          <a:bodyPr/>
          <a:lstStyle/>
          <a:p>
            <a:endParaRPr lang="de-DE"/>
          </a:p>
        </p:txBody>
      </p:sp>
      <p:sp>
        <p:nvSpPr>
          <p:cNvPr id="155" name="Freeform 63"/>
          <p:cNvSpPr>
            <a:spLocks noEditPoints="1"/>
          </p:cNvSpPr>
          <p:nvPr/>
        </p:nvSpPr>
        <p:spPr bwMode="auto">
          <a:xfrm>
            <a:off x="1670836" y="1874359"/>
            <a:ext cx="182880" cy="365760"/>
          </a:xfrm>
          <a:custGeom>
            <a:avLst/>
            <a:gdLst>
              <a:gd name="T0" fmla="*/ 2147483647 w 1510"/>
              <a:gd name="T1" fmla="*/ 2147483647 h 4763"/>
              <a:gd name="T2" fmla="*/ 2147483647 w 1510"/>
              <a:gd name="T3" fmla="*/ 2147483647 h 4763"/>
              <a:gd name="T4" fmla="*/ 2147483647 w 1510"/>
              <a:gd name="T5" fmla="*/ 2147483647 h 4763"/>
              <a:gd name="T6" fmla="*/ 2147483647 w 1510"/>
              <a:gd name="T7" fmla="*/ 2147483647 h 4763"/>
              <a:gd name="T8" fmla="*/ 2147483647 w 1510"/>
              <a:gd name="T9" fmla="*/ 2147483647 h 4763"/>
              <a:gd name="T10" fmla="*/ 2147483647 w 1510"/>
              <a:gd name="T11" fmla="*/ 2147483647 h 4763"/>
              <a:gd name="T12" fmla="*/ 2147483647 w 1510"/>
              <a:gd name="T13" fmla="*/ 2147483647 h 4763"/>
              <a:gd name="T14" fmla="*/ 2147483647 w 1510"/>
              <a:gd name="T15" fmla="*/ 2147483647 h 4763"/>
              <a:gd name="T16" fmla="*/ 2147483647 w 1510"/>
              <a:gd name="T17" fmla="*/ 2147483647 h 4763"/>
              <a:gd name="T18" fmla="*/ 2147483647 w 1510"/>
              <a:gd name="T19" fmla="*/ 2147483647 h 4763"/>
              <a:gd name="T20" fmla="*/ 2147483647 w 1510"/>
              <a:gd name="T21" fmla="*/ 2147483647 h 4763"/>
              <a:gd name="T22" fmla="*/ 2147483647 w 1510"/>
              <a:gd name="T23" fmla="*/ 2147483647 h 4763"/>
              <a:gd name="T24" fmla="*/ 2147483647 w 1510"/>
              <a:gd name="T25" fmla="*/ 2147483647 h 4763"/>
              <a:gd name="T26" fmla="*/ 2147483647 w 1510"/>
              <a:gd name="T27" fmla="*/ 2147483647 h 4763"/>
              <a:gd name="T28" fmla="*/ 2147483647 w 1510"/>
              <a:gd name="T29" fmla="*/ 2147483647 h 4763"/>
              <a:gd name="T30" fmla="*/ 2147483647 w 1510"/>
              <a:gd name="T31" fmla="*/ 2147483647 h 4763"/>
              <a:gd name="T32" fmla="*/ 2147483647 w 1510"/>
              <a:gd name="T33" fmla="*/ 2147483647 h 4763"/>
              <a:gd name="T34" fmla="*/ 2147483647 w 1510"/>
              <a:gd name="T35" fmla="*/ 2147483647 h 4763"/>
              <a:gd name="T36" fmla="*/ 2147483647 w 1510"/>
              <a:gd name="T37" fmla="*/ 2147483647 h 4763"/>
              <a:gd name="T38" fmla="*/ 2147483647 w 1510"/>
              <a:gd name="T39" fmla="*/ 2147483647 h 4763"/>
              <a:gd name="T40" fmla="*/ 2147483647 w 1510"/>
              <a:gd name="T41" fmla="*/ 2147483647 h 4763"/>
              <a:gd name="T42" fmla="*/ 2147483647 w 1510"/>
              <a:gd name="T43" fmla="*/ 2147483647 h 4763"/>
              <a:gd name="T44" fmla="*/ 2147483647 w 1510"/>
              <a:gd name="T45" fmla="*/ 2147483647 h 4763"/>
              <a:gd name="T46" fmla="*/ 2147483647 w 1510"/>
              <a:gd name="T47" fmla="*/ 2147483647 h 4763"/>
              <a:gd name="T48" fmla="*/ 2147483647 w 1510"/>
              <a:gd name="T49" fmla="*/ 2147483647 h 4763"/>
              <a:gd name="T50" fmla="*/ 2147483647 w 1510"/>
              <a:gd name="T51" fmla="*/ 2147483647 h 4763"/>
              <a:gd name="T52" fmla="*/ 2147483647 w 1510"/>
              <a:gd name="T53" fmla="*/ 2147483647 h 4763"/>
              <a:gd name="T54" fmla="*/ 2147483647 w 1510"/>
              <a:gd name="T55" fmla="*/ 2147483647 h 4763"/>
              <a:gd name="T56" fmla="*/ 2147483647 w 1510"/>
              <a:gd name="T57" fmla="*/ 2147483647 h 4763"/>
              <a:gd name="T58" fmla="*/ 2147483647 w 1510"/>
              <a:gd name="T59" fmla="*/ 2147483647 h 4763"/>
              <a:gd name="T60" fmla="*/ 2147483647 w 1510"/>
              <a:gd name="T61" fmla="*/ 2147483647 h 4763"/>
              <a:gd name="T62" fmla="*/ 2147483647 w 1510"/>
              <a:gd name="T63" fmla="*/ 2147483647 h 4763"/>
              <a:gd name="T64" fmla="*/ 2147483647 w 1510"/>
              <a:gd name="T65" fmla="*/ 2147483647 h 4763"/>
              <a:gd name="T66" fmla="*/ 2147483647 w 1510"/>
              <a:gd name="T67" fmla="*/ 2147483647 h 4763"/>
              <a:gd name="T68" fmla="*/ 2147483647 w 1510"/>
              <a:gd name="T69" fmla="*/ 2147483647 h 4763"/>
              <a:gd name="T70" fmla="*/ 2147483647 w 1510"/>
              <a:gd name="T71" fmla="*/ 2147483647 h 4763"/>
              <a:gd name="T72" fmla="*/ 2147483647 w 1510"/>
              <a:gd name="T73" fmla="*/ 2147483647 h 4763"/>
              <a:gd name="T74" fmla="*/ 2147483647 w 1510"/>
              <a:gd name="T75" fmla="*/ 2147483647 h 4763"/>
              <a:gd name="T76" fmla="*/ 2147483647 w 1510"/>
              <a:gd name="T77" fmla="*/ 2147483647 h 4763"/>
              <a:gd name="T78" fmla="*/ 2147483647 w 1510"/>
              <a:gd name="T79" fmla="*/ 2147483647 h 4763"/>
              <a:gd name="T80" fmla="*/ 2147483647 w 1510"/>
              <a:gd name="T81" fmla="*/ 2147483647 h 4763"/>
              <a:gd name="T82" fmla="*/ 2147483647 w 1510"/>
              <a:gd name="T83" fmla="*/ 2147483647 h 4763"/>
              <a:gd name="T84" fmla="*/ 2147483647 w 1510"/>
              <a:gd name="T85" fmla="*/ 2147483647 h 4763"/>
              <a:gd name="T86" fmla="*/ 2147483647 w 1510"/>
              <a:gd name="T87" fmla="*/ 2147483647 h 4763"/>
              <a:gd name="T88" fmla="*/ 2147483647 w 1510"/>
              <a:gd name="T89" fmla="*/ 2147483647 h 4763"/>
              <a:gd name="T90" fmla="*/ 2147483647 w 1510"/>
              <a:gd name="T91" fmla="*/ 2147483647 h 4763"/>
              <a:gd name="T92" fmla="*/ 2147483647 w 1510"/>
              <a:gd name="T93" fmla="*/ 2147483647 h 4763"/>
              <a:gd name="T94" fmla="*/ 2147483647 w 1510"/>
              <a:gd name="T95" fmla="*/ 2147483647 h 4763"/>
              <a:gd name="T96" fmla="*/ 2147483647 w 1510"/>
              <a:gd name="T97" fmla="*/ 2147483647 h 4763"/>
              <a:gd name="T98" fmla="*/ 2147483647 w 1510"/>
              <a:gd name="T99" fmla="*/ 2147483647 h 4763"/>
              <a:gd name="T100" fmla="*/ 2147483647 w 1510"/>
              <a:gd name="T101" fmla="*/ 2147483647 h 4763"/>
              <a:gd name="T102" fmla="*/ 2147483647 w 1510"/>
              <a:gd name="T103" fmla="*/ 2147483647 h 4763"/>
              <a:gd name="T104" fmla="*/ 2147483647 w 1510"/>
              <a:gd name="T105" fmla="*/ 2147483647 h 4763"/>
              <a:gd name="T106" fmla="*/ 2147483647 w 1510"/>
              <a:gd name="T107" fmla="*/ 2147483647 h 4763"/>
              <a:gd name="T108" fmla="*/ 2147483647 w 1510"/>
              <a:gd name="T109" fmla="*/ 2147483647 h 4763"/>
              <a:gd name="T110" fmla="*/ 2147483647 w 1510"/>
              <a:gd name="T111" fmla="*/ 2147483647 h 4763"/>
              <a:gd name="T112" fmla="*/ 2147483647 w 1510"/>
              <a:gd name="T113" fmla="*/ 2147483647 h 4763"/>
              <a:gd name="T114" fmla="*/ 2147483647 w 1510"/>
              <a:gd name="T115" fmla="*/ 2147483647 h 4763"/>
              <a:gd name="T116" fmla="*/ 2147483647 w 1510"/>
              <a:gd name="T117" fmla="*/ 2147483647 h 4763"/>
              <a:gd name="T118" fmla="*/ 2147483647 w 1510"/>
              <a:gd name="T119" fmla="*/ 2147483647 h 4763"/>
              <a:gd name="T120" fmla="*/ 2147483647 w 1510"/>
              <a:gd name="T121" fmla="*/ 2147483647 h 47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10"/>
              <a:gd name="T184" fmla="*/ 0 h 4763"/>
              <a:gd name="T185" fmla="*/ 1510 w 1510"/>
              <a:gd name="T186" fmla="*/ 4763 h 47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10" h="4763">
                <a:moveTo>
                  <a:pt x="544" y="802"/>
                </a:moveTo>
                <a:lnTo>
                  <a:pt x="749" y="1234"/>
                </a:lnTo>
                <a:lnTo>
                  <a:pt x="951" y="806"/>
                </a:lnTo>
                <a:lnTo>
                  <a:pt x="1157" y="841"/>
                </a:lnTo>
                <a:lnTo>
                  <a:pt x="1184" y="846"/>
                </a:lnTo>
                <a:lnTo>
                  <a:pt x="1212" y="852"/>
                </a:lnTo>
                <a:lnTo>
                  <a:pt x="1238" y="860"/>
                </a:lnTo>
                <a:lnTo>
                  <a:pt x="1264" y="870"/>
                </a:lnTo>
                <a:lnTo>
                  <a:pt x="1287" y="879"/>
                </a:lnTo>
                <a:lnTo>
                  <a:pt x="1311" y="892"/>
                </a:lnTo>
                <a:lnTo>
                  <a:pt x="1333" y="907"/>
                </a:lnTo>
                <a:lnTo>
                  <a:pt x="1353" y="922"/>
                </a:lnTo>
                <a:lnTo>
                  <a:pt x="1371" y="941"/>
                </a:lnTo>
                <a:lnTo>
                  <a:pt x="1388" y="960"/>
                </a:lnTo>
                <a:lnTo>
                  <a:pt x="1403" y="984"/>
                </a:lnTo>
                <a:lnTo>
                  <a:pt x="1414" y="1007"/>
                </a:lnTo>
                <a:lnTo>
                  <a:pt x="1423" y="1034"/>
                </a:lnTo>
                <a:lnTo>
                  <a:pt x="1432" y="1065"/>
                </a:lnTo>
                <a:lnTo>
                  <a:pt x="1436" y="1096"/>
                </a:lnTo>
                <a:lnTo>
                  <a:pt x="1437" y="1131"/>
                </a:lnTo>
                <a:lnTo>
                  <a:pt x="1437" y="2330"/>
                </a:lnTo>
                <a:lnTo>
                  <a:pt x="1301" y="2735"/>
                </a:lnTo>
                <a:lnTo>
                  <a:pt x="1510" y="3779"/>
                </a:lnTo>
                <a:lnTo>
                  <a:pt x="1157" y="3779"/>
                </a:lnTo>
                <a:lnTo>
                  <a:pt x="1021" y="4763"/>
                </a:lnTo>
                <a:lnTo>
                  <a:pt x="910" y="4763"/>
                </a:lnTo>
                <a:lnTo>
                  <a:pt x="1046" y="3779"/>
                </a:lnTo>
                <a:lnTo>
                  <a:pt x="787" y="3779"/>
                </a:lnTo>
                <a:lnTo>
                  <a:pt x="782" y="4763"/>
                </a:lnTo>
                <a:lnTo>
                  <a:pt x="727" y="4763"/>
                </a:lnTo>
                <a:lnTo>
                  <a:pt x="732" y="3779"/>
                </a:lnTo>
                <a:lnTo>
                  <a:pt x="464" y="3779"/>
                </a:lnTo>
                <a:lnTo>
                  <a:pt x="599" y="4763"/>
                </a:lnTo>
                <a:lnTo>
                  <a:pt x="488" y="4763"/>
                </a:lnTo>
                <a:lnTo>
                  <a:pt x="353" y="3779"/>
                </a:lnTo>
                <a:lnTo>
                  <a:pt x="0" y="3779"/>
                </a:lnTo>
                <a:lnTo>
                  <a:pt x="213" y="2737"/>
                </a:lnTo>
                <a:lnTo>
                  <a:pt x="73" y="2331"/>
                </a:lnTo>
                <a:lnTo>
                  <a:pt x="73" y="1131"/>
                </a:lnTo>
                <a:lnTo>
                  <a:pt x="74" y="1098"/>
                </a:lnTo>
                <a:lnTo>
                  <a:pt x="78" y="1066"/>
                </a:lnTo>
                <a:lnTo>
                  <a:pt x="84" y="1037"/>
                </a:lnTo>
                <a:lnTo>
                  <a:pt x="93" y="1011"/>
                </a:lnTo>
                <a:lnTo>
                  <a:pt x="104" y="988"/>
                </a:lnTo>
                <a:lnTo>
                  <a:pt x="118" y="966"/>
                </a:lnTo>
                <a:lnTo>
                  <a:pt x="133" y="947"/>
                </a:lnTo>
                <a:lnTo>
                  <a:pt x="151" y="929"/>
                </a:lnTo>
                <a:lnTo>
                  <a:pt x="170" y="912"/>
                </a:lnTo>
                <a:lnTo>
                  <a:pt x="191" y="898"/>
                </a:lnTo>
                <a:lnTo>
                  <a:pt x="213" y="886"/>
                </a:lnTo>
                <a:lnTo>
                  <a:pt x="236" y="875"/>
                </a:lnTo>
                <a:lnTo>
                  <a:pt x="260" y="866"/>
                </a:lnTo>
                <a:lnTo>
                  <a:pt x="284" y="857"/>
                </a:lnTo>
                <a:lnTo>
                  <a:pt x="311" y="850"/>
                </a:lnTo>
                <a:lnTo>
                  <a:pt x="337" y="845"/>
                </a:lnTo>
                <a:lnTo>
                  <a:pt x="544" y="802"/>
                </a:lnTo>
                <a:close/>
                <a:moveTo>
                  <a:pt x="956" y="919"/>
                </a:moveTo>
                <a:lnTo>
                  <a:pt x="747" y="1360"/>
                </a:lnTo>
                <a:lnTo>
                  <a:pt x="536" y="915"/>
                </a:lnTo>
                <a:lnTo>
                  <a:pt x="365" y="945"/>
                </a:lnTo>
                <a:lnTo>
                  <a:pt x="348" y="949"/>
                </a:lnTo>
                <a:lnTo>
                  <a:pt x="330" y="953"/>
                </a:lnTo>
                <a:lnTo>
                  <a:pt x="312" y="959"/>
                </a:lnTo>
                <a:lnTo>
                  <a:pt x="295" y="966"/>
                </a:lnTo>
                <a:lnTo>
                  <a:pt x="279" y="973"/>
                </a:lnTo>
                <a:lnTo>
                  <a:pt x="264" y="981"/>
                </a:lnTo>
                <a:lnTo>
                  <a:pt x="250" y="991"/>
                </a:lnTo>
                <a:lnTo>
                  <a:pt x="236" y="1002"/>
                </a:lnTo>
                <a:lnTo>
                  <a:pt x="225" y="1012"/>
                </a:lnTo>
                <a:lnTo>
                  <a:pt x="214" y="1026"/>
                </a:lnTo>
                <a:lnTo>
                  <a:pt x="205" y="1040"/>
                </a:lnTo>
                <a:lnTo>
                  <a:pt x="196" y="1056"/>
                </a:lnTo>
                <a:lnTo>
                  <a:pt x="191" y="1073"/>
                </a:lnTo>
                <a:lnTo>
                  <a:pt x="185" y="1091"/>
                </a:lnTo>
                <a:lnTo>
                  <a:pt x="183" y="1110"/>
                </a:lnTo>
                <a:lnTo>
                  <a:pt x="183" y="1131"/>
                </a:lnTo>
                <a:lnTo>
                  <a:pt x="183" y="2253"/>
                </a:lnTo>
                <a:lnTo>
                  <a:pt x="361" y="2253"/>
                </a:lnTo>
                <a:lnTo>
                  <a:pt x="404" y="2069"/>
                </a:lnTo>
                <a:lnTo>
                  <a:pt x="404" y="1504"/>
                </a:lnTo>
                <a:lnTo>
                  <a:pt x="334" y="1184"/>
                </a:lnTo>
                <a:lnTo>
                  <a:pt x="387" y="1172"/>
                </a:lnTo>
                <a:lnTo>
                  <a:pt x="459" y="1499"/>
                </a:lnTo>
                <a:lnTo>
                  <a:pt x="459" y="2072"/>
                </a:lnTo>
                <a:lnTo>
                  <a:pt x="1050" y="2072"/>
                </a:lnTo>
                <a:lnTo>
                  <a:pt x="1050" y="1499"/>
                </a:lnTo>
                <a:lnTo>
                  <a:pt x="1123" y="1172"/>
                </a:lnTo>
                <a:lnTo>
                  <a:pt x="1176" y="1184"/>
                </a:lnTo>
                <a:lnTo>
                  <a:pt x="1105" y="1504"/>
                </a:lnTo>
                <a:lnTo>
                  <a:pt x="1105" y="2069"/>
                </a:lnTo>
                <a:lnTo>
                  <a:pt x="1147" y="2253"/>
                </a:lnTo>
                <a:lnTo>
                  <a:pt x="1327" y="2253"/>
                </a:lnTo>
                <a:lnTo>
                  <a:pt x="1327" y="1131"/>
                </a:lnTo>
                <a:lnTo>
                  <a:pt x="1326" y="1110"/>
                </a:lnTo>
                <a:lnTo>
                  <a:pt x="1323" y="1092"/>
                </a:lnTo>
                <a:lnTo>
                  <a:pt x="1319" y="1073"/>
                </a:lnTo>
                <a:lnTo>
                  <a:pt x="1314" y="1056"/>
                </a:lnTo>
                <a:lnTo>
                  <a:pt x="1305" y="1041"/>
                </a:lnTo>
                <a:lnTo>
                  <a:pt x="1297" y="1028"/>
                </a:lnTo>
                <a:lnTo>
                  <a:pt x="1286" y="1014"/>
                </a:lnTo>
                <a:lnTo>
                  <a:pt x="1275" y="1002"/>
                </a:lnTo>
                <a:lnTo>
                  <a:pt x="1263" y="992"/>
                </a:lnTo>
                <a:lnTo>
                  <a:pt x="1249" y="982"/>
                </a:lnTo>
                <a:lnTo>
                  <a:pt x="1234" y="973"/>
                </a:lnTo>
                <a:lnTo>
                  <a:pt x="1219" y="966"/>
                </a:lnTo>
                <a:lnTo>
                  <a:pt x="1202" y="959"/>
                </a:lnTo>
                <a:lnTo>
                  <a:pt x="1186" y="955"/>
                </a:lnTo>
                <a:lnTo>
                  <a:pt x="1169" y="951"/>
                </a:lnTo>
                <a:lnTo>
                  <a:pt x="1151" y="947"/>
                </a:lnTo>
                <a:lnTo>
                  <a:pt x="956" y="919"/>
                </a:lnTo>
                <a:close/>
                <a:moveTo>
                  <a:pt x="349" y="2308"/>
                </a:moveTo>
                <a:lnTo>
                  <a:pt x="183" y="2308"/>
                </a:lnTo>
                <a:lnTo>
                  <a:pt x="183" y="2311"/>
                </a:lnTo>
                <a:lnTo>
                  <a:pt x="282" y="2595"/>
                </a:lnTo>
                <a:lnTo>
                  <a:pt x="349" y="2308"/>
                </a:lnTo>
                <a:close/>
                <a:moveTo>
                  <a:pt x="1327" y="2308"/>
                </a:moveTo>
                <a:lnTo>
                  <a:pt x="1160" y="2308"/>
                </a:lnTo>
                <a:lnTo>
                  <a:pt x="1227" y="2607"/>
                </a:lnTo>
                <a:lnTo>
                  <a:pt x="1327" y="2311"/>
                </a:lnTo>
                <a:lnTo>
                  <a:pt x="1327" y="2308"/>
                </a:lnTo>
                <a:close/>
                <a:moveTo>
                  <a:pt x="1085" y="372"/>
                </a:moveTo>
                <a:lnTo>
                  <a:pt x="1085" y="445"/>
                </a:lnTo>
                <a:lnTo>
                  <a:pt x="1084" y="473"/>
                </a:lnTo>
                <a:lnTo>
                  <a:pt x="1081" y="496"/>
                </a:lnTo>
                <a:lnTo>
                  <a:pt x="1079" y="506"/>
                </a:lnTo>
                <a:lnTo>
                  <a:pt x="1076" y="515"/>
                </a:lnTo>
                <a:lnTo>
                  <a:pt x="1072" y="522"/>
                </a:lnTo>
                <a:lnTo>
                  <a:pt x="1068" y="529"/>
                </a:lnTo>
                <a:lnTo>
                  <a:pt x="1063" y="534"/>
                </a:lnTo>
                <a:lnTo>
                  <a:pt x="1058" y="540"/>
                </a:lnTo>
                <a:lnTo>
                  <a:pt x="1052" y="544"/>
                </a:lnTo>
                <a:lnTo>
                  <a:pt x="1047" y="547"/>
                </a:lnTo>
                <a:lnTo>
                  <a:pt x="1033" y="551"/>
                </a:lnTo>
                <a:lnTo>
                  <a:pt x="1018" y="552"/>
                </a:lnTo>
                <a:lnTo>
                  <a:pt x="1010" y="577"/>
                </a:lnTo>
                <a:lnTo>
                  <a:pt x="1025" y="587"/>
                </a:lnTo>
                <a:lnTo>
                  <a:pt x="1041" y="596"/>
                </a:lnTo>
                <a:lnTo>
                  <a:pt x="1058" y="603"/>
                </a:lnTo>
                <a:lnTo>
                  <a:pt x="1074" y="609"/>
                </a:lnTo>
                <a:lnTo>
                  <a:pt x="1092" y="614"/>
                </a:lnTo>
                <a:lnTo>
                  <a:pt x="1112" y="617"/>
                </a:lnTo>
                <a:lnTo>
                  <a:pt x="1129" y="618"/>
                </a:lnTo>
                <a:lnTo>
                  <a:pt x="1149" y="617"/>
                </a:lnTo>
                <a:lnTo>
                  <a:pt x="1151" y="617"/>
                </a:lnTo>
                <a:lnTo>
                  <a:pt x="1149" y="631"/>
                </a:lnTo>
                <a:lnTo>
                  <a:pt x="1146" y="643"/>
                </a:lnTo>
                <a:lnTo>
                  <a:pt x="1140" y="654"/>
                </a:lnTo>
                <a:lnTo>
                  <a:pt x="1135" y="666"/>
                </a:lnTo>
                <a:lnTo>
                  <a:pt x="1128" y="677"/>
                </a:lnTo>
                <a:lnTo>
                  <a:pt x="1120" y="687"/>
                </a:lnTo>
                <a:lnTo>
                  <a:pt x="1112" y="697"/>
                </a:lnTo>
                <a:lnTo>
                  <a:pt x="1102" y="706"/>
                </a:lnTo>
                <a:lnTo>
                  <a:pt x="1091" y="714"/>
                </a:lnTo>
                <a:lnTo>
                  <a:pt x="1080" y="721"/>
                </a:lnTo>
                <a:lnTo>
                  <a:pt x="1068" y="728"/>
                </a:lnTo>
                <a:lnTo>
                  <a:pt x="1055" y="734"/>
                </a:lnTo>
                <a:lnTo>
                  <a:pt x="1041" y="739"/>
                </a:lnTo>
                <a:lnTo>
                  <a:pt x="1028" y="743"/>
                </a:lnTo>
                <a:lnTo>
                  <a:pt x="1014" y="746"/>
                </a:lnTo>
                <a:lnTo>
                  <a:pt x="999" y="747"/>
                </a:lnTo>
                <a:lnTo>
                  <a:pt x="984" y="747"/>
                </a:lnTo>
                <a:lnTo>
                  <a:pt x="970" y="747"/>
                </a:lnTo>
                <a:lnTo>
                  <a:pt x="958" y="746"/>
                </a:lnTo>
                <a:lnTo>
                  <a:pt x="944" y="743"/>
                </a:lnTo>
                <a:lnTo>
                  <a:pt x="930" y="740"/>
                </a:lnTo>
                <a:lnTo>
                  <a:pt x="918" y="736"/>
                </a:lnTo>
                <a:lnTo>
                  <a:pt x="905" y="732"/>
                </a:lnTo>
                <a:lnTo>
                  <a:pt x="893" y="727"/>
                </a:lnTo>
                <a:lnTo>
                  <a:pt x="878" y="736"/>
                </a:lnTo>
                <a:lnTo>
                  <a:pt x="861" y="743"/>
                </a:lnTo>
                <a:lnTo>
                  <a:pt x="846" y="750"/>
                </a:lnTo>
                <a:lnTo>
                  <a:pt x="829" y="757"/>
                </a:lnTo>
                <a:lnTo>
                  <a:pt x="812" y="761"/>
                </a:lnTo>
                <a:lnTo>
                  <a:pt x="794" y="764"/>
                </a:lnTo>
                <a:lnTo>
                  <a:pt x="776" y="767"/>
                </a:lnTo>
                <a:lnTo>
                  <a:pt x="757" y="767"/>
                </a:lnTo>
                <a:lnTo>
                  <a:pt x="738" y="767"/>
                </a:lnTo>
                <a:lnTo>
                  <a:pt x="719" y="764"/>
                </a:lnTo>
                <a:lnTo>
                  <a:pt x="699" y="760"/>
                </a:lnTo>
                <a:lnTo>
                  <a:pt x="681" y="756"/>
                </a:lnTo>
                <a:lnTo>
                  <a:pt x="664" y="749"/>
                </a:lnTo>
                <a:lnTo>
                  <a:pt x="646" y="740"/>
                </a:lnTo>
                <a:lnTo>
                  <a:pt x="629" y="732"/>
                </a:lnTo>
                <a:lnTo>
                  <a:pt x="614" y="721"/>
                </a:lnTo>
                <a:lnTo>
                  <a:pt x="600" y="728"/>
                </a:lnTo>
                <a:lnTo>
                  <a:pt x="587" y="734"/>
                </a:lnTo>
                <a:lnTo>
                  <a:pt x="573" y="739"/>
                </a:lnTo>
                <a:lnTo>
                  <a:pt x="559" y="742"/>
                </a:lnTo>
                <a:lnTo>
                  <a:pt x="544" y="745"/>
                </a:lnTo>
                <a:lnTo>
                  <a:pt x="529" y="747"/>
                </a:lnTo>
                <a:lnTo>
                  <a:pt x="514" y="747"/>
                </a:lnTo>
                <a:lnTo>
                  <a:pt x="499" y="747"/>
                </a:lnTo>
                <a:lnTo>
                  <a:pt x="484" y="746"/>
                </a:lnTo>
                <a:lnTo>
                  <a:pt x="469" y="743"/>
                </a:lnTo>
                <a:lnTo>
                  <a:pt x="455" y="739"/>
                </a:lnTo>
                <a:lnTo>
                  <a:pt x="441" y="734"/>
                </a:lnTo>
                <a:lnTo>
                  <a:pt x="429" y="728"/>
                </a:lnTo>
                <a:lnTo>
                  <a:pt x="416" y="721"/>
                </a:lnTo>
                <a:lnTo>
                  <a:pt x="405" y="714"/>
                </a:lnTo>
                <a:lnTo>
                  <a:pt x="394" y="706"/>
                </a:lnTo>
                <a:lnTo>
                  <a:pt x="385" y="697"/>
                </a:lnTo>
                <a:lnTo>
                  <a:pt x="376" y="687"/>
                </a:lnTo>
                <a:lnTo>
                  <a:pt x="368" y="677"/>
                </a:lnTo>
                <a:lnTo>
                  <a:pt x="361" y="666"/>
                </a:lnTo>
                <a:lnTo>
                  <a:pt x="356" y="654"/>
                </a:lnTo>
                <a:lnTo>
                  <a:pt x="352" y="643"/>
                </a:lnTo>
                <a:lnTo>
                  <a:pt x="348" y="631"/>
                </a:lnTo>
                <a:lnTo>
                  <a:pt x="345" y="617"/>
                </a:lnTo>
                <a:lnTo>
                  <a:pt x="348" y="617"/>
                </a:lnTo>
                <a:lnTo>
                  <a:pt x="370" y="618"/>
                </a:lnTo>
                <a:lnTo>
                  <a:pt x="390" y="615"/>
                </a:lnTo>
                <a:lnTo>
                  <a:pt x="411" y="613"/>
                </a:lnTo>
                <a:lnTo>
                  <a:pt x="430" y="606"/>
                </a:lnTo>
                <a:lnTo>
                  <a:pt x="449" y="599"/>
                </a:lnTo>
                <a:lnTo>
                  <a:pt x="469" y="589"/>
                </a:lnTo>
                <a:lnTo>
                  <a:pt x="485" y="578"/>
                </a:lnTo>
                <a:lnTo>
                  <a:pt x="500" y="566"/>
                </a:lnTo>
                <a:lnTo>
                  <a:pt x="496" y="552"/>
                </a:lnTo>
                <a:lnTo>
                  <a:pt x="478" y="552"/>
                </a:lnTo>
                <a:lnTo>
                  <a:pt x="469" y="552"/>
                </a:lnTo>
                <a:lnTo>
                  <a:pt x="462" y="551"/>
                </a:lnTo>
                <a:lnTo>
                  <a:pt x="453" y="548"/>
                </a:lnTo>
                <a:lnTo>
                  <a:pt x="447" y="544"/>
                </a:lnTo>
                <a:lnTo>
                  <a:pt x="440" y="540"/>
                </a:lnTo>
                <a:lnTo>
                  <a:pt x="434" y="534"/>
                </a:lnTo>
                <a:lnTo>
                  <a:pt x="430" y="529"/>
                </a:lnTo>
                <a:lnTo>
                  <a:pt x="425" y="521"/>
                </a:lnTo>
                <a:lnTo>
                  <a:pt x="422" y="511"/>
                </a:lnTo>
                <a:lnTo>
                  <a:pt x="418" y="501"/>
                </a:lnTo>
                <a:lnTo>
                  <a:pt x="416" y="489"/>
                </a:lnTo>
                <a:lnTo>
                  <a:pt x="414" y="477"/>
                </a:lnTo>
                <a:lnTo>
                  <a:pt x="412" y="445"/>
                </a:lnTo>
                <a:lnTo>
                  <a:pt x="412" y="372"/>
                </a:lnTo>
                <a:lnTo>
                  <a:pt x="412" y="353"/>
                </a:lnTo>
                <a:lnTo>
                  <a:pt x="414" y="335"/>
                </a:lnTo>
                <a:lnTo>
                  <a:pt x="419" y="299"/>
                </a:lnTo>
                <a:lnTo>
                  <a:pt x="427" y="264"/>
                </a:lnTo>
                <a:lnTo>
                  <a:pt x="438" y="231"/>
                </a:lnTo>
                <a:lnTo>
                  <a:pt x="452" y="198"/>
                </a:lnTo>
                <a:lnTo>
                  <a:pt x="469" y="168"/>
                </a:lnTo>
                <a:lnTo>
                  <a:pt x="486" y="139"/>
                </a:lnTo>
                <a:lnTo>
                  <a:pt x="508" y="113"/>
                </a:lnTo>
                <a:lnTo>
                  <a:pt x="532" y="88"/>
                </a:lnTo>
                <a:lnTo>
                  <a:pt x="544" y="77"/>
                </a:lnTo>
                <a:lnTo>
                  <a:pt x="558" y="66"/>
                </a:lnTo>
                <a:lnTo>
                  <a:pt x="572" y="56"/>
                </a:lnTo>
                <a:lnTo>
                  <a:pt x="585" y="47"/>
                </a:lnTo>
                <a:lnTo>
                  <a:pt x="600" y="38"/>
                </a:lnTo>
                <a:lnTo>
                  <a:pt x="616" y="30"/>
                </a:lnTo>
                <a:lnTo>
                  <a:pt x="631" y="23"/>
                </a:lnTo>
                <a:lnTo>
                  <a:pt x="646" y="18"/>
                </a:lnTo>
                <a:lnTo>
                  <a:pt x="662" y="12"/>
                </a:lnTo>
                <a:lnTo>
                  <a:pt x="679" y="8"/>
                </a:lnTo>
                <a:lnTo>
                  <a:pt x="697" y="5"/>
                </a:lnTo>
                <a:lnTo>
                  <a:pt x="713" y="3"/>
                </a:lnTo>
                <a:lnTo>
                  <a:pt x="731" y="1"/>
                </a:lnTo>
                <a:lnTo>
                  <a:pt x="749" y="0"/>
                </a:lnTo>
                <a:lnTo>
                  <a:pt x="767" y="1"/>
                </a:lnTo>
                <a:lnTo>
                  <a:pt x="785" y="3"/>
                </a:lnTo>
                <a:lnTo>
                  <a:pt x="801" y="5"/>
                </a:lnTo>
                <a:lnTo>
                  <a:pt x="819" y="8"/>
                </a:lnTo>
                <a:lnTo>
                  <a:pt x="835" y="12"/>
                </a:lnTo>
                <a:lnTo>
                  <a:pt x="852" y="18"/>
                </a:lnTo>
                <a:lnTo>
                  <a:pt x="867" y="23"/>
                </a:lnTo>
                <a:lnTo>
                  <a:pt x="882" y="30"/>
                </a:lnTo>
                <a:lnTo>
                  <a:pt x="897" y="38"/>
                </a:lnTo>
                <a:lnTo>
                  <a:pt x="912" y="47"/>
                </a:lnTo>
                <a:lnTo>
                  <a:pt x="926" y="56"/>
                </a:lnTo>
                <a:lnTo>
                  <a:pt x="940" y="66"/>
                </a:lnTo>
                <a:lnTo>
                  <a:pt x="954" y="77"/>
                </a:lnTo>
                <a:lnTo>
                  <a:pt x="966" y="88"/>
                </a:lnTo>
                <a:lnTo>
                  <a:pt x="989" y="113"/>
                </a:lnTo>
                <a:lnTo>
                  <a:pt x="1011" y="139"/>
                </a:lnTo>
                <a:lnTo>
                  <a:pt x="1029" y="168"/>
                </a:lnTo>
                <a:lnTo>
                  <a:pt x="1046" y="198"/>
                </a:lnTo>
                <a:lnTo>
                  <a:pt x="1059" y="231"/>
                </a:lnTo>
                <a:lnTo>
                  <a:pt x="1070" y="264"/>
                </a:lnTo>
                <a:lnTo>
                  <a:pt x="1079" y="299"/>
                </a:lnTo>
                <a:lnTo>
                  <a:pt x="1084" y="335"/>
                </a:lnTo>
                <a:lnTo>
                  <a:pt x="1085" y="353"/>
                </a:lnTo>
                <a:lnTo>
                  <a:pt x="1085" y="372"/>
                </a:lnTo>
                <a:close/>
                <a:moveTo>
                  <a:pt x="911" y="199"/>
                </a:moveTo>
                <a:lnTo>
                  <a:pt x="911" y="199"/>
                </a:lnTo>
                <a:lnTo>
                  <a:pt x="925" y="217"/>
                </a:lnTo>
                <a:lnTo>
                  <a:pt x="938" y="236"/>
                </a:lnTo>
                <a:lnTo>
                  <a:pt x="948" y="257"/>
                </a:lnTo>
                <a:lnTo>
                  <a:pt x="958" y="278"/>
                </a:lnTo>
                <a:lnTo>
                  <a:pt x="966" y="301"/>
                </a:lnTo>
                <a:lnTo>
                  <a:pt x="971" y="326"/>
                </a:lnTo>
                <a:lnTo>
                  <a:pt x="974" y="350"/>
                </a:lnTo>
                <a:lnTo>
                  <a:pt x="976" y="376"/>
                </a:lnTo>
                <a:lnTo>
                  <a:pt x="976" y="463"/>
                </a:lnTo>
                <a:lnTo>
                  <a:pt x="974" y="489"/>
                </a:lnTo>
                <a:lnTo>
                  <a:pt x="970" y="514"/>
                </a:lnTo>
                <a:lnTo>
                  <a:pt x="965" y="539"/>
                </a:lnTo>
                <a:lnTo>
                  <a:pt x="958" y="561"/>
                </a:lnTo>
                <a:lnTo>
                  <a:pt x="948" y="582"/>
                </a:lnTo>
                <a:lnTo>
                  <a:pt x="937" y="603"/>
                </a:lnTo>
                <a:lnTo>
                  <a:pt x="925" y="622"/>
                </a:lnTo>
                <a:lnTo>
                  <a:pt x="911" y="640"/>
                </a:lnTo>
                <a:lnTo>
                  <a:pt x="894" y="657"/>
                </a:lnTo>
                <a:lnTo>
                  <a:pt x="878" y="670"/>
                </a:lnTo>
                <a:lnTo>
                  <a:pt x="860" y="683"/>
                </a:lnTo>
                <a:lnTo>
                  <a:pt x="841" y="692"/>
                </a:lnTo>
                <a:lnTo>
                  <a:pt x="822" y="701"/>
                </a:lnTo>
                <a:lnTo>
                  <a:pt x="801" y="708"/>
                </a:lnTo>
                <a:lnTo>
                  <a:pt x="779" y="710"/>
                </a:lnTo>
                <a:lnTo>
                  <a:pt x="757" y="712"/>
                </a:lnTo>
                <a:lnTo>
                  <a:pt x="735" y="710"/>
                </a:lnTo>
                <a:lnTo>
                  <a:pt x="714" y="708"/>
                </a:lnTo>
                <a:lnTo>
                  <a:pt x="694" y="701"/>
                </a:lnTo>
                <a:lnTo>
                  <a:pt x="673" y="692"/>
                </a:lnTo>
                <a:lnTo>
                  <a:pt x="655" y="683"/>
                </a:lnTo>
                <a:lnTo>
                  <a:pt x="636" y="670"/>
                </a:lnTo>
                <a:lnTo>
                  <a:pt x="620" y="657"/>
                </a:lnTo>
                <a:lnTo>
                  <a:pt x="605" y="640"/>
                </a:lnTo>
                <a:lnTo>
                  <a:pt x="591" y="622"/>
                </a:lnTo>
                <a:lnTo>
                  <a:pt x="577" y="603"/>
                </a:lnTo>
                <a:lnTo>
                  <a:pt x="566" y="582"/>
                </a:lnTo>
                <a:lnTo>
                  <a:pt x="556" y="561"/>
                </a:lnTo>
                <a:lnTo>
                  <a:pt x="550" y="539"/>
                </a:lnTo>
                <a:lnTo>
                  <a:pt x="544" y="514"/>
                </a:lnTo>
                <a:lnTo>
                  <a:pt x="540" y="489"/>
                </a:lnTo>
                <a:lnTo>
                  <a:pt x="540" y="463"/>
                </a:lnTo>
                <a:lnTo>
                  <a:pt x="540" y="434"/>
                </a:lnTo>
                <a:lnTo>
                  <a:pt x="569" y="438"/>
                </a:lnTo>
                <a:lnTo>
                  <a:pt x="599" y="440"/>
                </a:lnTo>
                <a:lnTo>
                  <a:pt x="627" y="438"/>
                </a:lnTo>
                <a:lnTo>
                  <a:pt x="654" y="434"/>
                </a:lnTo>
                <a:lnTo>
                  <a:pt x="680" y="429"/>
                </a:lnTo>
                <a:lnTo>
                  <a:pt x="705" y="422"/>
                </a:lnTo>
                <a:lnTo>
                  <a:pt x="730" y="412"/>
                </a:lnTo>
                <a:lnTo>
                  <a:pt x="753" y="400"/>
                </a:lnTo>
                <a:lnTo>
                  <a:pt x="776" y="386"/>
                </a:lnTo>
                <a:lnTo>
                  <a:pt x="797" y="371"/>
                </a:lnTo>
                <a:lnTo>
                  <a:pt x="818" y="354"/>
                </a:lnTo>
                <a:lnTo>
                  <a:pt x="835" y="337"/>
                </a:lnTo>
                <a:lnTo>
                  <a:pt x="852" y="316"/>
                </a:lnTo>
                <a:lnTo>
                  <a:pt x="868" y="295"/>
                </a:lnTo>
                <a:lnTo>
                  <a:pt x="882" y="273"/>
                </a:lnTo>
                <a:lnTo>
                  <a:pt x="893" y="250"/>
                </a:lnTo>
                <a:lnTo>
                  <a:pt x="903" y="225"/>
                </a:lnTo>
                <a:lnTo>
                  <a:pt x="911" y="199"/>
                </a:lnTo>
                <a:close/>
              </a:path>
            </a:pathLst>
          </a:custGeom>
          <a:solidFill>
            <a:srgbClr val="000000"/>
          </a:solidFill>
          <a:ln w="9525">
            <a:noFill/>
            <a:round/>
            <a:headEnd/>
            <a:tailEnd/>
          </a:ln>
        </p:spPr>
        <p:txBody>
          <a:bodyPr/>
          <a:lstStyle/>
          <a:p>
            <a:endParaRPr lang="de-DE"/>
          </a:p>
        </p:txBody>
      </p:sp>
      <p:sp>
        <p:nvSpPr>
          <p:cNvPr id="156" name="Freeform 59"/>
          <p:cNvSpPr>
            <a:spLocks noEditPoints="1"/>
          </p:cNvSpPr>
          <p:nvPr/>
        </p:nvSpPr>
        <p:spPr bwMode="auto">
          <a:xfrm>
            <a:off x="1945156" y="2057239"/>
            <a:ext cx="182880" cy="365760"/>
          </a:xfrm>
          <a:custGeom>
            <a:avLst/>
            <a:gdLst>
              <a:gd name="T0" fmla="*/ 2147483647 w 1770"/>
              <a:gd name="T1" fmla="*/ 2147483647 h 4763"/>
              <a:gd name="T2" fmla="*/ 2147483647 w 1770"/>
              <a:gd name="T3" fmla="*/ 2147483647 h 4763"/>
              <a:gd name="T4" fmla="*/ 2147483647 w 1770"/>
              <a:gd name="T5" fmla="*/ 2147483647 h 4763"/>
              <a:gd name="T6" fmla="*/ 2147483647 w 1770"/>
              <a:gd name="T7" fmla="*/ 2147483647 h 4763"/>
              <a:gd name="T8" fmla="*/ 2147483647 w 1770"/>
              <a:gd name="T9" fmla="*/ 2147483647 h 4763"/>
              <a:gd name="T10" fmla="*/ 2147483647 w 1770"/>
              <a:gd name="T11" fmla="*/ 2147483647 h 4763"/>
              <a:gd name="T12" fmla="*/ 2147483647 w 1770"/>
              <a:gd name="T13" fmla="*/ 2147483647 h 4763"/>
              <a:gd name="T14" fmla="*/ 2147483647 w 1770"/>
              <a:gd name="T15" fmla="*/ 2147483647 h 4763"/>
              <a:gd name="T16" fmla="*/ 2147483647 w 1770"/>
              <a:gd name="T17" fmla="*/ 2147483647 h 4763"/>
              <a:gd name="T18" fmla="*/ 2147483647 w 1770"/>
              <a:gd name="T19" fmla="*/ 2147483647 h 4763"/>
              <a:gd name="T20" fmla="*/ 2147483647 w 1770"/>
              <a:gd name="T21" fmla="*/ 2147483647 h 4763"/>
              <a:gd name="T22" fmla="*/ 2147483647 w 1770"/>
              <a:gd name="T23" fmla="*/ 2147483647 h 4763"/>
              <a:gd name="T24" fmla="*/ 2147483647 w 1770"/>
              <a:gd name="T25" fmla="*/ 2147483647 h 4763"/>
              <a:gd name="T26" fmla="*/ 2147483647 w 1770"/>
              <a:gd name="T27" fmla="*/ 2147483647 h 4763"/>
              <a:gd name="T28" fmla="*/ 2147483647 w 1770"/>
              <a:gd name="T29" fmla="*/ 2147483647 h 4763"/>
              <a:gd name="T30" fmla="*/ 2147483647 w 1770"/>
              <a:gd name="T31" fmla="*/ 2147483647 h 4763"/>
              <a:gd name="T32" fmla="*/ 2147483647 w 1770"/>
              <a:gd name="T33" fmla="*/ 2147483647 h 4763"/>
              <a:gd name="T34" fmla="*/ 2147483647 w 1770"/>
              <a:gd name="T35" fmla="*/ 2147483647 h 4763"/>
              <a:gd name="T36" fmla="*/ 2147483647 w 1770"/>
              <a:gd name="T37" fmla="*/ 2147483647 h 4763"/>
              <a:gd name="T38" fmla="*/ 2147483647 w 1770"/>
              <a:gd name="T39" fmla="*/ 2147483647 h 4763"/>
              <a:gd name="T40" fmla="*/ 2147483647 w 1770"/>
              <a:gd name="T41" fmla="*/ 2147483647 h 4763"/>
              <a:gd name="T42" fmla="*/ 2147483647 w 1770"/>
              <a:gd name="T43" fmla="*/ 2147483647 h 4763"/>
              <a:gd name="T44" fmla="*/ 2147483647 w 1770"/>
              <a:gd name="T45" fmla="*/ 2147483647 h 4763"/>
              <a:gd name="T46" fmla="*/ 2147483647 w 1770"/>
              <a:gd name="T47" fmla="*/ 2147483647 h 4763"/>
              <a:gd name="T48" fmla="*/ 2147483647 w 1770"/>
              <a:gd name="T49" fmla="*/ 2147483647 h 4763"/>
              <a:gd name="T50" fmla="*/ 2147483647 w 1770"/>
              <a:gd name="T51" fmla="*/ 2147483647 h 4763"/>
              <a:gd name="T52" fmla="*/ 2147483647 w 1770"/>
              <a:gd name="T53" fmla="*/ 2147483647 h 4763"/>
              <a:gd name="T54" fmla="*/ 2147483647 w 1770"/>
              <a:gd name="T55" fmla="*/ 2147483647 h 4763"/>
              <a:gd name="T56" fmla="*/ 2147483647 w 1770"/>
              <a:gd name="T57" fmla="*/ 2147483647 h 4763"/>
              <a:gd name="T58" fmla="*/ 2147483647 w 1770"/>
              <a:gd name="T59" fmla="*/ 2147483647 h 4763"/>
              <a:gd name="T60" fmla="*/ 2147483647 w 1770"/>
              <a:gd name="T61" fmla="*/ 2147483647 h 4763"/>
              <a:gd name="T62" fmla="*/ 2147483647 w 1770"/>
              <a:gd name="T63" fmla="*/ 2147483647 h 4763"/>
              <a:gd name="T64" fmla="*/ 2147483647 w 1770"/>
              <a:gd name="T65" fmla="*/ 2147483647 h 4763"/>
              <a:gd name="T66" fmla="*/ 2147483647 w 1770"/>
              <a:gd name="T67" fmla="*/ 2147483647 h 4763"/>
              <a:gd name="T68" fmla="*/ 2147483647 w 1770"/>
              <a:gd name="T69" fmla="*/ 0 h 4763"/>
              <a:gd name="T70" fmla="*/ 2147483647 w 1770"/>
              <a:gd name="T71" fmla="*/ 2147483647 h 4763"/>
              <a:gd name="T72" fmla="*/ 2147483647 w 1770"/>
              <a:gd name="T73" fmla="*/ 2147483647 h 4763"/>
              <a:gd name="T74" fmla="*/ 2147483647 w 1770"/>
              <a:gd name="T75" fmla="*/ 2147483647 h 4763"/>
              <a:gd name="T76" fmla="*/ 2147483647 w 1770"/>
              <a:gd name="T77" fmla="*/ 2147483647 h 4763"/>
              <a:gd name="T78" fmla="*/ 2147483647 w 1770"/>
              <a:gd name="T79" fmla="*/ 2147483647 h 4763"/>
              <a:gd name="T80" fmla="*/ 2147483647 w 1770"/>
              <a:gd name="T81" fmla="*/ 2147483647 h 4763"/>
              <a:gd name="T82" fmla="*/ 2147483647 w 1770"/>
              <a:gd name="T83" fmla="*/ 2147483647 h 4763"/>
              <a:gd name="T84" fmla="*/ 2147483647 w 1770"/>
              <a:gd name="T85" fmla="*/ 2147483647 h 4763"/>
              <a:gd name="T86" fmla="*/ 2147483647 w 1770"/>
              <a:gd name="T87" fmla="*/ 2147483647 h 4763"/>
              <a:gd name="T88" fmla="*/ 2147483647 w 1770"/>
              <a:gd name="T89" fmla="*/ 2147483647 h 4763"/>
              <a:gd name="T90" fmla="*/ 2147483647 w 1770"/>
              <a:gd name="T91" fmla="*/ 2147483647 h 4763"/>
              <a:gd name="T92" fmla="*/ 2147483647 w 1770"/>
              <a:gd name="T93" fmla="*/ 2147483647 h 4763"/>
              <a:gd name="T94" fmla="*/ 0 w 1770"/>
              <a:gd name="T95" fmla="*/ 2147483647 h 4763"/>
              <a:gd name="T96" fmla="*/ 2147483647 w 1770"/>
              <a:gd name="T97" fmla="*/ 2147483647 h 4763"/>
              <a:gd name="T98" fmla="*/ 2147483647 w 1770"/>
              <a:gd name="T99" fmla="*/ 2147483647 h 4763"/>
              <a:gd name="T100" fmla="*/ 2147483647 w 1770"/>
              <a:gd name="T101" fmla="*/ 2147483647 h 4763"/>
              <a:gd name="T102" fmla="*/ 2147483647 w 1770"/>
              <a:gd name="T103" fmla="*/ 2147483647 h 4763"/>
              <a:gd name="T104" fmla="*/ 2147483647 w 1770"/>
              <a:gd name="T105" fmla="*/ 2147483647 h 4763"/>
              <a:gd name="T106" fmla="*/ 2147483647 w 1770"/>
              <a:gd name="T107" fmla="*/ 2147483647 h 4763"/>
              <a:gd name="T108" fmla="*/ 2147483647 w 1770"/>
              <a:gd name="T109" fmla="*/ 2147483647 h 4763"/>
              <a:gd name="T110" fmla="*/ 2147483647 w 1770"/>
              <a:gd name="T111" fmla="*/ 2147483647 h 4763"/>
              <a:gd name="T112" fmla="*/ 2147483647 w 1770"/>
              <a:gd name="T113" fmla="*/ 2147483647 h 4763"/>
              <a:gd name="T114" fmla="*/ 2147483647 w 1770"/>
              <a:gd name="T115" fmla="*/ 2147483647 h 4763"/>
              <a:gd name="T116" fmla="*/ 2147483647 w 1770"/>
              <a:gd name="T117" fmla="*/ 2147483647 h 4763"/>
              <a:gd name="T118" fmla="*/ 2147483647 w 1770"/>
              <a:gd name="T119" fmla="*/ 2147483647 h 4763"/>
              <a:gd name="T120" fmla="*/ 2147483647 w 1770"/>
              <a:gd name="T121" fmla="*/ 2147483647 h 47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0"/>
              <a:gd name="T184" fmla="*/ 0 h 4763"/>
              <a:gd name="T185" fmla="*/ 1770 w 1770"/>
              <a:gd name="T186" fmla="*/ 4763 h 47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0" h="4763">
                <a:moveTo>
                  <a:pt x="1523" y="2527"/>
                </a:moveTo>
                <a:lnTo>
                  <a:pt x="1523" y="2527"/>
                </a:lnTo>
                <a:lnTo>
                  <a:pt x="1523" y="2520"/>
                </a:lnTo>
                <a:lnTo>
                  <a:pt x="1526" y="2512"/>
                </a:lnTo>
                <a:lnTo>
                  <a:pt x="1530" y="2505"/>
                </a:lnTo>
                <a:lnTo>
                  <a:pt x="1535" y="2500"/>
                </a:lnTo>
                <a:lnTo>
                  <a:pt x="1540" y="2495"/>
                </a:lnTo>
                <a:lnTo>
                  <a:pt x="1547" y="2491"/>
                </a:lnTo>
                <a:lnTo>
                  <a:pt x="1554" y="2488"/>
                </a:lnTo>
                <a:lnTo>
                  <a:pt x="1562" y="2488"/>
                </a:lnTo>
                <a:lnTo>
                  <a:pt x="1570" y="2488"/>
                </a:lnTo>
                <a:lnTo>
                  <a:pt x="1577" y="2491"/>
                </a:lnTo>
                <a:lnTo>
                  <a:pt x="1585" y="2495"/>
                </a:lnTo>
                <a:lnTo>
                  <a:pt x="1590" y="2500"/>
                </a:lnTo>
                <a:lnTo>
                  <a:pt x="1595" y="2505"/>
                </a:lnTo>
                <a:lnTo>
                  <a:pt x="1598" y="2512"/>
                </a:lnTo>
                <a:lnTo>
                  <a:pt x="1600" y="2520"/>
                </a:lnTo>
                <a:lnTo>
                  <a:pt x="1602" y="2527"/>
                </a:lnTo>
                <a:lnTo>
                  <a:pt x="1600" y="2535"/>
                </a:lnTo>
                <a:lnTo>
                  <a:pt x="1598" y="2542"/>
                </a:lnTo>
                <a:lnTo>
                  <a:pt x="1595" y="2550"/>
                </a:lnTo>
                <a:lnTo>
                  <a:pt x="1590" y="2555"/>
                </a:lnTo>
                <a:lnTo>
                  <a:pt x="1585" y="2560"/>
                </a:lnTo>
                <a:lnTo>
                  <a:pt x="1577" y="2563"/>
                </a:lnTo>
                <a:lnTo>
                  <a:pt x="1570" y="2566"/>
                </a:lnTo>
                <a:lnTo>
                  <a:pt x="1562" y="2567"/>
                </a:lnTo>
                <a:lnTo>
                  <a:pt x="1554" y="2566"/>
                </a:lnTo>
                <a:lnTo>
                  <a:pt x="1547" y="2563"/>
                </a:lnTo>
                <a:lnTo>
                  <a:pt x="1540" y="2560"/>
                </a:lnTo>
                <a:lnTo>
                  <a:pt x="1535" y="2555"/>
                </a:lnTo>
                <a:lnTo>
                  <a:pt x="1530" y="2550"/>
                </a:lnTo>
                <a:lnTo>
                  <a:pt x="1526" y="2542"/>
                </a:lnTo>
                <a:lnTo>
                  <a:pt x="1523" y="2535"/>
                </a:lnTo>
                <a:lnTo>
                  <a:pt x="1523" y="2527"/>
                </a:lnTo>
                <a:close/>
                <a:moveTo>
                  <a:pt x="168" y="2527"/>
                </a:moveTo>
                <a:lnTo>
                  <a:pt x="168" y="2527"/>
                </a:lnTo>
                <a:lnTo>
                  <a:pt x="170" y="2520"/>
                </a:lnTo>
                <a:lnTo>
                  <a:pt x="172" y="2512"/>
                </a:lnTo>
                <a:lnTo>
                  <a:pt x="176" y="2505"/>
                </a:lnTo>
                <a:lnTo>
                  <a:pt x="180" y="2500"/>
                </a:lnTo>
                <a:lnTo>
                  <a:pt x="187" y="2495"/>
                </a:lnTo>
                <a:lnTo>
                  <a:pt x="193" y="2491"/>
                </a:lnTo>
                <a:lnTo>
                  <a:pt x="200" y="2488"/>
                </a:lnTo>
                <a:lnTo>
                  <a:pt x="208" y="2488"/>
                </a:lnTo>
                <a:lnTo>
                  <a:pt x="217" y="2488"/>
                </a:lnTo>
                <a:lnTo>
                  <a:pt x="223" y="2491"/>
                </a:lnTo>
                <a:lnTo>
                  <a:pt x="230" y="2495"/>
                </a:lnTo>
                <a:lnTo>
                  <a:pt x="237" y="2500"/>
                </a:lnTo>
                <a:lnTo>
                  <a:pt x="240" y="2505"/>
                </a:lnTo>
                <a:lnTo>
                  <a:pt x="244" y="2512"/>
                </a:lnTo>
                <a:lnTo>
                  <a:pt x="247" y="2520"/>
                </a:lnTo>
                <a:lnTo>
                  <a:pt x="247" y="2527"/>
                </a:lnTo>
                <a:lnTo>
                  <a:pt x="247" y="2535"/>
                </a:lnTo>
                <a:lnTo>
                  <a:pt x="244" y="2542"/>
                </a:lnTo>
                <a:lnTo>
                  <a:pt x="240" y="2550"/>
                </a:lnTo>
                <a:lnTo>
                  <a:pt x="237" y="2555"/>
                </a:lnTo>
                <a:lnTo>
                  <a:pt x="230" y="2560"/>
                </a:lnTo>
                <a:lnTo>
                  <a:pt x="223" y="2563"/>
                </a:lnTo>
                <a:lnTo>
                  <a:pt x="217" y="2566"/>
                </a:lnTo>
                <a:lnTo>
                  <a:pt x="208" y="2567"/>
                </a:lnTo>
                <a:lnTo>
                  <a:pt x="200" y="2566"/>
                </a:lnTo>
                <a:lnTo>
                  <a:pt x="193" y="2563"/>
                </a:lnTo>
                <a:lnTo>
                  <a:pt x="187" y="2560"/>
                </a:lnTo>
                <a:lnTo>
                  <a:pt x="180" y="2555"/>
                </a:lnTo>
                <a:lnTo>
                  <a:pt x="176" y="2550"/>
                </a:lnTo>
                <a:lnTo>
                  <a:pt x="172" y="2542"/>
                </a:lnTo>
                <a:lnTo>
                  <a:pt x="170" y="2535"/>
                </a:lnTo>
                <a:lnTo>
                  <a:pt x="168" y="2527"/>
                </a:lnTo>
                <a:close/>
                <a:moveTo>
                  <a:pt x="1028" y="171"/>
                </a:moveTo>
                <a:lnTo>
                  <a:pt x="1028" y="171"/>
                </a:lnTo>
                <a:lnTo>
                  <a:pt x="1038" y="179"/>
                </a:lnTo>
                <a:lnTo>
                  <a:pt x="1049" y="189"/>
                </a:lnTo>
                <a:lnTo>
                  <a:pt x="1059" y="200"/>
                </a:lnTo>
                <a:lnTo>
                  <a:pt x="1067" y="210"/>
                </a:lnTo>
                <a:lnTo>
                  <a:pt x="1076" y="222"/>
                </a:lnTo>
                <a:lnTo>
                  <a:pt x="1084" y="235"/>
                </a:lnTo>
                <a:lnTo>
                  <a:pt x="1091" y="248"/>
                </a:lnTo>
                <a:lnTo>
                  <a:pt x="1099" y="262"/>
                </a:lnTo>
                <a:lnTo>
                  <a:pt x="1104" y="275"/>
                </a:lnTo>
                <a:lnTo>
                  <a:pt x="1109" y="289"/>
                </a:lnTo>
                <a:lnTo>
                  <a:pt x="1114" y="304"/>
                </a:lnTo>
                <a:lnTo>
                  <a:pt x="1117" y="319"/>
                </a:lnTo>
                <a:lnTo>
                  <a:pt x="1121" y="335"/>
                </a:lnTo>
                <a:lnTo>
                  <a:pt x="1122" y="351"/>
                </a:lnTo>
                <a:lnTo>
                  <a:pt x="1123" y="367"/>
                </a:lnTo>
                <a:lnTo>
                  <a:pt x="1125" y="384"/>
                </a:lnTo>
                <a:lnTo>
                  <a:pt x="1125" y="460"/>
                </a:lnTo>
                <a:lnTo>
                  <a:pt x="1123" y="486"/>
                </a:lnTo>
                <a:lnTo>
                  <a:pt x="1120" y="513"/>
                </a:lnTo>
                <a:lnTo>
                  <a:pt x="1114" y="539"/>
                </a:lnTo>
                <a:lnTo>
                  <a:pt x="1106" y="563"/>
                </a:lnTo>
                <a:lnTo>
                  <a:pt x="1096" y="586"/>
                </a:lnTo>
                <a:lnTo>
                  <a:pt x="1084" y="607"/>
                </a:lnTo>
                <a:lnTo>
                  <a:pt x="1071" y="628"/>
                </a:lnTo>
                <a:lnTo>
                  <a:pt x="1056" y="647"/>
                </a:lnTo>
                <a:lnTo>
                  <a:pt x="1039" y="662"/>
                </a:lnTo>
                <a:lnTo>
                  <a:pt x="1022" y="678"/>
                </a:lnTo>
                <a:lnTo>
                  <a:pt x="1003" y="691"/>
                </a:lnTo>
                <a:lnTo>
                  <a:pt x="983" y="702"/>
                </a:lnTo>
                <a:lnTo>
                  <a:pt x="962" y="710"/>
                </a:lnTo>
                <a:lnTo>
                  <a:pt x="940" y="716"/>
                </a:lnTo>
                <a:lnTo>
                  <a:pt x="917" y="720"/>
                </a:lnTo>
                <a:lnTo>
                  <a:pt x="895" y="722"/>
                </a:lnTo>
                <a:lnTo>
                  <a:pt x="871" y="720"/>
                </a:lnTo>
                <a:lnTo>
                  <a:pt x="849" y="716"/>
                </a:lnTo>
                <a:lnTo>
                  <a:pt x="828" y="710"/>
                </a:lnTo>
                <a:lnTo>
                  <a:pt x="807" y="702"/>
                </a:lnTo>
                <a:lnTo>
                  <a:pt x="786" y="691"/>
                </a:lnTo>
                <a:lnTo>
                  <a:pt x="767" y="678"/>
                </a:lnTo>
                <a:lnTo>
                  <a:pt x="749" y="662"/>
                </a:lnTo>
                <a:lnTo>
                  <a:pt x="733" y="647"/>
                </a:lnTo>
                <a:lnTo>
                  <a:pt x="717" y="628"/>
                </a:lnTo>
                <a:lnTo>
                  <a:pt x="704" y="607"/>
                </a:lnTo>
                <a:lnTo>
                  <a:pt x="692" y="586"/>
                </a:lnTo>
                <a:lnTo>
                  <a:pt x="683" y="563"/>
                </a:lnTo>
                <a:lnTo>
                  <a:pt x="675" y="539"/>
                </a:lnTo>
                <a:lnTo>
                  <a:pt x="669" y="513"/>
                </a:lnTo>
                <a:lnTo>
                  <a:pt x="666" y="486"/>
                </a:lnTo>
                <a:lnTo>
                  <a:pt x="665" y="460"/>
                </a:lnTo>
                <a:lnTo>
                  <a:pt x="665" y="384"/>
                </a:lnTo>
                <a:lnTo>
                  <a:pt x="665" y="367"/>
                </a:lnTo>
                <a:lnTo>
                  <a:pt x="666" y="351"/>
                </a:lnTo>
                <a:lnTo>
                  <a:pt x="669" y="335"/>
                </a:lnTo>
                <a:lnTo>
                  <a:pt x="671" y="319"/>
                </a:lnTo>
                <a:lnTo>
                  <a:pt x="675" y="304"/>
                </a:lnTo>
                <a:lnTo>
                  <a:pt x="679" y="289"/>
                </a:lnTo>
                <a:lnTo>
                  <a:pt x="685" y="275"/>
                </a:lnTo>
                <a:lnTo>
                  <a:pt x="691" y="262"/>
                </a:lnTo>
                <a:lnTo>
                  <a:pt x="698" y="248"/>
                </a:lnTo>
                <a:lnTo>
                  <a:pt x="706" y="235"/>
                </a:lnTo>
                <a:lnTo>
                  <a:pt x="714" y="222"/>
                </a:lnTo>
                <a:lnTo>
                  <a:pt x="721" y="210"/>
                </a:lnTo>
                <a:lnTo>
                  <a:pt x="731" y="200"/>
                </a:lnTo>
                <a:lnTo>
                  <a:pt x="740" y="189"/>
                </a:lnTo>
                <a:lnTo>
                  <a:pt x="750" y="179"/>
                </a:lnTo>
                <a:lnTo>
                  <a:pt x="761" y="171"/>
                </a:lnTo>
                <a:lnTo>
                  <a:pt x="771" y="188"/>
                </a:lnTo>
                <a:lnTo>
                  <a:pt x="784" y="204"/>
                </a:lnTo>
                <a:lnTo>
                  <a:pt x="799" y="217"/>
                </a:lnTo>
                <a:lnTo>
                  <a:pt x="815" y="229"/>
                </a:lnTo>
                <a:lnTo>
                  <a:pt x="833" y="239"/>
                </a:lnTo>
                <a:lnTo>
                  <a:pt x="853" y="246"/>
                </a:lnTo>
                <a:lnTo>
                  <a:pt x="873" y="250"/>
                </a:lnTo>
                <a:lnTo>
                  <a:pt x="895" y="252"/>
                </a:lnTo>
                <a:lnTo>
                  <a:pt x="916" y="250"/>
                </a:lnTo>
                <a:lnTo>
                  <a:pt x="937" y="246"/>
                </a:lnTo>
                <a:lnTo>
                  <a:pt x="955" y="239"/>
                </a:lnTo>
                <a:lnTo>
                  <a:pt x="974" y="229"/>
                </a:lnTo>
                <a:lnTo>
                  <a:pt x="991" y="217"/>
                </a:lnTo>
                <a:lnTo>
                  <a:pt x="1005" y="204"/>
                </a:lnTo>
                <a:lnTo>
                  <a:pt x="1017" y="188"/>
                </a:lnTo>
                <a:lnTo>
                  <a:pt x="1028" y="171"/>
                </a:lnTo>
                <a:close/>
                <a:moveTo>
                  <a:pt x="1201" y="402"/>
                </a:moveTo>
                <a:lnTo>
                  <a:pt x="1201" y="402"/>
                </a:lnTo>
                <a:lnTo>
                  <a:pt x="1200" y="418"/>
                </a:lnTo>
                <a:lnTo>
                  <a:pt x="1198" y="432"/>
                </a:lnTo>
                <a:lnTo>
                  <a:pt x="1197" y="447"/>
                </a:lnTo>
                <a:lnTo>
                  <a:pt x="1193" y="460"/>
                </a:lnTo>
                <a:lnTo>
                  <a:pt x="1189" y="473"/>
                </a:lnTo>
                <a:lnTo>
                  <a:pt x="1185" y="486"/>
                </a:lnTo>
                <a:lnTo>
                  <a:pt x="1180" y="498"/>
                </a:lnTo>
                <a:lnTo>
                  <a:pt x="1173" y="510"/>
                </a:lnTo>
                <a:lnTo>
                  <a:pt x="1168" y="538"/>
                </a:lnTo>
                <a:lnTo>
                  <a:pt x="1162" y="564"/>
                </a:lnTo>
                <a:lnTo>
                  <a:pt x="1152" y="589"/>
                </a:lnTo>
                <a:lnTo>
                  <a:pt x="1141" y="614"/>
                </a:lnTo>
                <a:lnTo>
                  <a:pt x="1127" y="637"/>
                </a:lnTo>
                <a:lnTo>
                  <a:pt x="1113" y="658"/>
                </a:lnTo>
                <a:lnTo>
                  <a:pt x="1097" y="679"/>
                </a:lnTo>
                <a:lnTo>
                  <a:pt x="1079" y="698"/>
                </a:lnTo>
                <a:lnTo>
                  <a:pt x="1060" y="715"/>
                </a:lnTo>
                <a:lnTo>
                  <a:pt x="1039" y="729"/>
                </a:lnTo>
                <a:lnTo>
                  <a:pt x="1018" y="743"/>
                </a:lnTo>
                <a:lnTo>
                  <a:pt x="995" y="754"/>
                </a:lnTo>
                <a:lnTo>
                  <a:pt x="971" y="762"/>
                </a:lnTo>
                <a:lnTo>
                  <a:pt x="946" y="769"/>
                </a:lnTo>
                <a:lnTo>
                  <a:pt x="921" y="773"/>
                </a:lnTo>
                <a:lnTo>
                  <a:pt x="895" y="774"/>
                </a:lnTo>
                <a:lnTo>
                  <a:pt x="869" y="773"/>
                </a:lnTo>
                <a:lnTo>
                  <a:pt x="842" y="769"/>
                </a:lnTo>
                <a:lnTo>
                  <a:pt x="817" y="762"/>
                </a:lnTo>
                <a:lnTo>
                  <a:pt x="794" y="754"/>
                </a:lnTo>
                <a:lnTo>
                  <a:pt x="770" y="743"/>
                </a:lnTo>
                <a:lnTo>
                  <a:pt x="749" y="729"/>
                </a:lnTo>
                <a:lnTo>
                  <a:pt x="728" y="715"/>
                </a:lnTo>
                <a:lnTo>
                  <a:pt x="710" y="698"/>
                </a:lnTo>
                <a:lnTo>
                  <a:pt x="691" y="678"/>
                </a:lnTo>
                <a:lnTo>
                  <a:pt x="675" y="658"/>
                </a:lnTo>
                <a:lnTo>
                  <a:pt x="661" y="636"/>
                </a:lnTo>
                <a:lnTo>
                  <a:pt x="648" y="612"/>
                </a:lnTo>
                <a:lnTo>
                  <a:pt x="637" y="589"/>
                </a:lnTo>
                <a:lnTo>
                  <a:pt x="628" y="563"/>
                </a:lnTo>
                <a:lnTo>
                  <a:pt x="620" y="536"/>
                </a:lnTo>
                <a:lnTo>
                  <a:pt x="615" y="509"/>
                </a:lnTo>
                <a:lnTo>
                  <a:pt x="610" y="497"/>
                </a:lnTo>
                <a:lnTo>
                  <a:pt x="604" y="485"/>
                </a:lnTo>
                <a:lnTo>
                  <a:pt x="599" y="473"/>
                </a:lnTo>
                <a:lnTo>
                  <a:pt x="595" y="460"/>
                </a:lnTo>
                <a:lnTo>
                  <a:pt x="593" y="446"/>
                </a:lnTo>
                <a:lnTo>
                  <a:pt x="590" y="432"/>
                </a:lnTo>
                <a:lnTo>
                  <a:pt x="589" y="418"/>
                </a:lnTo>
                <a:lnTo>
                  <a:pt x="589" y="402"/>
                </a:lnTo>
                <a:lnTo>
                  <a:pt x="589" y="181"/>
                </a:lnTo>
                <a:lnTo>
                  <a:pt x="589" y="170"/>
                </a:lnTo>
                <a:lnTo>
                  <a:pt x="593" y="156"/>
                </a:lnTo>
                <a:lnTo>
                  <a:pt x="597" y="145"/>
                </a:lnTo>
                <a:lnTo>
                  <a:pt x="602" y="133"/>
                </a:lnTo>
                <a:lnTo>
                  <a:pt x="610" y="121"/>
                </a:lnTo>
                <a:lnTo>
                  <a:pt x="619" y="110"/>
                </a:lnTo>
                <a:lnTo>
                  <a:pt x="628" y="99"/>
                </a:lnTo>
                <a:lnTo>
                  <a:pt x="640" y="88"/>
                </a:lnTo>
                <a:lnTo>
                  <a:pt x="652" y="78"/>
                </a:lnTo>
                <a:lnTo>
                  <a:pt x="666" y="68"/>
                </a:lnTo>
                <a:lnTo>
                  <a:pt x="679" y="59"/>
                </a:lnTo>
                <a:lnTo>
                  <a:pt x="695" y="50"/>
                </a:lnTo>
                <a:lnTo>
                  <a:pt x="711" y="42"/>
                </a:lnTo>
                <a:lnTo>
                  <a:pt x="727" y="34"/>
                </a:lnTo>
                <a:lnTo>
                  <a:pt x="744" y="26"/>
                </a:lnTo>
                <a:lnTo>
                  <a:pt x="761" y="21"/>
                </a:lnTo>
                <a:lnTo>
                  <a:pt x="779" y="14"/>
                </a:lnTo>
                <a:lnTo>
                  <a:pt x="798" y="11"/>
                </a:lnTo>
                <a:lnTo>
                  <a:pt x="815" y="7"/>
                </a:lnTo>
                <a:lnTo>
                  <a:pt x="833" y="3"/>
                </a:lnTo>
                <a:lnTo>
                  <a:pt x="851" y="1"/>
                </a:lnTo>
                <a:lnTo>
                  <a:pt x="869" y="0"/>
                </a:lnTo>
                <a:lnTo>
                  <a:pt x="887" y="0"/>
                </a:lnTo>
                <a:lnTo>
                  <a:pt x="904" y="0"/>
                </a:lnTo>
                <a:lnTo>
                  <a:pt x="921" y="3"/>
                </a:lnTo>
                <a:lnTo>
                  <a:pt x="937" y="5"/>
                </a:lnTo>
                <a:lnTo>
                  <a:pt x="953" y="9"/>
                </a:lnTo>
                <a:lnTo>
                  <a:pt x="967" y="14"/>
                </a:lnTo>
                <a:lnTo>
                  <a:pt x="982" y="21"/>
                </a:lnTo>
                <a:lnTo>
                  <a:pt x="995" y="30"/>
                </a:lnTo>
                <a:lnTo>
                  <a:pt x="1007" y="39"/>
                </a:lnTo>
                <a:lnTo>
                  <a:pt x="1017" y="50"/>
                </a:lnTo>
                <a:lnTo>
                  <a:pt x="1029" y="45"/>
                </a:lnTo>
                <a:lnTo>
                  <a:pt x="1041" y="42"/>
                </a:lnTo>
                <a:lnTo>
                  <a:pt x="1051" y="39"/>
                </a:lnTo>
                <a:lnTo>
                  <a:pt x="1062" y="38"/>
                </a:lnTo>
                <a:lnTo>
                  <a:pt x="1072" y="37"/>
                </a:lnTo>
                <a:lnTo>
                  <a:pt x="1081" y="38"/>
                </a:lnTo>
                <a:lnTo>
                  <a:pt x="1091" y="38"/>
                </a:lnTo>
                <a:lnTo>
                  <a:pt x="1100" y="41"/>
                </a:lnTo>
                <a:lnTo>
                  <a:pt x="1108" y="43"/>
                </a:lnTo>
                <a:lnTo>
                  <a:pt x="1116" y="46"/>
                </a:lnTo>
                <a:lnTo>
                  <a:pt x="1123" y="51"/>
                </a:lnTo>
                <a:lnTo>
                  <a:pt x="1131" y="55"/>
                </a:lnTo>
                <a:lnTo>
                  <a:pt x="1145" y="67"/>
                </a:lnTo>
                <a:lnTo>
                  <a:pt x="1156" y="81"/>
                </a:lnTo>
                <a:lnTo>
                  <a:pt x="1167" y="97"/>
                </a:lnTo>
                <a:lnTo>
                  <a:pt x="1176" y="117"/>
                </a:lnTo>
                <a:lnTo>
                  <a:pt x="1184" y="137"/>
                </a:lnTo>
                <a:lnTo>
                  <a:pt x="1191" y="159"/>
                </a:lnTo>
                <a:lnTo>
                  <a:pt x="1194" y="183"/>
                </a:lnTo>
                <a:lnTo>
                  <a:pt x="1198" y="208"/>
                </a:lnTo>
                <a:lnTo>
                  <a:pt x="1200" y="233"/>
                </a:lnTo>
                <a:lnTo>
                  <a:pt x="1201" y="259"/>
                </a:lnTo>
                <a:lnTo>
                  <a:pt x="1201" y="402"/>
                </a:lnTo>
                <a:close/>
                <a:moveTo>
                  <a:pt x="1551" y="2689"/>
                </a:moveTo>
                <a:lnTo>
                  <a:pt x="1403" y="2689"/>
                </a:lnTo>
                <a:lnTo>
                  <a:pt x="1403" y="2694"/>
                </a:lnTo>
                <a:lnTo>
                  <a:pt x="1381" y="3019"/>
                </a:lnTo>
                <a:lnTo>
                  <a:pt x="1551" y="2689"/>
                </a:lnTo>
                <a:close/>
                <a:moveTo>
                  <a:pt x="1405" y="2636"/>
                </a:moveTo>
                <a:lnTo>
                  <a:pt x="1577" y="2636"/>
                </a:lnTo>
                <a:lnTo>
                  <a:pt x="1649" y="2636"/>
                </a:lnTo>
                <a:lnTo>
                  <a:pt x="1665" y="1183"/>
                </a:lnTo>
                <a:lnTo>
                  <a:pt x="1665" y="1166"/>
                </a:lnTo>
                <a:lnTo>
                  <a:pt x="1661" y="1149"/>
                </a:lnTo>
                <a:lnTo>
                  <a:pt x="1654" y="1134"/>
                </a:lnTo>
                <a:lnTo>
                  <a:pt x="1646" y="1120"/>
                </a:lnTo>
                <a:lnTo>
                  <a:pt x="1637" y="1108"/>
                </a:lnTo>
                <a:lnTo>
                  <a:pt x="1625" y="1096"/>
                </a:lnTo>
                <a:lnTo>
                  <a:pt x="1612" y="1086"/>
                </a:lnTo>
                <a:lnTo>
                  <a:pt x="1599" y="1075"/>
                </a:lnTo>
                <a:lnTo>
                  <a:pt x="1583" y="1067"/>
                </a:lnTo>
                <a:lnTo>
                  <a:pt x="1569" y="1059"/>
                </a:lnTo>
                <a:lnTo>
                  <a:pt x="1536" y="1045"/>
                </a:lnTo>
                <a:lnTo>
                  <a:pt x="1505" y="1034"/>
                </a:lnTo>
                <a:lnTo>
                  <a:pt x="1474" y="1025"/>
                </a:lnTo>
                <a:lnTo>
                  <a:pt x="1093" y="908"/>
                </a:lnTo>
                <a:lnTo>
                  <a:pt x="1125" y="808"/>
                </a:lnTo>
                <a:lnTo>
                  <a:pt x="1506" y="924"/>
                </a:lnTo>
                <a:lnTo>
                  <a:pt x="1553" y="940"/>
                </a:lnTo>
                <a:lnTo>
                  <a:pt x="1577" y="949"/>
                </a:lnTo>
                <a:lnTo>
                  <a:pt x="1600" y="959"/>
                </a:lnTo>
                <a:lnTo>
                  <a:pt x="1624" y="970"/>
                </a:lnTo>
                <a:lnTo>
                  <a:pt x="1645" y="982"/>
                </a:lnTo>
                <a:lnTo>
                  <a:pt x="1666" y="995"/>
                </a:lnTo>
                <a:lnTo>
                  <a:pt x="1686" y="1009"/>
                </a:lnTo>
                <a:lnTo>
                  <a:pt x="1704" y="1026"/>
                </a:lnTo>
                <a:lnTo>
                  <a:pt x="1721" y="1044"/>
                </a:lnTo>
                <a:lnTo>
                  <a:pt x="1736" y="1062"/>
                </a:lnTo>
                <a:lnTo>
                  <a:pt x="1748" y="1083"/>
                </a:lnTo>
                <a:lnTo>
                  <a:pt x="1758" y="1105"/>
                </a:lnTo>
                <a:lnTo>
                  <a:pt x="1762" y="1117"/>
                </a:lnTo>
                <a:lnTo>
                  <a:pt x="1765" y="1130"/>
                </a:lnTo>
                <a:lnTo>
                  <a:pt x="1767" y="1143"/>
                </a:lnTo>
                <a:lnTo>
                  <a:pt x="1769" y="1157"/>
                </a:lnTo>
                <a:lnTo>
                  <a:pt x="1770" y="1170"/>
                </a:lnTo>
                <a:lnTo>
                  <a:pt x="1770" y="1184"/>
                </a:lnTo>
                <a:lnTo>
                  <a:pt x="1754" y="2742"/>
                </a:lnTo>
                <a:lnTo>
                  <a:pt x="1641" y="2742"/>
                </a:lnTo>
                <a:lnTo>
                  <a:pt x="1436" y="3142"/>
                </a:lnTo>
                <a:lnTo>
                  <a:pt x="1326" y="4763"/>
                </a:lnTo>
                <a:lnTo>
                  <a:pt x="915" y="4763"/>
                </a:lnTo>
                <a:lnTo>
                  <a:pt x="915" y="2715"/>
                </a:lnTo>
                <a:lnTo>
                  <a:pt x="862" y="2715"/>
                </a:lnTo>
                <a:lnTo>
                  <a:pt x="862" y="4763"/>
                </a:lnTo>
                <a:lnTo>
                  <a:pt x="445" y="4763"/>
                </a:lnTo>
                <a:lnTo>
                  <a:pt x="334" y="3142"/>
                </a:lnTo>
                <a:lnTo>
                  <a:pt x="129" y="2742"/>
                </a:lnTo>
                <a:lnTo>
                  <a:pt x="17" y="2742"/>
                </a:lnTo>
                <a:lnTo>
                  <a:pt x="0" y="1184"/>
                </a:lnTo>
                <a:lnTo>
                  <a:pt x="0" y="1170"/>
                </a:lnTo>
                <a:lnTo>
                  <a:pt x="1" y="1157"/>
                </a:lnTo>
                <a:lnTo>
                  <a:pt x="3" y="1143"/>
                </a:lnTo>
                <a:lnTo>
                  <a:pt x="5" y="1130"/>
                </a:lnTo>
                <a:lnTo>
                  <a:pt x="9" y="1117"/>
                </a:lnTo>
                <a:lnTo>
                  <a:pt x="13" y="1105"/>
                </a:lnTo>
                <a:lnTo>
                  <a:pt x="22" y="1083"/>
                </a:lnTo>
                <a:lnTo>
                  <a:pt x="35" y="1062"/>
                </a:lnTo>
                <a:lnTo>
                  <a:pt x="50" y="1044"/>
                </a:lnTo>
                <a:lnTo>
                  <a:pt x="66" y="1026"/>
                </a:lnTo>
                <a:lnTo>
                  <a:pt x="84" y="1009"/>
                </a:lnTo>
                <a:lnTo>
                  <a:pt x="104" y="995"/>
                </a:lnTo>
                <a:lnTo>
                  <a:pt x="125" y="982"/>
                </a:lnTo>
                <a:lnTo>
                  <a:pt x="147" y="970"/>
                </a:lnTo>
                <a:lnTo>
                  <a:pt x="170" y="959"/>
                </a:lnTo>
                <a:lnTo>
                  <a:pt x="193" y="949"/>
                </a:lnTo>
                <a:lnTo>
                  <a:pt x="217" y="940"/>
                </a:lnTo>
                <a:lnTo>
                  <a:pt x="264" y="924"/>
                </a:lnTo>
                <a:lnTo>
                  <a:pt x="645" y="808"/>
                </a:lnTo>
                <a:lnTo>
                  <a:pt x="677" y="908"/>
                </a:lnTo>
                <a:lnTo>
                  <a:pt x="296" y="1025"/>
                </a:lnTo>
                <a:lnTo>
                  <a:pt x="265" y="1034"/>
                </a:lnTo>
                <a:lnTo>
                  <a:pt x="234" y="1045"/>
                </a:lnTo>
                <a:lnTo>
                  <a:pt x="202" y="1059"/>
                </a:lnTo>
                <a:lnTo>
                  <a:pt x="187" y="1067"/>
                </a:lnTo>
                <a:lnTo>
                  <a:pt x="172" y="1075"/>
                </a:lnTo>
                <a:lnTo>
                  <a:pt x="158" y="1086"/>
                </a:lnTo>
                <a:lnTo>
                  <a:pt x="145" y="1096"/>
                </a:lnTo>
                <a:lnTo>
                  <a:pt x="134" y="1108"/>
                </a:lnTo>
                <a:lnTo>
                  <a:pt x="124" y="1120"/>
                </a:lnTo>
                <a:lnTo>
                  <a:pt x="116" y="1134"/>
                </a:lnTo>
                <a:lnTo>
                  <a:pt x="109" y="1149"/>
                </a:lnTo>
                <a:lnTo>
                  <a:pt x="106" y="1166"/>
                </a:lnTo>
                <a:lnTo>
                  <a:pt x="105" y="1183"/>
                </a:lnTo>
                <a:lnTo>
                  <a:pt x="121" y="2636"/>
                </a:lnTo>
                <a:lnTo>
                  <a:pt x="193" y="2636"/>
                </a:lnTo>
                <a:lnTo>
                  <a:pt x="365" y="2636"/>
                </a:lnTo>
                <a:lnTo>
                  <a:pt x="322" y="1329"/>
                </a:lnTo>
                <a:lnTo>
                  <a:pt x="374" y="1329"/>
                </a:lnTo>
                <a:lnTo>
                  <a:pt x="413" y="2504"/>
                </a:lnTo>
                <a:lnTo>
                  <a:pt x="1357" y="2504"/>
                </a:lnTo>
                <a:lnTo>
                  <a:pt x="1397" y="1329"/>
                </a:lnTo>
                <a:lnTo>
                  <a:pt x="1449" y="1329"/>
                </a:lnTo>
                <a:lnTo>
                  <a:pt x="1405" y="2636"/>
                </a:lnTo>
                <a:close/>
                <a:moveTo>
                  <a:pt x="221" y="2689"/>
                </a:moveTo>
                <a:lnTo>
                  <a:pt x="389" y="3019"/>
                </a:lnTo>
                <a:lnTo>
                  <a:pt x="367" y="2694"/>
                </a:lnTo>
                <a:lnTo>
                  <a:pt x="367" y="2689"/>
                </a:lnTo>
                <a:lnTo>
                  <a:pt x="221" y="2689"/>
                </a:lnTo>
                <a:close/>
                <a:moveTo>
                  <a:pt x="760" y="2200"/>
                </a:moveTo>
                <a:lnTo>
                  <a:pt x="834" y="1070"/>
                </a:lnTo>
                <a:lnTo>
                  <a:pt x="825" y="1063"/>
                </a:lnTo>
                <a:lnTo>
                  <a:pt x="816" y="1055"/>
                </a:lnTo>
                <a:lnTo>
                  <a:pt x="809" y="1046"/>
                </a:lnTo>
                <a:lnTo>
                  <a:pt x="803" y="1037"/>
                </a:lnTo>
                <a:lnTo>
                  <a:pt x="798" y="1026"/>
                </a:lnTo>
                <a:lnTo>
                  <a:pt x="795" y="1016"/>
                </a:lnTo>
                <a:lnTo>
                  <a:pt x="792" y="1004"/>
                </a:lnTo>
                <a:lnTo>
                  <a:pt x="791" y="992"/>
                </a:lnTo>
                <a:lnTo>
                  <a:pt x="792" y="979"/>
                </a:lnTo>
                <a:lnTo>
                  <a:pt x="795" y="967"/>
                </a:lnTo>
                <a:lnTo>
                  <a:pt x="799" y="955"/>
                </a:lnTo>
                <a:lnTo>
                  <a:pt x="804" y="945"/>
                </a:lnTo>
                <a:lnTo>
                  <a:pt x="811" y="936"/>
                </a:lnTo>
                <a:lnTo>
                  <a:pt x="820" y="927"/>
                </a:lnTo>
                <a:lnTo>
                  <a:pt x="829" y="919"/>
                </a:lnTo>
                <a:lnTo>
                  <a:pt x="838" y="912"/>
                </a:lnTo>
                <a:lnTo>
                  <a:pt x="880" y="995"/>
                </a:lnTo>
                <a:lnTo>
                  <a:pt x="886" y="995"/>
                </a:lnTo>
                <a:lnTo>
                  <a:pt x="928" y="912"/>
                </a:lnTo>
                <a:lnTo>
                  <a:pt x="937" y="919"/>
                </a:lnTo>
                <a:lnTo>
                  <a:pt x="946" y="927"/>
                </a:lnTo>
                <a:lnTo>
                  <a:pt x="955" y="936"/>
                </a:lnTo>
                <a:lnTo>
                  <a:pt x="962" y="945"/>
                </a:lnTo>
                <a:lnTo>
                  <a:pt x="967" y="955"/>
                </a:lnTo>
                <a:lnTo>
                  <a:pt x="971" y="967"/>
                </a:lnTo>
                <a:lnTo>
                  <a:pt x="974" y="979"/>
                </a:lnTo>
                <a:lnTo>
                  <a:pt x="975" y="992"/>
                </a:lnTo>
                <a:lnTo>
                  <a:pt x="974" y="1004"/>
                </a:lnTo>
                <a:lnTo>
                  <a:pt x="971" y="1016"/>
                </a:lnTo>
                <a:lnTo>
                  <a:pt x="968" y="1026"/>
                </a:lnTo>
                <a:lnTo>
                  <a:pt x="963" y="1037"/>
                </a:lnTo>
                <a:lnTo>
                  <a:pt x="957" y="1046"/>
                </a:lnTo>
                <a:lnTo>
                  <a:pt x="950" y="1055"/>
                </a:lnTo>
                <a:lnTo>
                  <a:pt x="941" y="1063"/>
                </a:lnTo>
                <a:lnTo>
                  <a:pt x="932" y="1070"/>
                </a:lnTo>
                <a:lnTo>
                  <a:pt x="1007" y="2200"/>
                </a:lnTo>
                <a:lnTo>
                  <a:pt x="883" y="2345"/>
                </a:lnTo>
                <a:lnTo>
                  <a:pt x="760" y="2200"/>
                </a:lnTo>
                <a:close/>
              </a:path>
            </a:pathLst>
          </a:custGeom>
          <a:solidFill>
            <a:srgbClr val="000000"/>
          </a:solidFill>
          <a:ln w="9525">
            <a:noFill/>
            <a:round/>
            <a:headEnd/>
            <a:tailEnd/>
          </a:ln>
        </p:spPr>
        <p:txBody>
          <a:bodyPr/>
          <a:lstStyle/>
          <a:p>
            <a:endParaRPr lang="de-DE"/>
          </a:p>
        </p:txBody>
      </p:sp>
      <p:sp>
        <p:nvSpPr>
          <p:cNvPr id="157" name="Freeform 59"/>
          <p:cNvSpPr>
            <a:spLocks noEditPoints="1"/>
          </p:cNvSpPr>
          <p:nvPr/>
        </p:nvSpPr>
        <p:spPr bwMode="auto">
          <a:xfrm>
            <a:off x="2219476" y="2331559"/>
            <a:ext cx="182880" cy="365760"/>
          </a:xfrm>
          <a:custGeom>
            <a:avLst/>
            <a:gdLst>
              <a:gd name="T0" fmla="*/ 2147483647 w 1770"/>
              <a:gd name="T1" fmla="*/ 2147483647 h 4763"/>
              <a:gd name="T2" fmla="*/ 2147483647 w 1770"/>
              <a:gd name="T3" fmla="*/ 2147483647 h 4763"/>
              <a:gd name="T4" fmla="*/ 2147483647 w 1770"/>
              <a:gd name="T5" fmla="*/ 2147483647 h 4763"/>
              <a:gd name="T6" fmla="*/ 2147483647 w 1770"/>
              <a:gd name="T7" fmla="*/ 2147483647 h 4763"/>
              <a:gd name="T8" fmla="*/ 2147483647 w 1770"/>
              <a:gd name="T9" fmla="*/ 2147483647 h 4763"/>
              <a:gd name="T10" fmla="*/ 2147483647 w 1770"/>
              <a:gd name="T11" fmla="*/ 2147483647 h 4763"/>
              <a:gd name="T12" fmla="*/ 2147483647 w 1770"/>
              <a:gd name="T13" fmla="*/ 2147483647 h 4763"/>
              <a:gd name="T14" fmla="*/ 2147483647 w 1770"/>
              <a:gd name="T15" fmla="*/ 2147483647 h 4763"/>
              <a:gd name="T16" fmla="*/ 2147483647 w 1770"/>
              <a:gd name="T17" fmla="*/ 2147483647 h 4763"/>
              <a:gd name="T18" fmla="*/ 2147483647 w 1770"/>
              <a:gd name="T19" fmla="*/ 2147483647 h 4763"/>
              <a:gd name="T20" fmla="*/ 2147483647 w 1770"/>
              <a:gd name="T21" fmla="*/ 2147483647 h 4763"/>
              <a:gd name="T22" fmla="*/ 2147483647 w 1770"/>
              <a:gd name="T23" fmla="*/ 2147483647 h 4763"/>
              <a:gd name="T24" fmla="*/ 2147483647 w 1770"/>
              <a:gd name="T25" fmla="*/ 2147483647 h 4763"/>
              <a:gd name="T26" fmla="*/ 2147483647 w 1770"/>
              <a:gd name="T27" fmla="*/ 2147483647 h 4763"/>
              <a:gd name="T28" fmla="*/ 2147483647 w 1770"/>
              <a:gd name="T29" fmla="*/ 2147483647 h 4763"/>
              <a:gd name="T30" fmla="*/ 2147483647 w 1770"/>
              <a:gd name="T31" fmla="*/ 2147483647 h 4763"/>
              <a:gd name="T32" fmla="*/ 2147483647 w 1770"/>
              <a:gd name="T33" fmla="*/ 2147483647 h 4763"/>
              <a:gd name="T34" fmla="*/ 2147483647 w 1770"/>
              <a:gd name="T35" fmla="*/ 2147483647 h 4763"/>
              <a:gd name="T36" fmla="*/ 2147483647 w 1770"/>
              <a:gd name="T37" fmla="*/ 2147483647 h 4763"/>
              <a:gd name="T38" fmla="*/ 2147483647 w 1770"/>
              <a:gd name="T39" fmla="*/ 2147483647 h 4763"/>
              <a:gd name="T40" fmla="*/ 2147483647 w 1770"/>
              <a:gd name="T41" fmla="*/ 2147483647 h 4763"/>
              <a:gd name="T42" fmla="*/ 2147483647 w 1770"/>
              <a:gd name="T43" fmla="*/ 2147483647 h 4763"/>
              <a:gd name="T44" fmla="*/ 2147483647 w 1770"/>
              <a:gd name="T45" fmla="*/ 2147483647 h 4763"/>
              <a:gd name="T46" fmla="*/ 2147483647 w 1770"/>
              <a:gd name="T47" fmla="*/ 2147483647 h 4763"/>
              <a:gd name="T48" fmla="*/ 2147483647 w 1770"/>
              <a:gd name="T49" fmla="*/ 2147483647 h 4763"/>
              <a:gd name="T50" fmla="*/ 2147483647 w 1770"/>
              <a:gd name="T51" fmla="*/ 2147483647 h 4763"/>
              <a:gd name="T52" fmla="*/ 2147483647 w 1770"/>
              <a:gd name="T53" fmla="*/ 2147483647 h 4763"/>
              <a:gd name="T54" fmla="*/ 2147483647 w 1770"/>
              <a:gd name="T55" fmla="*/ 2147483647 h 4763"/>
              <a:gd name="T56" fmla="*/ 2147483647 w 1770"/>
              <a:gd name="T57" fmla="*/ 2147483647 h 4763"/>
              <a:gd name="T58" fmla="*/ 2147483647 w 1770"/>
              <a:gd name="T59" fmla="*/ 2147483647 h 4763"/>
              <a:gd name="T60" fmla="*/ 2147483647 w 1770"/>
              <a:gd name="T61" fmla="*/ 2147483647 h 4763"/>
              <a:gd name="T62" fmla="*/ 2147483647 w 1770"/>
              <a:gd name="T63" fmla="*/ 2147483647 h 4763"/>
              <a:gd name="T64" fmla="*/ 2147483647 w 1770"/>
              <a:gd name="T65" fmla="*/ 2147483647 h 4763"/>
              <a:gd name="T66" fmla="*/ 2147483647 w 1770"/>
              <a:gd name="T67" fmla="*/ 2147483647 h 4763"/>
              <a:gd name="T68" fmla="*/ 2147483647 w 1770"/>
              <a:gd name="T69" fmla="*/ 0 h 4763"/>
              <a:gd name="T70" fmla="*/ 2147483647 w 1770"/>
              <a:gd name="T71" fmla="*/ 2147483647 h 4763"/>
              <a:gd name="T72" fmla="*/ 2147483647 w 1770"/>
              <a:gd name="T73" fmla="*/ 2147483647 h 4763"/>
              <a:gd name="T74" fmla="*/ 2147483647 w 1770"/>
              <a:gd name="T75" fmla="*/ 2147483647 h 4763"/>
              <a:gd name="T76" fmla="*/ 2147483647 w 1770"/>
              <a:gd name="T77" fmla="*/ 2147483647 h 4763"/>
              <a:gd name="T78" fmla="*/ 2147483647 w 1770"/>
              <a:gd name="T79" fmla="*/ 2147483647 h 4763"/>
              <a:gd name="T80" fmla="*/ 2147483647 w 1770"/>
              <a:gd name="T81" fmla="*/ 2147483647 h 4763"/>
              <a:gd name="T82" fmla="*/ 2147483647 w 1770"/>
              <a:gd name="T83" fmla="*/ 2147483647 h 4763"/>
              <a:gd name="T84" fmla="*/ 2147483647 w 1770"/>
              <a:gd name="T85" fmla="*/ 2147483647 h 4763"/>
              <a:gd name="T86" fmla="*/ 2147483647 w 1770"/>
              <a:gd name="T87" fmla="*/ 2147483647 h 4763"/>
              <a:gd name="T88" fmla="*/ 2147483647 w 1770"/>
              <a:gd name="T89" fmla="*/ 2147483647 h 4763"/>
              <a:gd name="T90" fmla="*/ 2147483647 w 1770"/>
              <a:gd name="T91" fmla="*/ 2147483647 h 4763"/>
              <a:gd name="T92" fmla="*/ 2147483647 w 1770"/>
              <a:gd name="T93" fmla="*/ 2147483647 h 4763"/>
              <a:gd name="T94" fmla="*/ 0 w 1770"/>
              <a:gd name="T95" fmla="*/ 2147483647 h 4763"/>
              <a:gd name="T96" fmla="*/ 2147483647 w 1770"/>
              <a:gd name="T97" fmla="*/ 2147483647 h 4763"/>
              <a:gd name="T98" fmla="*/ 2147483647 w 1770"/>
              <a:gd name="T99" fmla="*/ 2147483647 h 4763"/>
              <a:gd name="T100" fmla="*/ 2147483647 w 1770"/>
              <a:gd name="T101" fmla="*/ 2147483647 h 4763"/>
              <a:gd name="T102" fmla="*/ 2147483647 w 1770"/>
              <a:gd name="T103" fmla="*/ 2147483647 h 4763"/>
              <a:gd name="T104" fmla="*/ 2147483647 w 1770"/>
              <a:gd name="T105" fmla="*/ 2147483647 h 4763"/>
              <a:gd name="T106" fmla="*/ 2147483647 w 1770"/>
              <a:gd name="T107" fmla="*/ 2147483647 h 4763"/>
              <a:gd name="T108" fmla="*/ 2147483647 w 1770"/>
              <a:gd name="T109" fmla="*/ 2147483647 h 4763"/>
              <a:gd name="T110" fmla="*/ 2147483647 w 1770"/>
              <a:gd name="T111" fmla="*/ 2147483647 h 4763"/>
              <a:gd name="T112" fmla="*/ 2147483647 w 1770"/>
              <a:gd name="T113" fmla="*/ 2147483647 h 4763"/>
              <a:gd name="T114" fmla="*/ 2147483647 w 1770"/>
              <a:gd name="T115" fmla="*/ 2147483647 h 4763"/>
              <a:gd name="T116" fmla="*/ 2147483647 w 1770"/>
              <a:gd name="T117" fmla="*/ 2147483647 h 4763"/>
              <a:gd name="T118" fmla="*/ 2147483647 w 1770"/>
              <a:gd name="T119" fmla="*/ 2147483647 h 4763"/>
              <a:gd name="T120" fmla="*/ 2147483647 w 1770"/>
              <a:gd name="T121" fmla="*/ 2147483647 h 47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0"/>
              <a:gd name="T184" fmla="*/ 0 h 4763"/>
              <a:gd name="T185" fmla="*/ 1770 w 1770"/>
              <a:gd name="T186" fmla="*/ 4763 h 47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0" h="4763">
                <a:moveTo>
                  <a:pt x="1523" y="2527"/>
                </a:moveTo>
                <a:lnTo>
                  <a:pt x="1523" y="2527"/>
                </a:lnTo>
                <a:lnTo>
                  <a:pt x="1523" y="2520"/>
                </a:lnTo>
                <a:lnTo>
                  <a:pt x="1526" y="2512"/>
                </a:lnTo>
                <a:lnTo>
                  <a:pt x="1530" y="2505"/>
                </a:lnTo>
                <a:lnTo>
                  <a:pt x="1535" y="2500"/>
                </a:lnTo>
                <a:lnTo>
                  <a:pt x="1540" y="2495"/>
                </a:lnTo>
                <a:lnTo>
                  <a:pt x="1547" y="2491"/>
                </a:lnTo>
                <a:lnTo>
                  <a:pt x="1554" y="2488"/>
                </a:lnTo>
                <a:lnTo>
                  <a:pt x="1562" y="2488"/>
                </a:lnTo>
                <a:lnTo>
                  <a:pt x="1570" y="2488"/>
                </a:lnTo>
                <a:lnTo>
                  <a:pt x="1577" y="2491"/>
                </a:lnTo>
                <a:lnTo>
                  <a:pt x="1585" y="2495"/>
                </a:lnTo>
                <a:lnTo>
                  <a:pt x="1590" y="2500"/>
                </a:lnTo>
                <a:lnTo>
                  <a:pt x="1595" y="2505"/>
                </a:lnTo>
                <a:lnTo>
                  <a:pt x="1598" y="2512"/>
                </a:lnTo>
                <a:lnTo>
                  <a:pt x="1600" y="2520"/>
                </a:lnTo>
                <a:lnTo>
                  <a:pt x="1602" y="2527"/>
                </a:lnTo>
                <a:lnTo>
                  <a:pt x="1600" y="2535"/>
                </a:lnTo>
                <a:lnTo>
                  <a:pt x="1598" y="2542"/>
                </a:lnTo>
                <a:lnTo>
                  <a:pt x="1595" y="2550"/>
                </a:lnTo>
                <a:lnTo>
                  <a:pt x="1590" y="2555"/>
                </a:lnTo>
                <a:lnTo>
                  <a:pt x="1585" y="2560"/>
                </a:lnTo>
                <a:lnTo>
                  <a:pt x="1577" y="2563"/>
                </a:lnTo>
                <a:lnTo>
                  <a:pt x="1570" y="2566"/>
                </a:lnTo>
                <a:lnTo>
                  <a:pt x="1562" y="2567"/>
                </a:lnTo>
                <a:lnTo>
                  <a:pt x="1554" y="2566"/>
                </a:lnTo>
                <a:lnTo>
                  <a:pt x="1547" y="2563"/>
                </a:lnTo>
                <a:lnTo>
                  <a:pt x="1540" y="2560"/>
                </a:lnTo>
                <a:lnTo>
                  <a:pt x="1535" y="2555"/>
                </a:lnTo>
                <a:lnTo>
                  <a:pt x="1530" y="2550"/>
                </a:lnTo>
                <a:lnTo>
                  <a:pt x="1526" y="2542"/>
                </a:lnTo>
                <a:lnTo>
                  <a:pt x="1523" y="2535"/>
                </a:lnTo>
                <a:lnTo>
                  <a:pt x="1523" y="2527"/>
                </a:lnTo>
                <a:close/>
                <a:moveTo>
                  <a:pt x="168" y="2527"/>
                </a:moveTo>
                <a:lnTo>
                  <a:pt x="168" y="2527"/>
                </a:lnTo>
                <a:lnTo>
                  <a:pt x="170" y="2520"/>
                </a:lnTo>
                <a:lnTo>
                  <a:pt x="172" y="2512"/>
                </a:lnTo>
                <a:lnTo>
                  <a:pt x="176" y="2505"/>
                </a:lnTo>
                <a:lnTo>
                  <a:pt x="180" y="2500"/>
                </a:lnTo>
                <a:lnTo>
                  <a:pt x="187" y="2495"/>
                </a:lnTo>
                <a:lnTo>
                  <a:pt x="193" y="2491"/>
                </a:lnTo>
                <a:lnTo>
                  <a:pt x="200" y="2488"/>
                </a:lnTo>
                <a:lnTo>
                  <a:pt x="208" y="2488"/>
                </a:lnTo>
                <a:lnTo>
                  <a:pt x="217" y="2488"/>
                </a:lnTo>
                <a:lnTo>
                  <a:pt x="223" y="2491"/>
                </a:lnTo>
                <a:lnTo>
                  <a:pt x="230" y="2495"/>
                </a:lnTo>
                <a:lnTo>
                  <a:pt x="237" y="2500"/>
                </a:lnTo>
                <a:lnTo>
                  <a:pt x="240" y="2505"/>
                </a:lnTo>
                <a:lnTo>
                  <a:pt x="244" y="2512"/>
                </a:lnTo>
                <a:lnTo>
                  <a:pt x="247" y="2520"/>
                </a:lnTo>
                <a:lnTo>
                  <a:pt x="247" y="2527"/>
                </a:lnTo>
                <a:lnTo>
                  <a:pt x="247" y="2535"/>
                </a:lnTo>
                <a:lnTo>
                  <a:pt x="244" y="2542"/>
                </a:lnTo>
                <a:lnTo>
                  <a:pt x="240" y="2550"/>
                </a:lnTo>
                <a:lnTo>
                  <a:pt x="237" y="2555"/>
                </a:lnTo>
                <a:lnTo>
                  <a:pt x="230" y="2560"/>
                </a:lnTo>
                <a:lnTo>
                  <a:pt x="223" y="2563"/>
                </a:lnTo>
                <a:lnTo>
                  <a:pt x="217" y="2566"/>
                </a:lnTo>
                <a:lnTo>
                  <a:pt x="208" y="2567"/>
                </a:lnTo>
                <a:lnTo>
                  <a:pt x="200" y="2566"/>
                </a:lnTo>
                <a:lnTo>
                  <a:pt x="193" y="2563"/>
                </a:lnTo>
                <a:lnTo>
                  <a:pt x="187" y="2560"/>
                </a:lnTo>
                <a:lnTo>
                  <a:pt x="180" y="2555"/>
                </a:lnTo>
                <a:lnTo>
                  <a:pt x="176" y="2550"/>
                </a:lnTo>
                <a:lnTo>
                  <a:pt x="172" y="2542"/>
                </a:lnTo>
                <a:lnTo>
                  <a:pt x="170" y="2535"/>
                </a:lnTo>
                <a:lnTo>
                  <a:pt x="168" y="2527"/>
                </a:lnTo>
                <a:close/>
                <a:moveTo>
                  <a:pt x="1028" y="171"/>
                </a:moveTo>
                <a:lnTo>
                  <a:pt x="1028" y="171"/>
                </a:lnTo>
                <a:lnTo>
                  <a:pt x="1038" y="179"/>
                </a:lnTo>
                <a:lnTo>
                  <a:pt x="1049" y="189"/>
                </a:lnTo>
                <a:lnTo>
                  <a:pt x="1059" y="200"/>
                </a:lnTo>
                <a:lnTo>
                  <a:pt x="1067" y="210"/>
                </a:lnTo>
                <a:lnTo>
                  <a:pt x="1076" y="222"/>
                </a:lnTo>
                <a:lnTo>
                  <a:pt x="1084" y="235"/>
                </a:lnTo>
                <a:lnTo>
                  <a:pt x="1091" y="248"/>
                </a:lnTo>
                <a:lnTo>
                  <a:pt x="1099" y="262"/>
                </a:lnTo>
                <a:lnTo>
                  <a:pt x="1104" y="275"/>
                </a:lnTo>
                <a:lnTo>
                  <a:pt x="1109" y="289"/>
                </a:lnTo>
                <a:lnTo>
                  <a:pt x="1114" y="304"/>
                </a:lnTo>
                <a:lnTo>
                  <a:pt x="1117" y="319"/>
                </a:lnTo>
                <a:lnTo>
                  <a:pt x="1121" y="335"/>
                </a:lnTo>
                <a:lnTo>
                  <a:pt x="1122" y="351"/>
                </a:lnTo>
                <a:lnTo>
                  <a:pt x="1123" y="367"/>
                </a:lnTo>
                <a:lnTo>
                  <a:pt x="1125" y="384"/>
                </a:lnTo>
                <a:lnTo>
                  <a:pt x="1125" y="460"/>
                </a:lnTo>
                <a:lnTo>
                  <a:pt x="1123" y="486"/>
                </a:lnTo>
                <a:lnTo>
                  <a:pt x="1120" y="513"/>
                </a:lnTo>
                <a:lnTo>
                  <a:pt x="1114" y="539"/>
                </a:lnTo>
                <a:lnTo>
                  <a:pt x="1106" y="563"/>
                </a:lnTo>
                <a:lnTo>
                  <a:pt x="1096" y="586"/>
                </a:lnTo>
                <a:lnTo>
                  <a:pt x="1084" y="607"/>
                </a:lnTo>
                <a:lnTo>
                  <a:pt x="1071" y="628"/>
                </a:lnTo>
                <a:lnTo>
                  <a:pt x="1056" y="647"/>
                </a:lnTo>
                <a:lnTo>
                  <a:pt x="1039" y="662"/>
                </a:lnTo>
                <a:lnTo>
                  <a:pt x="1022" y="678"/>
                </a:lnTo>
                <a:lnTo>
                  <a:pt x="1003" y="691"/>
                </a:lnTo>
                <a:lnTo>
                  <a:pt x="983" y="702"/>
                </a:lnTo>
                <a:lnTo>
                  <a:pt x="962" y="710"/>
                </a:lnTo>
                <a:lnTo>
                  <a:pt x="940" y="716"/>
                </a:lnTo>
                <a:lnTo>
                  <a:pt x="917" y="720"/>
                </a:lnTo>
                <a:lnTo>
                  <a:pt x="895" y="722"/>
                </a:lnTo>
                <a:lnTo>
                  <a:pt x="871" y="720"/>
                </a:lnTo>
                <a:lnTo>
                  <a:pt x="849" y="716"/>
                </a:lnTo>
                <a:lnTo>
                  <a:pt x="828" y="710"/>
                </a:lnTo>
                <a:lnTo>
                  <a:pt x="807" y="702"/>
                </a:lnTo>
                <a:lnTo>
                  <a:pt x="786" y="691"/>
                </a:lnTo>
                <a:lnTo>
                  <a:pt x="767" y="678"/>
                </a:lnTo>
                <a:lnTo>
                  <a:pt x="749" y="662"/>
                </a:lnTo>
                <a:lnTo>
                  <a:pt x="733" y="647"/>
                </a:lnTo>
                <a:lnTo>
                  <a:pt x="717" y="628"/>
                </a:lnTo>
                <a:lnTo>
                  <a:pt x="704" y="607"/>
                </a:lnTo>
                <a:lnTo>
                  <a:pt x="692" y="586"/>
                </a:lnTo>
                <a:lnTo>
                  <a:pt x="683" y="563"/>
                </a:lnTo>
                <a:lnTo>
                  <a:pt x="675" y="539"/>
                </a:lnTo>
                <a:lnTo>
                  <a:pt x="669" y="513"/>
                </a:lnTo>
                <a:lnTo>
                  <a:pt x="666" y="486"/>
                </a:lnTo>
                <a:lnTo>
                  <a:pt x="665" y="460"/>
                </a:lnTo>
                <a:lnTo>
                  <a:pt x="665" y="384"/>
                </a:lnTo>
                <a:lnTo>
                  <a:pt x="665" y="367"/>
                </a:lnTo>
                <a:lnTo>
                  <a:pt x="666" y="351"/>
                </a:lnTo>
                <a:lnTo>
                  <a:pt x="669" y="335"/>
                </a:lnTo>
                <a:lnTo>
                  <a:pt x="671" y="319"/>
                </a:lnTo>
                <a:lnTo>
                  <a:pt x="675" y="304"/>
                </a:lnTo>
                <a:lnTo>
                  <a:pt x="679" y="289"/>
                </a:lnTo>
                <a:lnTo>
                  <a:pt x="685" y="275"/>
                </a:lnTo>
                <a:lnTo>
                  <a:pt x="691" y="262"/>
                </a:lnTo>
                <a:lnTo>
                  <a:pt x="698" y="248"/>
                </a:lnTo>
                <a:lnTo>
                  <a:pt x="706" y="235"/>
                </a:lnTo>
                <a:lnTo>
                  <a:pt x="714" y="222"/>
                </a:lnTo>
                <a:lnTo>
                  <a:pt x="721" y="210"/>
                </a:lnTo>
                <a:lnTo>
                  <a:pt x="731" y="200"/>
                </a:lnTo>
                <a:lnTo>
                  <a:pt x="740" y="189"/>
                </a:lnTo>
                <a:lnTo>
                  <a:pt x="750" y="179"/>
                </a:lnTo>
                <a:lnTo>
                  <a:pt x="761" y="171"/>
                </a:lnTo>
                <a:lnTo>
                  <a:pt x="771" y="188"/>
                </a:lnTo>
                <a:lnTo>
                  <a:pt x="784" y="204"/>
                </a:lnTo>
                <a:lnTo>
                  <a:pt x="799" y="217"/>
                </a:lnTo>
                <a:lnTo>
                  <a:pt x="815" y="229"/>
                </a:lnTo>
                <a:lnTo>
                  <a:pt x="833" y="239"/>
                </a:lnTo>
                <a:lnTo>
                  <a:pt x="853" y="246"/>
                </a:lnTo>
                <a:lnTo>
                  <a:pt x="873" y="250"/>
                </a:lnTo>
                <a:lnTo>
                  <a:pt x="895" y="252"/>
                </a:lnTo>
                <a:lnTo>
                  <a:pt x="916" y="250"/>
                </a:lnTo>
                <a:lnTo>
                  <a:pt x="937" y="246"/>
                </a:lnTo>
                <a:lnTo>
                  <a:pt x="955" y="239"/>
                </a:lnTo>
                <a:lnTo>
                  <a:pt x="974" y="229"/>
                </a:lnTo>
                <a:lnTo>
                  <a:pt x="991" y="217"/>
                </a:lnTo>
                <a:lnTo>
                  <a:pt x="1005" y="204"/>
                </a:lnTo>
                <a:lnTo>
                  <a:pt x="1017" y="188"/>
                </a:lnTo>
                <a:lnTo>
                  <a:pt x="1028" y="171"/>
                </a:lnTo>
                <a:close/>
                <a:moveTo>
                  <a:pt x="1201" y="402"/>
                </a:moveTo>
                <a:lnTo>
                  <a:pt x="1201" y="402"/>
                </a:lnTo>
                <a:lnTo>
                  <a:pt x="1200" y="418"/>
                </a:lnTo>
                <a:lnTo>
                  <a:pt x="1198" y="432"/>
                </a:lnTo>
                <a:lnTo>
                  <a:pt x="1197" y="447"/>
                </a:lnTo>
                <a:lnTo>
                  <a:pt x="1193" y="460"/>
                </a:lnTo>
                <a:lnTo>
                  <a:pt x="1189" y="473"/>
                </a:lnTo>
                <a:lnTo>
                  <a:pt x="1185" y="486"/>
                </a:lnTo>
                <a:lnTo>
                  <a:pt x="1180" y="498"/>
                </a:lnTo>
                <a:lnTo>
                  <a:pt x="1173" y="510"/>
                </a:lnTo>
                <a:lnTo>
                  <a:pt x="1168" y="538"/>
                </a:lnTo>
                <a:lnTo>
                  <a:pt x="1162" y="564"/>
                </a:lnTo>
                <a:lnTo>
                  <a:pt x="1152" y="589"/>
                </a:lnTo>
                <a:lnTo>
                  <a:pt x="1141" y="614"/>
                </a:lnTo>
                <a:lnTo>
                  <a:pt x="1127" y="637"/>
                </a:lnTo>
                <a:lnTo>
                  <a:pt x="1113" y="658"/>
                </a:lnTo>
                <a:lnTo>
                  <a:pt x="1097" y="679"/>
                </a:lnTo>
                <a:lnTo>
                  <a:pt x="1079" y="698"/>
                </a:lnTo>
                <a:lnTo>
                  <a:pt x="1060" y="715"/>
                </a:lnTo>
                <a:lnTo>
                  <a:pt x="1039" y="729"/>
                </a:lnTo>
                <a:lnTo>
                  <a:pt x="1018" y="743"/>
                </a:lnTo>
                <a:lnTo>
                  <a:pt x="995" y="754"/>
                </a:lnTo>
                <a:lnTo>
                  <a:pt x="971" y="762"/>
                </a:lnTo>
                <a:lnTo>
                  <a:pt x="946" y="769"/>
                </a:lnTo>
                <a:lnTo>
                  <a:pt x="921" y="773"/>
                </a:lnTo>
                <a:lnTo>
                  <a:pt x="895" y="774"/>
                </a:lnTo>
                <a:lnTo>
                  <a:pt x="869" y="773"/>
                </a:lnTo>
                <a:lnTo>
                  <a:pt x="842" y="769"/>
                </a:lnTo>
                <a:lnTo>
                  <a:pt x="817" y="762"/>
                </a:lnTo>
                <a:lnTo>
                  <a:pt x="794" y="754"/>
                </a:lnTo>
                <a:lnTo>
                  <a:pt x="770" y="743"/>
                </a:lnTo>
                <a:lnTo>
                  <a:pt x="749" y="729"/>
                </a:lnTo>
                <a:lnTo>
                  <a:pt x="728" y="715"/>
                </a:lnTo>
                <a:lnTo>
                  <a:pt x="710" y="698"/>
                </a:lnTo>
                <a:lnTo>
                  <a:pt x="691" y="678"/>
                </a:lnTo>
                <a:lnTo>
                  <a:pt x="675" y="658"/>
                </a:lnTo>
                <a:lnTo>
                  <a:pt x="661" y="636"/>
                </a:lnTo>
                <a:lnTo>
                  <a:pt x="648" y="612"/>
                </a:lnTo>
                <a:lnTo>
                  <a:pt x="637" y="589"/>
                </a:lnTo>
                <a:lnTo>
                  <a:pt x="628" y="563"/>
                </a:lnTo>
                <a:lnTo>
                  <a:pt x="620" y="536"/>
                </a:lnTo>
                <a:lnTo>
                  <a:pt x="615" y="509"/>
                </a:lnTo>
                <a:lnTo>
                  <a:pt x="610" y="497"/>
                </a:lnTo>
                <a:lnTo>
                  <a:pt x="604" y="485"/>
                </a:lnTo>
                <a:lnTo>
                  <a:pt x="599" y="473"/>
                </a:lnTo>
                <a:lnTo>
                  <a:pt x="595" y="460"/>
                </a:lnTo>
                <a:lnTo>
                  <a:pt x="593" y="446"/>
                </a:lnTo>
                <a:lnTo>
                  <a:pt x="590" y="432"/>
                </a:lnTo>
                <a:lnTo>
                  <a:pt x="589" y="418"/>
                </a:lnTo>
                <a:lnTo>
                  <a:pt x="589" y="402"/>
                </a:lnTo>
                <a:lnTo>
                  <a:pt x="589" y="181"/>
                </a:lnTo>
                <a:lnTo>
                  <a:pt x="589" y="170"/>
                </a:lnTo>
                <a:lnTo>
                  <a:pt x="593" y="156"/>
                </a:lnTo>
                <a:lnTo>
                  <a:pt x="597" y="145"/>
                </a:lnTo>
                <a:lnTo>
                  <a:pt x="602" y="133"/>
                </a:lnTo>
                <a:lnTo>
                  <a:pt x="610" y="121"/>
                </a:lnTo>
                <a:lnTo>
                  <a:pt x="619" y="110"/>
                </a:lnTo>
                <a:lnTo>
                  <a:pt x="628" y="99"/>
                </a:lnTo>
                <a:lnTo>
                  <a:pt x="640" y="88"/>
                </a:lnTo>
                <a:lnTo>
                  <a:pt x="652" y="78"/>
                </a:lnTo>
                <a:lnTo>
                  <a:pt x="666" y="68"/>
                </a:lnTo>
                <a:lnTo>
                  <a:pt x="679" y="59"/>
                </a:lnTo>
                <a:lnTo>
                  <a:pt x="695" y="50"/>
                </a:lnTo>
                <a:lnTo>
                  <a:pt x="711" y="42"/>
                </a:lnTo>
                <a:lnTo>
                  <a:pt x="727" y="34"/>
                </a:lnTo>
                <a:lnTo>
                  <a:pt x="744" y="26"/>
                </a:lnTo>
                <a:lnTo>
                  <a:pt x="761" y="21"/>
                </a:lnTo>
                <a:lnTo>
                  <a:pt x="779" y="14"/>
                </a:lnTo>
                <a:lnTo>
                  <a:pt x="798" y="11"/>
                </a:lnTo>
                <a:lnTo>
                  <a:pt x="815" y="7"/>
                </a:lnTo>
                <a:lnTo>
                  <a:pt x="833" y="3"/>
                </a:lnTo>
                <a:lnTo>
                  <a:pt x="851" y="1"/>
                </a:lnTo>
                <a:lnTo>
                  <a:pt x="869" y="0"/>
                </a:lnTo>
                <a:lnTo>
                  <a:pt x="887" y="0"/>
                </a:lnTo>
                <a:lnTo>
                  <a:pt x="904" y="0"/>
                </a:lnTo>
                <a:lnTo>
                  <a:pt x="921" y="3"/>
                </a:lnTo>
                <a:lnTo>
                  <a:pt x="937" y="5"/>
                </a:lnTo>
                <a:lnTo>
                  <a:pt x="953" y="9"/>
                </a:lnTo>
                <a:lnTo>
                  <a:pt x="967" y="14"/>
                </a:lnTo>
                <a:lnTo>
                  <a:pt x="982" y="21"/>
                </a:lnTo>
                <a:lnTo>
                  <a:pt x="995" y="30"/>
                </a:lnTo>
                <a:lnTo>
                  <a:pt x="1007" y="39"/>
                </a:lnTo>
                <a:lnTo>
                  <a:pt x="1017" y="50"/>
                </a:lnTo>
                <a:lnTo>
                  <a:pt x="1029" y="45"/>
                </a:lnTo>
                <a:lnTo>
                  <a:pt x="1041" y="42"/>
                </a:lnTo>
                <a:lnTo>
                  <a:pt x="1051" y="39"/>
                </a:lnTo>
                <a:lnTo>
                  <a:pt x="1062" y="38"/>
                </a:lnTo>
                <a:lnTo>
                  <a:pt x="1072" y="37"/>
                </a:lnTo>
                <a:lnTo>
                  <a:pt x="1081" y="38"/>
                </a:lnTo>
                <a:lnTo>
                  <a:pt x="1091" y="38"/>
                </a:lnTo>
                <a:lnTo>
                  <a:pt x="1100" y="41"/>
                </a:lnTo>
                <a:lnTo>
                  <a:pt x="1108" y="43"/>
                </a:lnTo>
                <a:lnTo>
                  <a:pt x="1116" y="46"/>
                </a:lnTo>
                <a:lnTo>
                  <a:pt x="1123" y="51"/>
                </a:lnTo>
                <a:lnTo>
                  <a:pt x="1131" y="55"/>
                </a:lnTo>
                <a:lnTo>
                  <a:pt x="1145" y="67"/>
                </a:lnTo>
                <a:lnTo>
                  <a:pt x="1156" y="81"/>
                </a:lnTo>
                <a:lnTo>
                  <a:pt x="1167" y="97"/>
                </a:lnTo>
                <a:lnTo>
                  <a:pt x="1176" y="117"/>
                </a:lnTo>
                <a:lnTo>
                  <a:pt x="1184" y="137"/>
                </a:lnTo>
                <a:lnTo>
                  <a:pt x="1191" y="159"/>
                </a:lnTo>
                <a:lnTo>
                  <a:pt x="1194" y="183"/>
                </a:lnTo>
                <a:lnTo>
                  <a:pt x="1198" y="208"/>
                </a:lnTo>
                <a:lnTo>
                  <a:pt x="1200" y="233"/>
                </a:lnTo>
                <a:lnTo>
                  <a:pt x="1201" y="259"/>
                </a:lnTo>
                <a:lnTo>
                  <a:pt x="1201" y="402"/>
                </a:lnTo>
                <a:close/>
                <a:moveTo>
                  <a:pt x="1551" y="2689"/>
                </a:moveTo>
                <a:lnTo>
                  <a:pt x="1403" y="2689"/>
                </a:lnTo>
                <a:lnTo>
                  <a:pt x="1403" y="2694"/>
                </a:lnTo>
                <a:lnTo>
                  <a:pt x="1381" y="3019"/>
                </a:lnTo>
                <a:lnTo>
                  <a:pt x="1551" y="2689"/>
                </a:lnTo>
                <a:close/>
                <a:moveTo>
                  <a:pt x="1405" y="2636"/>
                </a:moveTo>
                <a:lnTo>
                  <a:pt x="1577" y="2636"/>
                </a:lnTo>
                <a:lnTo>
                  <a:pt x="1649" y="2636"/>
                </a:lnTo>
                <a:lnTo>
                  <a:pt x="1665" y="1183"/>
                </a:lnTo>
                <a:lnTo>
                  <a:pt x="1665" y="1166"/>
                </a:lnTo>
                <a:lnTo>
                  <a:pt x="1661" y="1149"/>
                </a:lnTo>
                <a:lnTo>
                  <a:pt x="1654" y="1134"/>
                </a:lnTo>
                <a:lnTo>
                  <a:pt x="1646" y="1120"/>
                </a:lnTo>
                <a:lnTo>
                  <a:pt x="1637" y="1108"/>
                </a:lnTo>
                <a:lnTo>
                  <a:pt x="1625" y="1096"/>
                </a:lnTo>
                <a:lnTo>
                  <a:pt x="1612" y="1086"/>
                </a:lnTo>
                <a:lnTo>
                  <a:pt x="1599" y="1075"/>
                </a:lnTo>
                <a:lnTo>
                  <a:pt x="1583" y="1067"/>
                </a:lnTo>
                <a:lnTo>
                  <a:pt x="1569" y="1059"/>
                </a:lnTo>
                <a:lnTo>
                  <a:pt x="1536" y="1045"/>
                </a:lnTo>
                <a:lnTo>
                  <a:pt x="1505" y="1034"/>
                </a:lnTo>
                <a:lnTo>
                  <a:pt x="1474" y="1025"/>
                </a:lnTo>
                <a:lnTo>
                  <a:pt x="1093" y="908"/>
                </a:lnTo>
                <a:lnTo>
                  <a:pt x="1125" y="808"/>
                </a:lnTo>
                <a:lnTo>
                  <a:pt x="1506" y="924"/>
                </a:lnTo>
                <a:lnTo>
                  <a:pt x="1553" y="940"/>
                </a:lnTo>
                <a:lnTo>
                  <a:pt x="1577" y="949"/>
                </a:lnTo>
                <a:lnTo>
                  <a:pt x="1600" y="959"/>
                </a:lnTo>
                <a:lnTo>
                  <a:pt x="1624" y="970"/>
                </a:lnTo>
                <a:lnTo>
                  <a:pt x="1645" y="982"/>
                </a:lnTo>
                <a:lnTo>
                  <a:pt x="1666" y="995"/>
                </a:lnTo>
                <a:lnTo>
                  <a:pt x="1686" y="1009"/>
                </a:lnTo>
                <a:lnTo>
                  <a:pt x="1704" y="1026"/>
                </a:lnTo>
                <a:lnTo>
                  <a:pt x="1721" y="1044"/>
                </a:lnTo>
                <a:lnTo>
                  <a:pt x="1736" y="1062"/>
                </a:lnTo>
                <a:lnTo>
                  <a:pt x="1748" y="1083"/>
                </a:lnTo>
                <a:lnTo>
                  <a:pt x="1758" y="1105"/>
                </a:lnTo>
                <a:lnTo>
                  <a:pt x="1762" y="1117"/>
                </a:lnTo>
                <a:lnTo>
                  <a:pt x="1765" y="1130"/>
                </a:lnTo>
                <a:lnTo>
                  <a:pt x="1767" y="1143"/>
                </a:lnTo>
                <a:lnTo>
                  <a:pt x="1769" y="1157"/>
                </a:lnTo>
                <a:lnTo>
                  <a:pt x="1770" y="1170"/>
                </a:lnTo>
                <a:lnTo>
                  <a:pt x="1770" y="1184"/>
                </a:lnTo>
                <a:lnTo>
                  <a:pt x="1754" y="2742"/>
                </a:lnTo>
                <a:lnTo>
                  <a:pt x="1641" y="2742"/>
                </a:lnTo>
                <a:lnTo>
                  <a:pt x="1436" y="3142"/>
                </a:lnTo>
                <a:lnTo>
                  <a:pt x="1326" y="4763"/>
                </a:lnTo>
                <a:lnTo>
                  <a:pt x="915" y="4763"/>
                </a:lnTo>
                <a:lnTo>
                  <a:pt x="915" y="2715"/>
                </a:lnTo>
                <a:lnTo>
                  <a:pt x="862" y="2715"/>
                </a:lnTo>
                <a:lnTo>
                  <a:pt x="862" y="4763"/>
                </a:lnTo>
                <a:lnTo>
                  <a:pt x="445" y="4763"/>
                </a:lnTo>
                <a:lnTo>
                  <a:pt x="334" y="3142"/>
                </a:lnTo>
                <a:lnTo>
                  <a:pt x="129" y="2742"/>
                </a:lnTo>
                <a:lnTo>
                  <a:pt x="17" y="2742"/>
                </a:lnTo>
                <a:lnTo>
                  <a:pt x="0" y="1184"/>
                </a:lnTo>
                <a:lnTo>
                  <a:pt x="0" y="1170"/>
                </a:lnTo>
                <a:lnTo>
                  <a:pt x="1" y="1157"/>
                </a:lnTo>
                <a:lnTo>
                  <a:pt x="3" y="1143"/>
                </a:lnTo>
                <a:lnTo>
                  <a:pt x="5" y="1130"/>
                </a:lnTo>
                <a:lnTo>
                  <a:pt x="9" y="1117"/>
                </a:lnTo>
                <a:lnTo>
                  <a:pt x="13" y="1105"/>
                </a:lnTo>
                <a:lnTo>
                  <a:pt x="22" y="1083"/>
                </a:lnTo>
                <a:lnTo>
                  <a:pt x="35" y="1062"/>
                </a:lnTo>
                <a:lnTo>
                  <a:pt x="50" y="1044"/>
                </a:lnTo>
                <a:lnTo>
                  <a:pt x="66" y="1026"/>
                </a:lnTo>
                <a:lnTo>
                  <a:pt x="84" y="1009"/>
                </a:lnTo>
                <a:lnTo>
                  <a:pt x="104" y="995"/>
                </a:lnTo>
                <a:lnTo>
                  <a:pt x="125" y="982"/>
                </a:lnTo>
                <a:lnTo>
                  <a:pt x="147" y="970"/>
                </a:lnTo>
                <a:lnTo>
                  <a:pt x="170" y="959"/>
                </a:lnTo>
                <a:lnTo>
                  <a:pt x="193" y="949"/>
                </a:lnTo>
                <a:lnTo>
                  <a:pt x="217" y="940"/>
                </a:lnTo>
                <a:lnTo>
                  <a:pt x="264" y="924"/>
                </a:lnTo>
                <a:lnTo>
                  <a:pt x="645" y="808"/>
                </a:lnTo>
                <a:lnTo>
                  <a:pt x="677" y="908"/>
                </a:lnTo>
                <a:lnTo>
                  <a:pt x="296" y="1025"/>
                </a:lnTo>
                <a:lnTo>
                  <a:pt x="265" y="1034"/>
                </a:lnTo>
                <a:lnTo>
                  <a:pt x="234" y="1045"/>
                </a:lnTo>
                <a:lnTo>
                  <a:pt x="202" y="1059"/>
                </a:lnTo>
                <a:lnTo>
                  <a:pt x="187" y="1067"/>
                </a:lnTo>
                <a:lnTo>
                  <a:pt x="172" y="1075"/>
                </a:lnTo>
                <a:lnTo>
                  <a:pt x="158" y="1086"/>
                </a:lnTo>
                <a:lnTo>
                  <a:pt x="145" y="1096"/>
                </a:lnTo>
                <a:lnTo>
                  <a:pt x="134" y="1108"/>
                </a:lnTo>
                <a:lnTo>
                  <a:pt x="124" y="1120"/>
                </a:lnTo>
                <a:lnTo>
                  <a:pt x="116" y="1134"/>
                </a:lnTo>
                <a:lnTo>
                  <a:pt x="109" y="1149"/>
                </a:lnTo>
                <a:lnTo>
                  <a:pt x="106" y="1166"/>
                </a:lnTo>
                <a:lnTo>
                  <a:pt x="105" y="1183"/>
                </a:lnTo>
                <a:lnTo>
                  <a:pt x="121" y="2636"/>
                </a:lnTo>
                <a:lnTo>
                  <a:pt x="193" y="2636"/>
                </a:lnTo>
                <a:lnTo>
                  <a:pt x="365" y="2636"/>
                </a:lnTo>
                <a:lnTo>
                  <a:pt x="322" y="1329"/>
                </a:lnTo>
                <a:lnTo>
                  <a:pt x="374" y="1329"/>
                </a:lnTo>
                <a:lnTo>
                  <a:pt x="413" y="2504"/>
                </a:lnTo>
                <a:lnTo>
                  <a:pt x="1357" y="2504"/>
                </a:lnTo>
                <a:lnTo>
                  <a:pt x="1397" y="1329"/>
                </a:lnTo>
                <a:lnTo>
                  <a:pt x="1449" y="1329"/>
                </a:lnTo>
                <a:lnTo>
                  <a:pt x="1405" y="2636"/>
                </a:lnTo>
                <a:close/>
                <a:moveTo>
                  <a:pt x="221" y="2689"/>
                </a:moveTo>
                <a:lnTo>
                  <a:pt x="389" y="3019"/>
                </a:lnTo>
                <a:lnTo>
                  <a:pt x="367" y="2694"/>
                </a:lnTo>
                <a:lnTo>
                  <a:pt x="367" y="2689"/>
                </a:lnTo>
                <a:lnTo>
                  <a:pt x="221" y="2689"/>
                </a:lnTo>
                <a:close/>
                <a:moveTo>
                  <a:pt x="760" y="2200"/>
                </a:moveTo>
                <a:lnTo>
                  <a:pt x="834" y="1070"/>
                </a:lnTo>
                <a:lnTo>
                  <a:pt x="825" y="1063"/>
                </a:lnTo>
                <a:lnTo>
                  <a:pt x="816" y="1055"/>
                </a:lnTo>
                <a:lnTo>
                  <a:pt x="809" y="1046"/>
                </a:lnTo>
                <a:lnTo>
                  <a:pt x="803" y="1037"/>
                </a:lnTo>
                <a:lnTo>
                  <a:pt x="798" y="1026"/>
                </a:lnTo>
                <a:lnTo>
                  <a:pt x="795" y="1016"/>
                </a:lnTo>
                <a:lnTo>
                  <a:pt x="792" y="1004"/>
                </a:lnTo>
                <a:lnTo>
                  <a:pt x="791" y="992"/>
                </a:lnTo>
                <a:lnTo>
                  <a:pt x="792" y="979"/>
                </a:lnTo>
                <a:lnTo>
                  <a:pt x="795" y="967"/>
                </a:lnTo>
                <a:lnTo>
                  <a:pt x="799" y="955"/>
                </a:lnTo>
                <a:lnTo>
                  <a:pt x="804" y="945"/>
                </a:lnTo>
                <a:lnTo>
                  <a:pt x="811" y="936"/>
                </a:lnTo>
                <a:lnTo>
                  <a:pt x="820" y="927"/>
                </a:lnTo>
                <a:lnTo>
                  <a:pt x="829" y="919"/>
                </a:lnTo>
                <a:lnTo>
                  <a:pt x="838" y="912"/>
                </a:lnTo>
                <a:lnTo>
                  <a:pt x="880" y="995"/>
                </a:lnTo>
                <a:lnTo>
                  <a:pt x="886" y="995"/>
                </a:lnTo>
                <a:lnTo>
                  <a:pt x="928" y="912"/>
                </a:lnTo>
                <a:lnTo>
                  <a:pt x="937" y="919"/>
                </a:lnTo>
                <a:lnTo>
                  <a:pt x="946" y="927"/>
                </a:lnTo>
                <a:lnTo>
                  <a:pt x="955" y="936"/>
                </a:lnTo>
                <a:lnTo>
                  <a:pt x="962" y="945"/>
                </a:lnTo>
                <a:lnTo>
                  <a:pt x="967" y="955"/>
                </a:lnTo>
                <a:lnTo>
                  <a:pt x="971" y="967"/>
                </a:lnTo>
                <a:lnTo>
                  <a:pt x="974" y="979"/>
                </a:lnTo>
                <a:lnTo>
                  <a:pt x="975" y="992"/>
                </a:lnTo>
                <a:lnTo>
                  <a:pt x="974" y="1004"/>
                </a:lnTo>
                <a:lnTo>
                  <a:pt x="971" y="1016"/>
                </a:lnTo>
                <a:lnTo>
                  <a:pt x="968" y="1026"/>
                </a:lnTo>
                <a:lnTo>
                  <a:pt x="963" y="1037"/>
                </a:lnTo>
                <a:lnTo>
                  <a:pt x="957" y="1046"/>
                </a:lnTo>
                <a:lnTo>
                  <a:pt x="950" y="1055"/>
                </a:lnTo>
                <a:lnTo>
                  <a:pt x="941" y="1063"/>
                </a:lnTo>
                <a:lnTo>
                  <a:pt x="932" y="1070"/>
                </a:lnTo>
                <a:lnTo>
                  <a:pt x="1007" y="2200"/>
                </a:lnTo>
                <a:lnTo>
                  <a:pt x="883" y="2345"/>
                </a:lnTo>
                <a:lnTo>
                  <a:pt x="760" y="2200"/>
                </a:lnTo>
                <a:close/>
              </a:path>
            </a:pathLst>
          </a:custGeom>
          <a:solidFill>
            <a:srgbClr val="000000"/>
          </a:solidFill>
          <a:ln w="9525">
            <a:noFill/>
            <a:round/>
            <a:headEnd/>
            <a:tailEnd/>
          </a:ln>
        </p:spPr>
        <p:txBody>
          <a:bodyPr/>
          <a:lstStyle/>
          <a:p>
            <a:endParaRPr lang="de-DE"/>
          </a:p>
        </p:txBody>
      </p:sp>
      <p:sp>
        <p:nvSpPr>
          <p:cNvPr id="158" name="Freeform 63"/>
          <p:cNvSpPr>
            <a:spLocks noEditPoints="1"/>
          </p:cNvSpPr>
          <p:nvPr/>
        </p:nvSpPr>
        <p:spPr bwMode="auto">
          <a:xfrm>
            <a:off x="2219476" y="1874359"/>
            <a:ext cx="182880" cy="365760"/>
          </a:xfrm>
          <a:custGeom>
            <a:avLst/>
            <a:gdLst>
              <a:gd name="T0" fmla="*/ 2147483647 w 1510"/>
              <a:gd name="T1" fmla="*/ 2147483647 h 4763"/>
              <a:gd name="T2" fmla="*/ 2147483647 w 1510"/>
              <a:gd name="T3" fmla="*/ 2147483647 h 4763"/>
              <a:gd name="T4" fmla="*/ 2147483647 w 1510"/>
              <a:gd name="T5" fmla="*/ 2147483647 h 4763"/>
              <a:gd name="T6" fmla="*/ 2147483647 w 1510"/>
              <a:gd name="T7" fmla="*/ 2147483647 h 4763"/>
              <a:gd name="T8" fmla="*/ 2147483647 w 1510"/>
              <a:gd name="T9" fmla="*/ 2147483647 h 4763"/>
              <a:gd name="T10" fmla="*/ 2147483647 w 1510"/>
              <a:gd name="T11" fmla="*/ 2147483647 h 4763"/>
              <a:gd name="T12" fmla="*/ 2147483647 w 1510"/>
              <a:gd name="T13" fmla="*/ 2147483647 h 4763"/>
              <a:gd name="T14" fmla="*/ 2147483647 w 1510"/>
              <a:gd name="T15" fmla="*/ 2147483647 h 4763"/>
              <a:gd name="T16" fmla="*/ 2147483647 w 1510"/>
              <a:gd name="T17" fmla="*/ 2147483647 h 4763"/>
              <a:gd name="T18" fmla="*/ 2147483647 w 1510"/>
              <a:gd name="T19" fmla="*/ 2147483647 h 4763"/>
              <a:gd name="T20" fmla="*/ 2147483647 w 1510"/>
              <a:gd name="T21" fmla="*/ 2147483647 h 4763"/>
              <a:gd name="T22" fmla="*/ 2147483647 w 1510"/>
              <a:gd name="T23" fmla="*/ 2147483647 h 4763"/>
              <a:gd name="T24" fmla="*/ 2147483647 w 1510"/>
              <a:gd name="T25" fmla="*/ 2147483647 h 4763"/>
              <a:gd name="T26" fmla="*/ 2147483647 w 1510"/>
              <a:gd name="T27" fmla="*/ 2147483647 h 4763"/>
              <a:gd name="T28" fmla="*/ 2147483647 w 1510"/>
              <a:gd name="T29" fmla="*/ 2147483647 h 4763"/>
              <a:gd name="T30" fmla="*/ 2147483647 w 1510"/>
              <a:gd name="T31" fmla="*/ 2147483647 h 4763"/>
              <a:gd name="T32" fmla="*/ 2147483647 w 1510"/>
              <a:gd name="T33" fmla="*/ 2147483647 h 4763"/>
              <a:gd name="T34" fmla="*/ 2147483647 w 1510"/>
              <a:gd name="T35" fmla="*/ 2147483647 h 4763"/>
              <a:gd name="T36" fmla="*/ 2147483647 w 1510"/>
              <a:gd name="T37" fmla="*/ 2147483647 h 4763"/>
              <a:gd name="T38" fmla="*/ 2147483647 w 1510"/>
              <a:gd name="T39" fmla="*/ 2147483647 h 4763"/>
              <a:gd name="T40" fmla="*/ 2147483647 w 1510"/>
              <a:gd name="T41" fmla="*/ 2147483647 h 4763"/>
              <a:gd name="T42" fmla="*/ 2147483647 w 1510"/>
              <a:gd name="T43" fmla="*/ 2147483647 h 4763"/>
              <a:gd name="T44" fmla="*/ 2147483647 w 1510"/>
              <a:gd name="T45" fmla="*/ 2147483647 h 4763"/>
              <a:gd name="T46" fmla="*/ 2147483647 w 1510"/>
              <a:gd name="T47" fmla="*/ 2147483647 h 4763"/>
              <a:gd name="T48" fmla="*/ 2147483647 w 1510"/>
              <a:gd name="T49" fmla="*/ 2147483647 h 4763"/>
              <a:gd name="T50" fmla="*/ 2147483647 w 1510"/>
              <a:gd name="T51" fmla="*/ 2147483647 h 4763"/>
              <a:gd name="T52" fmla="*/ 2147483647 w 1510"/>
              <a:gd name="T53" fmla="*/ 2147483647 h 4763"/>
              <a:gd name="T54" fmla="*/ 2147483647 w 1510"/>
              <a:gd name="T55" fmla="*/ 2147483647 h 4763"/>
              <a:gd name="T56" fmla="*/ 2147483647 w 1510"/>
              <a:gd name="T57" fmla="*/ 2147483647 h 4763"/>
              <a:gd name="T58" fmla="*/ 2147483647 w 1510"/>
              <a:gd name="T59" fmla="*/ 2147483647 h 4763"/>
              <a:gd name="T60" fmla="*/ 2147483647 w 1510"/>
              <a:gd name="T61" fmla="*/ 2147483647 h 4763"/>
              <a:gd name="T62" fmla="*/ 2147483647 w 1510"/>
              <a:gd name="T63" fmla="*/ 2147483647 h 4763"/>
              <a:gd name="T64" fmla="*/ 2147483647 w 1510"/>
              <a:gd name="T65" fmla="*/ 2147483647 h 4763"/>
              <a:gd name="T66" fmla="*/ 2147483647 w 1510"/>
              <a:gd name="T67" fmla="*/ 2147483647 h 4763"/>
              <a:gd name="T68" fmla="*/ 2147483647 w 1510"/>
              <a:gd name="T69" fmla="*/ 2147483647 h 4763"/>
              <a:gd name="T70" fmla="*/ 2147483647 w 1510"/>
              <a:gd name="T71" fmla="*/ 2147483647 h 4763"/>
              <a:gd name="T72" fmla="*/ 2147483647 w 1510"/>
              <a:gd name="T73" fmla="*/ 2147483647 h 4763"/>
              <a:gd name="T74" fmla="*/ 2147483647 w 1510"/>
              <a:gd name="T75" fmla="*/ 2147483647 h 4763"/>
              <a:gd name="T76" fmla="*/ 2147483647 w 1510"/>
              <a:gd name="T77" fmla="*/ 2147483647 h 4763"/>
              <a:gd name="T78" fmla="*/ 2147483647 w 1510"/>
              <a:gd name="T79" fmla="*/ 2147483647 h 4763"/>
              <a:gd name="T80" fmla="*/ 2147483647 w 1510"/>
              <a:gd name="T81" fmla="*/ 2147483647 h 4763"/>
              <a:gd name="T82" fmla="*/ 2147483647 w 1510"/>
              <a:gd name="T83" fmla="*/ 2147483647 h 4763"/>
              <a:gd name="T84" fmla="*/ 2147483647 w 1510"/>
              <a:gd name="T85" fmla="*/ 2147483647 h 4763"/>
              <a:gd name="T86" fmla="*/ 2147483647 w 1510"/>
              <a:gd name="T87" fmla="*/ 2147483647 h 4763"/>
              <a:gd name="T88" fmla="*/ 2147483647 w 1510"/>
              <a:gd name="T89" fmla="*/ 2147483647 h 4763"/>
              <a:gd name="T90" fmla="*/ 2147483647 w 1510"/>
              <a:gd name="T91" fmla="*/ 2147483647 h 4763"/>
              <a:gd name="T92" fmla="*/ 2147483647 w 1510"/>
              <a:gd name="T93" fmla="*/ 2147483647 h 4763"/>
              <a:gd name="T94" fmla="*/ 2147483647 w 1510"/>
              <a:gd name="T95" fmla="*/ 2147483647 h 4763"/>
              <a:gd name="T96" fmla="*/ 2147483647 w 1510"/>
              <a:gd name="T97" fmla="*/ 2147483647 h 4763"/>
              <a:gd name="T98" fmla="*/ 2147483647 w 1510"/>
              <a:gd name="T99" fmla="*/ 2147483647 h 4763"/>
              <a:gd name="T100" fmla="*/ 2147483647 w 1510"/>
              <a:gd name="T101" fmla="*/ 2147483647 h 4763"/>
              <a:gd name="T102" fmla="*/ 2147483647 w 1510"/>
              <a:gd name="T103" fmla="*/ 2147483647 h 4763"/>
              <a:gd name="T104" fmla="*/ 2147483647 w 1510"/>
              <a:gd name="T105" fmla="*/ 2147483647 h 4763"/>
              <a:gd name="T106" fmla="*/ 2147483647 w 1510"/>
              <a:gd name="T107" fmla="*/ 2147483647 h 4763"/>
              <a:gd name="T108" fmla="*/ 2147483647 w 1510"/>
              <a:gd name="T109" fmla="*/ 2147483647 h 4763"/>
              <a:gd name="T110" fmla="*/ 2147483647 w 1510"/>
              <a:gd name="T111" fmla="*/ 2147483647 h 4763"/>
              <a:gd name="T112" fmla="*/ 2147483647 w 1510"/>
              <a:gd name="T113" fmla="*/ 2147483647 h 4763"/>
              <a:gd name="T114" fmla="*/ 2147483647 w 1510"/>
              <a:gd name="T115" fmla="*/ 2147483647 h 4763"/>
              <a:gd name="T116" fmla="*/ 2147483647 w 1510"/>
              <a:gd name="T117" fmla="*/ 2147483647 h 4763"/>
              <a:gd name="T118" fmla="*/ 2147483647 w 1510"/>
              <a:gd name="T119" fmla="*/ 2147483647 h 4763"/>
              <a:gd name="T120" fmla="*/ 2147483647 w 1510"/>
              <a:gd name="T121" fmla="*/ 2147483647 h 47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10"/>
              <a:gd name="T184" fmla="*/ 0 h 4763"/>
              <a:gd name="T185" fmla="*/ 1510 w 1510"/>
              <a:gd name="T186" fmla="*/ 4763 h 47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10" h="4763">
                <a:moveTo>
                  <a:pt x="544" y="802"/>
                </a:moveTo>
                <a:lnTo>
                  <a:pt x="749" y="1234"/>
                </a:lnTo>
                <a:lnTo>
                  <a:pt x="951" y="806"/>
                </a:lnTo>
                <a:lnTo>
                  <a:pt x="1157" y="841"/>
                </a:lnTo>
                <a:lnTo>
                  <a:pt x="1184" y="846"/>
                </a:lnTo>
                <a:lnTo>
                  <a:pt x="1212" y="852"/>
                </a:lnTo>
                <a:lnTo>
                  <a:pt x="1238" y="860"/>
                </a:lnTo>
                <a:lnTo>
                  <a:pt x="1264" y="870"/>
                </a:lnTo>
                <a:lnTo>
                  <a:pt x="1287" y="879"/>
                </a:lnTo>
                <a:lnTo>
                  <a:pt x="1311" y="892"/>
                </a:lnTo>
                <a:lnTo>
                  <a:pt x="1333" y="907"/>
                </a:lnTo>
                <a:lnTo>
                  <a:pt x="1353" y="922"/>
                </a:lnTo>
                <a:lnTo>
                  <a:pt x="1371" y="941"/>
                </a:lnTo>
                <a:lnTo>
                  <a:pt x="1388" y="960"/>
                </a:lnTo>
                <a:lnTo>
                  <a:pt x="1403" y="984"/>
                </a:lnTo>
                <a:lnTo>
                  <a:pt x="1414" y="1007"/>
                </a:lnTo>
                <a:lnTo>
                  <a:pt x="1423" y="1034"/>
                </a:lnTo>
                <a:lnTo>
                  <a:pt x="1432" y="1065"/>
                </a:lnTo>
                <a:lnTo>
                  <a:pt x="1436" y="1096"/>
                </a:lnTo>
                <a:lnTo>
                  <a:pt x="1437" y="1131"/>
                </a:lnTo>
                <a:lnTo>
                  <a:pt x="1437" y="2330"/>
                </a:lnTo>
                <a:lnTo>
                  <a:pt x="1301" y="2735"/>
                </a:lnTo>
                <a:lnTo>
                  <a:pt x="1510" y="3779"/>
                </a:lnTo>
                <a:lnTo>
                  <a:pt x="1157" y="3779"/>
                </a:lnTo>
                <a:lnTo>
                  <a:pt x="1021" y="4763"/>
                </a:lnTo>
                <a:lnTo>
                  <a:pt x="910" y="4763"/>
                </a:lnTo>
                <a:lnTo>
                  <a:pt x="1046" y="3779"/>
                </a:lnTo>
                <a:lnTo>
                  <a:pt x="787" y="3779"/>
                </a:lnTo>
                <a:lnTo>
                  <a:pt x="782" y="4763"/>
                </a:lnTo>
                <a:lnTo>
                  <a:pt x="727" y="4763"/>
                </a:lnTo>
                <a:lnTo>
                  <a:pt x="732" y="3779"/>
                </a:lnTo>
                <a:lnTo>
                  <a:pt x="464" y="3779"/>
                </a:lnTo>
                <a:lnTo>
                  <a:pt x="599" y="4763"/>
                </a:lnTo>
                <a:lnTo>
                  <a:pt x="488" y="4763"/>
                </a:lnTo>
                <a:lnTo>
                  <a:pt x="353" y="3779"/>
                </a:lnTo>
                <a:lnTo>
                  <a:pt x="0" y="3779"/>
                </a:lnTo>
                <a:lnTo>
                  <a:pt x="213" y="2737"/>
                </a:lnTo>
                <a:lnTo>
                  <a:pt x="73" y="2331"/>
                </a:lnTo>
                <a:lnTo>
                  <a:pt x="73" y="1131"/>
                </a:lnTo>
                <a:lnTo>
                  <a:pt x="74" y="1098"/>
                </a:lnTo>
                <a:lnTo>
                  <a:pt x="78" y="1066"/>
                </a:lnTo>
                <a:lnTo>
                  <a:pt x="84" y="1037"/>
                </a:lnTo>
                <a:lnTo>
                  <a:pt x="93" y="1011"/>
                </a:lnTo>
                <a:lnTo>
                  <a:pt x="104" y="988"/>
                </a:lnTo>
                <a:lnTo>
                  <a:pt x="118" y="966"/>
                </a:lnTo>
                <a:lnTo>
                  <a:pt x="133" y="947"/>
                </a:lnTo>
                <a:lnTo>
                  <a:pt x="151" y="929"/>
                </a:lnTo>
                <a:lnTo>
                  <a:pt x="170" y="912"/>
                </a:lnTo>
                <a:lnTo>
                  <a:pt x="191" y="898"/>
                </a:lnTo>
                <a:lnTo>
                  <a:pt x="213" y="886"/>
                </a:lnTo>
                <a:lnTo>
                  <a:pt x="236" y="875"/>
                </a:lnTo>
                <a:lnTo>
                  <a:pt x="260" y="866"/>
                </a:lnTo>
                <a:lnTo>
                  <a:pt x="284" y="857"/>
                </a:lnTo>
                <a:lnTo>
                  <a:pt x="311" y="850"/>
                </a:lnTo>
                <a:lnTo>
                  <a:pt x="337" y="845"/>
                </a:lnTo>
                <a:lnTo>
                  <a:pt x="544" y="802"/>
                </a:lnTo>
                <a:close/>
                <a:moveTo>
                  <a:pt x="956" y="919"/>
                </a:moveTo>
                <a:lnTo>
                  <a:pt x="747" y="1360"/>
                </a:lnTo>
                <a:lnTo>
                  <a:pt x="536" y="915"/>
                </a:lnTo>
                <a:lnTo>
                  <a:pt x="365" y="945"/>
                </a:lnTo>
                <a:lnTo>
                  <a:pt x="348" y="949"/>
                </a:lnTo>
                <a:lnTo>
                  <a:pt x="330" y="953"/>
                </a:lnTo>
                <a:lnTo>
                  <a:pt x="312" y="959"/>
                </a:lnTo>
                <a:lnTo>
                  <a:pt x="295" y="966"/>
                </a:lnTo>
                <a:lnTo>
                  <a:pt x="279" y="973"/>
                </a:lnTo>
                <a:lnTo>
                  <a:pt x="264" y="981"/>
                </a:lnTo>
                <a:lnTo>
                  <a:pt x="250" y="991"/>
                </a:lnTo>
                <a:lnTo>
                  <a:pt x="236" y="1002"/>
                </a:lnTo>
                <a:lnTo>
                  <a:pt x="225" y="1012"/>
                </a:lnTo>
                <a:lnTo>
                  <a:pt x="214" y="1026"/>
                </a:lnTo>
                <a:lnTo>
                  <a:pt x="205" y="1040"/>
                </a:lnTo>
                <a:lnTo>
                  <a:pt x="196" y="1056"/>
                </a:lnTo>
                <a:lnTo>
                  <a:pt x="191" y="1073"/>
                </a:lnTo>
                <a:lnTo>
                  <a:pt x="185" y="1091"/>
                </a:lnTo>
                <a:lnTo>
                  <a:pt x="183" y="1110"/>
                </a:lnTo>
                <a:lnTo>
                  <a:pt x="183" y="1131"/>
                </a:lnTo>
                <a:lnTo>
                  <a:pt x="183" y="2253"/>
                </a:lnTo>
                <a:lnTo>
                  <a:pt x="361" y="2253"/>
                </a:lnTo>
                <a:lnTo>
                  <a:pt x="404" y="2069"/>
                </a:lnTo>
                <a:lnTo>
                  <a:pt x="404" y="1504"/>
                </a:lnTo>
                <a:lnTo>
                  <a:pt x="334" y="1184"/>
                </a:lnTo>
                <a:lnTo>
                  <a:pt x="387" y="1172"/>
                </a:lnTo>
                <a:lnTo>
                  <a:pt x="459" y="1499"/>
                </a:lnTo>
                <a:lnTo>
                  <a:pt x="459" y="2072"/>
                </a:lnTo>
                <a:lnTo>
                  <a:pt x="1050" y="2072"/>
                </a:lnTo>
                <a:lnTo>
                  <a:pt x="1050" y="1499"/>
                </a:lnTo>
                <a:lnTo>
                  <a:pt x="1123" y="1172"/>
                </a:lnTo>
                <a:lnTo>
                  <a:pt x="1176" y="1184"/>
                </a:lnTo>
                <a:lnTo>
                  <a:pt x="1105" y="1504"/>
                </a:lnTo>
                <a:lnTo>
                  <a:pt x="1105" y="2069"/>
                </a:lnTo>
                <a:lnTo>
                  <a:pt x="1147" y="2253"/>
                </a:lnTo>
                <a:lnTo>
                  <a:pt x="1327" y="2253"/>
                </a:lnTo>
                <a:lnTo>
                  <a:pt x="1327" y="1131"/>
                </a:lnTo>
                <a:lnTo>
                  <a:pt x="1326" y="1110"/>
                </a:lnTo>
                <a:lnTo>
                  <a:pt x="1323" y="1092"/>
                </a:lnTo>
                <a:lnTo>
                  <a:pt x="1319" y="1073"/>
                </a:lnTo>
                <a:lnTo>
                  <a:pt x="1314" y="1056"/>
                </a:lnTo>
                <a:lnTo>
                  <a:pt x="1305" y="1041"/>
                </a:lnTo>
                <a:lnTo>
                  <a:pt x="1297" y="1028"/>
                </a:lnTo>
                <a:lnTo>
                  <a:pt x="1286" y="1014"/>
                </a:lnTo>
                <a:lnTo>
                  <a:pt x="1275" y="1002"/>
                </a:lnTo>
                <a:lnTo>
                  <a:pt x="1263" y="992"/>
                </a:lnTo>
                <a:lnTo>
                  <a:pt x="1249" y="982"/>
                </a:lnTo>
                <a:lnTo>
                  <a:pt x="1234" y="973"/>
                </a:lnTo>
                <a:lnTo>
                  <a:pt x="1219" y="966"/>
                </a:lnTo>
                <a:lnTo>
                  <a:pt x="1202" y="959"/>
                </a:lnTo>
                <a:lnTo>
                  <a:pt x="1186" y="955"/>
                </a:lnTo>
                <a:lnTo>
                  <a:pt x="1169" y="951"/>
                </a:lnTo>
                <a:lnTo>
                  <a:pt x="1151" y="947"/>
                </a:lnTo>
                <a:lnTo>
                  <a:pt x="956" y="919"/>
                </a:lnTo>
                <a:close/>
                <a:moveTo>
                  <a:pt x="349" y="2308"/>
                </a:moveTo>
                <a:lnTo>
                  <a:pt x="183" y="2308"/>
                </a:lnTo>
                <a:lnTo>
                  <a:pt x="183" y="2311"/>
                </a:lnTo>
                <a:lnTo>
                  <a:pt x="282" y="2595"/>
                </a:lnTo>
                <a:lnTo>
                  <a:pt x="349" y="2308"/>
                </a:lnTo>
                <a:close/>
                <a:moveTo>
                  <a:pt x="1327" y="2308"/>
                </a:moveTo>
                <a:lnTo>
                  <a:pt x="1160" y="2308"/>
                </a:lnTo>
                <a:lnTo>
                  <a:pt x="1227" y="2607"/>
                </a:lnTo>
                <a:lnTo>
                  <a:pt x="1327" y="2311"/>
                </a:lnTo>
                <a:lnTo>
                  <a:pt x="1327" y="2308"/>
                </a:lnTo>
                <a:close/>
                <a:moveTo>
                  <a:pt x="1085" y="372"/>
                </a:moveTo>
                <a:lnTo>
                  <a:pt x="1085" y="445"/>
                </a:lnTo>
                <a:lnTo>
                  <a:pt x="1084" y="473"/>
                </a:lnTo>
                <a:lnTo>
                  <a:pt x="1081" y="496"/>
                </a:lnTo>
                <a:lnTo>
                  <a:pt x="1079" y="506"/>
                </a:lnTo>
                <a:lnTo>
                  <a:pt x="1076" y="515"/>
                </a:lnTo>
                <a:lnTo>
                  <a:pt x="1072" y="522"/>
                </a:lnTo>
                <a:lnTo>
                  <a:pt x="1068" y="529"/>
                </a:lnTo>
                <a:lnTo>
                  <a:pt x="1063" y="534"/>
                </a:lnTo>
                <a:lnTo>
                  <a:pt x="1058" y="540"/>
                </a:lnTo>
                <a:lnTo>
                  <a:pt x="1052" y="544"/>
                </a:lnTo>
                <a:lnTo>
                  <a:pt x="1047" y="547"/>
                </a:lnTo>
                <a:lnTo>
                  <a:pt x="1033" y="551"/>
                </a:lnTo>
                <a:lnTo>
                  <a:pt x="1018" y="552"/>
                </a:lnTo>
                <a:lnTo>
                  <a:pt x="1010" y="577"/>
                </a:lnTo>
                <a:lnTo>
                  <a:pt x="1025" y="587"/>
                </a:lnTo>
                <a:lnTo>
                  <a:pt x="1041" y="596"/>
                </a:lnTo>
                <a:lnTo>
                  <a:pt x="1058" y="603"/>
                </a:lnTo>
                <a:lnTo>
                  <a:pt x="1074" y="609"/>
                </a:lnTo>
                <a:lnTo>
                  <a:pt x="1092" y="614"/>
                </a:lnTo>
                <a:lnTo>
                  <a:pt x="1112" y="617"/>
                </a:lnTo>
                <a:lnTo>
                  <a:pt x="1129" y="618"/>
                </a:lnTo>
                <a:lnTo>
                  <a:pt x="1149" y="617"/>
                </a:lnTo>
                <a:lnTo>
                  <a:pt x="1151" y="617"/>
                </a:lnTo>
                <a:lnTo>
                  <a:pt x="1149" y="631"/>
                </a:lnTo>
                <a:lnTo>
                  <a:pt x="1146" y="643"/>
                </a:lnTo>
                <a:lnTo>
                  <a:pt x="1140" y="654"/>
                </a:lnTo>
                <a:lnTo>
                  <a:pt x="1135" y="666"/>
                </a:lnTo>
                <a:lnTo>
                  <a:pt x="1128" y="677"/>
                </a:lnTo>
                <a:lnTo>
                  <a:pt x="1120" y="687"/>
                </a:lnTo>
                <a:lnTo>
                  <a:pt x="1112" y="697"/>
                </a:lnTo>
                <a:lnTo>
                  <a:pt x="1102" y="706"/>
                </a:lnTo>
                <a:lnTo>
                  <a:pt x="1091" y="714"/>
                </a:lnTo>
                <a:lnTo>
                  <a:pt x="1080" y="721"/>
                </a:lnTo>
                <a:lnTo>
                  <a:pt x="1068" y="728"/>
                </a:lnTo>
                <a:lnTo>
                  <a:pt x="1055" y="734"/>
                </a:lnTo>
                <a:lnTo>
                  <a:pt x="1041" y="739"/>
                </a:lnTo>
                <a:lnTo>
                  <a:pt x="1028" y="743"/>
                </a:lnTo>
                <a:lnTo>
                  <a:pt x="1014" y="746"/>
                </a:lnTo>
                <a:lnTo>
                  <a:pt x="999" y="747"/>
                </a:lnTo>
                <a:lnTo>
                  <a:pt x="984" y="747"/>
                </a:lnTo>
                <a:lnTo>
                  <a:pt x="970" y="747"/>
                </a:lnTo>
                <a:lnTo>
                  <a:pt x="958" y="746"/>
                </a:lnTo>
                <a:lnTo>
                  <a:pt x="944" y="743"/>
                </a:lnTo>
                <a:lnTo>
                  <a:pt x="930" y="740"/>
                </a:lnTo>
                <a:lnTo>
                  <a:pt x="918" y="736"/>
                </a:lnTo>
                <a:lnTo>
                  <a:pt x="905" y="732"/>
                </a:lnTo>
                <a:lnTo>
                  <a:pt x="893" y="727"/>
                </a:lnTo>
                <a:lnTo>
                  <a:pt x="878" y="736"/>
                </a:lnTo>
                <a:lnTo>
                  <a:pt x="861" y="743"/>
                </a:lnTo>
                <a:lnTo>
                  <a:pt x="846" y="750"/>
                </a:lnTo>
                <a:lnTo>
                  <a:pt x="829" y="757"/>
                </a:lnTo>
                <a:lnTo>
                  <a:pt x="812" y="761"/>
                </a:lnTo>
                <a:lnTo>
                  <a:pt x="794" y="764"/>
                </a:lnTo>
                <a:lnTo>
                  <a:pt x="776" y="767"/>
                </a:lnTo>
                <a:lnTo>
                  <a:pt x="757" y="767"/>
                </a:lnTo>
                <a:lnTo>
                  <a:pt x="738" y="767"/>
                </a:lnTo>
                <a:lnTo>
                  <a:pt x="719" y="764"/>
                </a:lnTo>
                <a:lnTo>
                  <a:pt x="699" y="760"/>
                </a:lnTo>
                <a:lnTo>
                  <a:pt x="681" y="756"/>
                </a:lnTo>
                <a:lnTo>
                  <a:pt x="664" y="749"/>
                </a:lnTo>
                <a:lnTo>
                  <a:pt x="646" y="740"/>
                </a:lnTo>
                <a:lnTo>
                  <a:pt x="629" y="732"/>
                </a:lnTo>
                <a:lnTo>
                  <a:pt x="614" y="721"/>
                </a:lnTo>
                <a:lnTo>
                  <a:pt x="600" y="728"/>
                </a:lnTo>
                <a:lnTo>
                  <a:pt x="587" y="734"/>
                </a:lnTo>
                <a:lnTo>
                  <a:pt x="573" y="739"/>
                </a:lnTo>
                <a:lnTo>
                  <a:pt x="559" y="742"/>
                </a:lnTo>
                <a:lnTo>
                  <a:pt x="544" y="745"/>
                </a:lnTo>
                <a:lnTo>
                  <a:pt x="529" y="747"/>
                </a:lnTo>
                <a:lnTo>
                  <a:pt x="514" y="747"/>
                </a:lnTo>
                <a:lnTo>
                  <a:pt x="499" y="747"/>
                </a:lnTo>
                <a:lnTo>
                  <a:pt x="484" y="746"/>
                </a:lnTo>
                <a:lnTo>
                  <a:pt x="469" y="743"/>
                </a:lnTo>
                <a:lnTo>
                  <a:pt x="455" y="739"/>
                </a:lnTo>
                <a:lnTo>
                  <a:pt x="441" y="734"/>
                </a:lnTo>
                <a:lnTo>
                  <a:pt x="429" y="728"/>
                </a:lnTo>
                <a:lnTo>
                  <a:pt x="416" y="721"/>
                </a:lnTo>
                <a:lnTo>
                  <a:pt x="405" y="714"/>
                </a:lnTo>
                <a:lnTo>
                  <a:pt x="394" y="706"/>
                </a:lnTo>
                <a:lnTo>
                  <a:pt x="385" y="697"/>
                </a:lnTo>
                <a:lnTo>
                  <a:pt x="376" y="687"/>
                </a:lnTo>
                <a:lnTo>
                  <a:pt x="368" y="677"/>
                </a:lnTo>
                <a:lnTo>
                  <a:pt x="361" y="666"/>
                </a:lnTo>
                <a:lnTo>
                  <a:pt x="356" y="654"/>
                </a:lnTo>
                <a:lnTo>
                  <a:pt x="352" y="643"/>
                </a:lnTo>
                <a:lnTo>
                  <a:pt x="348" y="631"/>
                </a:lnTo>
                <a:lnTo>
                  <a:pt x="345" y="617"/>
                </a:lnTo>
                <a:lnTo>
                  <a:pt x="348" y="617"/>
                </a:lnTo>
                <a:lnTo>
                  <a:pt x="370" y="618"/>
                </a:lnTo>
                <a:lnTo>
                  <a:pt x="390" y="615"/>
                </a:lnTo>
                <a:lnTo>
                  <a:pt x="411" y="613"/>
                </a:lnTo>
                <a:lnTo>
                  <a:pt x="430" y="606"/>
                </a:lnTo>
                <a:lnTo>
                  <a:pt x="449" y="599"/>
                </a:lnTo>
                <a:lnTo>
                  <a:pt x="469" y="589"/>
                </a:lnTo>
                <a:lnTo>
                  <a:pt x="485" y="578"/>
                </a:lnTo>
                <a:lnTo>
                  <a:pt x="500" y="566"/>
                </a:lnTo>
                <a:lnTo>
                  <a:pt x="496" y="552"/>
                </a:lnTo>
                <a:lnTo>
                  <a:pt x="478" y="552"/>
                </a:lnTo>
                <a:lnTo>
                  <a:pt x="469" y="552"/>
                </a:lnTo>
                <a:lnTo>
                  <a:pt x="462" y="551"/>
                </a:lnTo>
                <a:lnTo>
                  <a:pt x="453" y="548"/>
                </a:lnTo>
                <a:lnTo>
                  <a:pt x="447" y="544"/>
                </a:lnTo>
                <a:lnTo>
                  <a:pt x="440" y="540"/>
                </a:lnTo>
                <a:lnTo>
                  <a:pt x="434" y="534"/>
                </a:lnTo>
                <a:lnTo>
                  <a:pt x="430" y="529"/>
                </a:lnTo>
                <a:lnTo>
                  <a:pt x="425" y="521"/>
                </a:lnTo>
                <a:lnTo>
                  <a:pt x="422" y="511"/>
                </a:lnTo>
                <a:lnTo>
                  <a:pt x="418" y="501"/>
                </a:lnTo>
                <a:lnTo>
                  <a:pt x="416" y="489"/>
                </a:lnTo>
                <a:lnTo>
                  <a:pt x="414" y="477"/>
                </a:lnTo>
                <a:lnTo>
                  <a:pt x="412" y="445"/>
                </a:lnTo>
                <a:lnTo>
                  <a:pt x="412" y="372"/>
                </a:lnTo>
                <a:lnTo>
                  <a:pt x="412" y="353"/>
                </a:lnTo>
                <a:lnTo>
                  <a:pt x="414" y="335"/>
                </a:lnTo>
                <a:lnTo>
                  <a:pt x="419" y="299"/>
                </a:lnTo>
                <a:lnTo>
                  <a:pt x="427" y="264"/>
                </a:lnTo>
                <a:lnTo>
                  <a:pt x="438" y="231"/>
                </a:lnTo>
                <a:lnTo>
                  <a:pt x="452" y="198"/>
                </a:lnTo>
                <a:lnTo>
                  <a:pt x="469" y="168"/>
                </a:lnTo>
                <a:lnTo>
                  <a:pt x="486" y="139"/>
                </a:lnTo>
                <a:lnTo>
                  <a:pt x="508" y="113"/>
                </a:lnTo>
                <a:lnTo>
                  <a:pt x="532" y="88"/>
                </a:lnTo>
                <a:lnTo>
                  <a:pt x="544" y="77"/>
                </a:lnTo>
                <a:lnTo>
                  <a:pt x="558" y="66"/>
                </a:lnTo>
                <a:lnTo>
                  <a:pt x="572" y="56"/>
                </a:lnTo>
                <a:lnTo>
                  <a:pt x="585" y="47"/>
                </a:lnTo>
                <a:lnTo>
                  <a:pt x="600" y="38"/>
                </a:lnTo>
                <a:lnTo>
                  <a:pt x="616" y="30"/>
                </a:lnTo>
                <a:lnTo>
                  <a:pt x="631" y="23"/>
                </a:lnTo>
                <a:lnTo>
                  <a:pt x="646" y="18"/>
                </a:lnTo>
                <a:lnTo>
                  <a:pt x="662" y="12"/>
                </a:lnTo>
                <a:lnTo>
                  <a:pt x="679" y="8"/>
                </a:lnTo>
                <a:lnTo>
                  <a:pt x="697" y="5"/>
                </a:lnTo>
                <a:lnTo>
                  <a:pt x="713" y="3"/>
                </a:lnTo>
                <a:lnTo>
                  <a:pt x="731" y="1"/>
                </a:lnTo>
                <a:lnTo>
                  <a:pt x="749" y="0"/>
                </a:lnTo>
                <a:lnTo>
                  <a:pt x="767" y="1"/>
                </a:lnTo>
                <a:lnTo>
                  <a:pt x="785" y="3"/>
                </a:lnTo>
                <a:lnTo>
                  <a:pt x="801" y="5"/>
                </a:lnTo>
                <a:lnTo>
                  <a:pt x="819" y="8"/>
                </a:lnTo>
                <a:lnTo>
                  <a:pt x="835" y="12"/>
                </a:lnTo>
                <a:lnTo>
                  <a:pt x="852" y="18"/>
                </a:lnTo>
                <a:lnTo>
                  <a:pt x="867" y="23"/>
                </a:lnTo>
                <a:lnTo>
                  <a:pt x="882" y="30"/>
                </a:lnTo>
                <a:lnTo>
                  <a:pt x="897" y="38"/>
                </a:lnTo>
                <a:lnTo>
                  <a:pt x="912" y="47"/>
                </a:lnTo>
                <a:lnTo>
                  <a:pt x="926" y="56"/>
                </a:lnTo>
                <a:lnTo>
                  <a:pt x="940" y="66"/>
                </a:lnTo>
                <a:lnTo>
                  <a:pt x="954" y="77"/>
                </a:lnTo>
                <a:lnTo>
                  <a:pt x="966" y="88"/>
                </a:lnTo>
                <a:lnTo>
                  <a:pt x="989" y="113"/>
                </a:lnTo>
                <a:lnTo>
                  <a:pt x="1011" y="139"/>
                </a:lnTo>
                <a:lnTo>
                  <a:pt x="1029" y="168"/>
                </a:lnTo>
                <a:lnTo>
                  <a:pt x="1046" y="198"/>
                </a:lnTo>
                <a:lnTo>
                  <a:pt x="1059" y="231"/>
                </a:lnTo>
                <a:lnTo>
                  <a:pt x="1070" y="264"/>
                </a:lnTo>
                <a:lnTo>
                  <a:pt x="1079" y="299"/>
                </a:lnTo>
                <a:lnTo>
                  <a:pt x="1084" y="335"/>
                </a:lnTo>
                <a:lnTo>
                  <a:pt x="1085" y="353"/>
                </a:lnTo>
                <a:lnTo>
                  <a:pt x="1085" y="372"/>
                </a:lnTo>
                <a:close/>
                <a:moveTo>
                  <a:pt x="911" y="199"/>
                </a:moveTo>
                <a:lnTo>
                  <a:pt x="911" y="199"/>
                </a:lnTo>
                <a:lnTo>
                  <a:pt x="925" y="217"/>
                </a:lnTo>
                <a:lnTo>
                  <a:pt x="938" y="236"/>
                </a:lnTo>
                <a:lnTo>
                  <a:pt x="948" y="257"/>
                </a:lnTo>
                <a:lnTo>
                  <a:pt x="958" y="278"/>
                </a:lnTo>
                <a:lnTo>
                  <a:pt x="966" y="301"/>
                </a:lnTo>
                <a:lnTo>
                  <a:pt x="971" y="326"/>
                </a:lnTo>
                <a:lnTo>
                  <a:pt x="974" y="350"/>
                </a:lnTo>
                <a:lnTo>
                  <a:pt x="976" y="376"/>
                </a:lnTo>
                <a:lnTo>
                  <a:pt x="976" y="463"/>
                </a:lnTo>
                <a:lnTo>
                  <a:pt x="974" y="489"/>
                </a:lnTo>
                <a:lnTo>
                  <a:pt x="970" y="514"/>
                </a:lnTo>
                <a:lnTo>
                  <a:pt x="965" y="539"/>
                </a:lnTo>
                <a:lnTo>
                  <a:pt x="958" y="561"/>
                </a:lnTo>
                <a:lnTo>
                  <a:pt x="948" y="582"/>
                </a:lnTo>
                <a:lnTo>
                  <a:pt x="937" y="603"/>
                </a:lnTo>
                <a:lnTo>
                  <a:pt x="925" y="622"/>
                </a:lnTo>
                <a:lnTo>
                  <a:pt x="911" y="640"/>
                </a:lnTo>
                <a:lnTo>
                  <a:pt x="894" y="657"/>
                </a:lnTo>
                <a:lnTo>
                  <a:pt x="878" y="670"/>
                </a:lnTo>
                <a:lnTo>
                  <a:pt x="860" y="683"/>
                </a:lnTo>
                <a:lnTo>
                  <a:pt x="841" y="692"/>
                </a:lnTo>
                <a:lnTo>
                  <a:pt x="822" y="701"/>
                </a:lnTo>
                <a:lnTo>
                  <a:pt x="801" y="708"/>
                </a:lnTo>
                <a:lnTo>
                  <a:pt x="779" y="710"/>
                </a:lnTo>
                <a:lnTo>
                  <a:pt x="757" y="712"/>
                </a:lnTo>
                <a:lnTo>
                  <a:pt x="735" y="710"/>
                </a:lnTo>
                <a:lnTo>
                  <a:pt x="714" y="708"/>
                </a:lnTo>
                <a:lnTo>
                  <a:pt x="694" y="701"/>
                </a:lnTo>
                <a:lnTo>
                  <a:pt x="673" y="692"/>
                </a:lnTo>
                <a:lnTo>
                  <a:pt x="655" y="683"/>
                </a:lnTo>
                <a:lnTo>
                  <a:pt x="636" y="670"/>
                </a:lnTo>
                <a:lnTo>
                  <a:pt x="620" y="657"/>
                </a:lnTo>
                <a:lnTo>
                  <a:pt x="605" y="640"/>
                </a:lnTo>
                <a:lnTo>
                  <a:pt x="591" y="622"/>
                </a:lnTo>
                <a:lnTo>
                  <a:pt x="577" y="603"/>
                </a:lnTo>
                <a:lnTo>
                  <a:pt x="566" y="582"/>
                </a:lnTo>
                <a:lnTo>
                  <a:pt x="556" y="561"/>
                </a:lnTo>
                <a:lnTo>
                  <a:pt x="550" y="539"/>
                </a:lnTo>
                <a:lnTo>
                  <a:pt x="544" y="514"/>
                </a:lnTo>
                <a:lnTo>
                  <a:pt x="540" y="489"/>
                </a:lnTo>
                <a:lnTo>
                  <a:pt x="540" y="463"/>
                </a:lnTo>
                <a:lnTo>
                  <a:pt x="540" y="434"/>
                </a:lnTo>
                <a:lnTo>
                  <a:pt x="569" y="438"/>
                </a:lnTo>
                <a:lnTo>
                  <a:pt x="599" y="440"/>
                </a:lnTo>
                <a:lnTo>
                  <a:pt x="627" y="438"/>
                </a:lnTo>
                <a:lnTo>
                  <a:pt x="654" y="434"/>
                </a:lnTo>
                <a:lnTo>
                  <a:pt x="680" y="429"/>
                </a:lnTo>
                <a:lnTo>
                  <a:pt x="705" y="422"/>
                </a:lnTo>
                <a:lnTo>
                  <a:pt x="730" y="412"/>
                </a:lnTo>
                <a:lnTo>
                  <a:pt x="753" y="400"/>
                </a:lnTo>
                <a:lnTo>
                  <a:pt x="776" y="386"/>
                </a:lnTo>
                <a:lnTo>
                  <a:pt x="797" y="371"/>
                </a:lnTo>
                <a:lnTo>
                  <a:pt x="818" y="354"/>
                </a:lnTo>
                <a:lnTo>
                  <a:pt x="835" y="337"/>
                </a:lnTo>
                <a:lnTo>
                  <a:pt x="852" y="316"/>
                </a:lnTo>
                <a:lnTo>
                  <a:pt x="868" y="295"/>
                </a:lnTo>
                <a:lnTo>
                  <a:pt x="882" y="273"/>
                </a:lnTo>
                <a:lnTo>
                  <a:pt x="893" y="250"/>
                </a:lnTo>
                <a:lnTo>
                  <a:pt x="903" y="225"/>
                </a:lnTo>
                <a:lnTo>
                  <a:pt x="911" y="199"/>
                </a:lnTo>
                <a:close/>
              </a:path>
            </a:pathLst>
          </a:custGeom>
          <a:solidFill>
            <a:srgbClr val="000000"/>
          </a:solidFill>
          <a:ln w="9525">
            <a:noFill/>
            <a:round/>
            <a:headEnd/>
            <a:tailEnd/>
          </a:ln>
        </p:spPr>
        <p:txBody>
          <a:bodyPr/>
          <a:lstStyle/>
          <a:p>
            <a:endParaRPr lang="de-DE"/>
          </a:p>
        </p:txBody>
      </p:sp>
      <p:sp>
        <p:nvSpPr>
          <p:cNvPr id="159" name="Freeform 63"/>
          <p:cNvSpPr>
            <a:spLocks noEditPoints="1"/>
          </p:cNvSpPr>
          <p:nvPr/>
        </p:nvSpPr>
        <p:spPr bwMode="auto">
          <a:xfrm>
            <a:off x="1670836" y="2331559"/>
            <a:ext cx="182880" cy="365760"/>
          </a:xfrm>
          <a:custGeom>
            <a:avLst/>
            <a:gdLst>
              <a:gd name="T0" fmla="*/ 2147483647 w 1510"/>
              <a:gd name="T1" fmla="*/ 2147483647 h 4763"/>
              <a:gd name="T2" fmla="*/ 2147483647 w 1510"/>
              <a:gd name="T3" fmla="*/ 2147483647 h 4763"/>
              <a:gd name="T4" fmla="*/ 2147483647 w 1510"/>
              <a:gd name="T5" fmla="*/ 2147483647 h 4763"/>
              <a:gd name="T6" fmla="*/ 2147483647 w 1510"/>
              <a:gd name="T7" fmla="*/ 2147483647 h 4763"/>
              <a:gd name="T8" fmla="*/ 2147483647 w 1510"/>
              <a:gd name="T9" fmla="*/ 2147483647 h 4763"/>
              <a:gd name="T10" fmla="*/ 2147483647 w 1510"/>
              <a:gd name="T11" fmla="*/ 2147483647 h 4763"/>
              <a:gd name="T12" fmla="*/ 2147483647 w 1510"/>
              <a:gd name="T13" fmla="*/ 2147483647 h 4763"/>
              <a:gd name="T14" fmla="*/ 2147483647 w 1510"/>
              <a:gd name="T15" fmla="*/ 2147483647 h 4763"/>
              <a:gd name="T16" fmla="*/ 2147483647 w 1510"/>
              <a:gd name="T17" fmla="*/ 2147483647 h 4763"/>
              <a:gd name="T18" fmla="*/ 2147483647 w 1510"/>
              <a:gd name="T19" fmla="*/ 2147483647 h 4763"/>
              <a:gd name="T20" fmla="*/ 2147483647 w 1510"/>
              <a:gd name="T21" fmla="*/ 2147483647 h 4763"/>
              <a:gd name="T22" fmla="*/ 2147483647 w 1510"/>
              <a:gd name="T23" fmla="*/ 2147483647 h 4763"/>
              <a:gd name="T24" fmla="*/ 2147483647 w 1510"/>
              <a:gd name="T25" fmla="*/ 2147483647 h 4763"/>
              <a:gd name="T26" fmla="*/ 2147483647 w 1510"/>
              <a:gd name="T27" fmla="*/ 2147483647 h 4763"/>
              <a:gd name="T28" fmla="*/ 2147483647 w 1510"/>
              <a:gd name="T29" fmla="*/ 2147483647 h 4763"/>
              <a:gd name="T30" fmla="*/ 2147483647 w 1510"/>
              <a:gd name="T31" fmla="*/ 2147483647 h 4763"/>
              <a:gd name="T32" fmla="*/ 2147483647 w 1510"/>
              <a:gd name="T33" fmla="*/ 2147483647 h 4763"/>
              <a:gd name="T34" fmla="*/ 2147483647 w 1510"/>
              <a:gd name="T35" fmla="*/ 2147483647 h 4763"/>
              <a:gd name="T36" fmla="*/ 2147483647 w 1510"/>
              <a:gd name="T37" fmla="*/ 2147483647 h 4763"/>
              <a:gd name="T38" fmla="*/ 2147483647 w 1510"/>
              <a:gd name="T39" fmla="*/ 2147483647 h 4763"/>
              <a:gd name="T40" fmla="*/ 2147483647 w 1510"/>
              <a:gd name="T41" fmla="*/ 2147483647 h 4763"/>
              <a:gd name="T42" fmla="*/ 2147483647 w 1510"/>
              <a:gd name="T43" fmla="*/ 2147483647 h 4763"/>
              <a:gd name="T44" fmla="*/ 2147483647 w 1510"/>
              <a:gd name="T45" fmla="*/ 2147483647 h 4763"/>
              <a:gd name="T46" fmla="*/ 2147483647 w 1510"/>
              <a:gd name="T47" fmla="*/ 2147483647 h 4763"/>
              <a:gd name="T48" fmla="*/ 2147483647 w 1510"/>
              <a:gd name="T49" fmla="*/ 2147483647 h 4763"/>
              <a:gd name="T50" fmla="*/ 2147483647 w 1510"/>
              <a:gd name="T51" fmla="*/ 2147483647 h 4763"/>
              <a:gd name="T52" fmla="*/ 2147483647 w 1510"/>
              <a:gd name="T53" fmla="*/ 2147483647 h 4763"/>
              <a:gd name="T54" fmla="*/ 2147483647 w 1510"/>
              <a:gd name="T55" fmla="*/ 2147483647 h 4763"/>
              <a:gd name="T56" fmla="*/ 2147483647 w 1510"/>
              <a:gd name="T57" fmla="*/ 2147483647 h 4763"/>
              <a:gd name="T58" fmla="*/ 2147483647 w 1510"/>
              <a:gd name="T59" fmla="*/ 2147483647 h 4763"/>
              <a:gd name="T60" fmla="*/ 2147483647 w 1510"/>
              <a:gd name="T61" fmla="*/ 2147483647 h 4763"/>
              <a:gd name="T62" fmla="*/ 2147483647 w 1510"/>
              <a:gd name="T63" fmla="*/ 2147483647 h 4763"/>
              <a:gd name="T64" fmla="*/ 2147483647 w 1510"/>
              <a:gd name="T65" fmla="*/ 2147483647 h 4763"/>
              <a:gd name="T66" fmla="*/ 2147483647 w 1510"/>
              <a:gd name="T67" fmla="*/ 2147483647 h 4763"/>
              <a:gd name="T68" fmla="*/ 2147483647 w 1510"/>
              <a:gd name="T69" fmla="*/ 2147483647 h 4763"/>
              <a:gd name="T70" fmla="*/ 2147483647 w 1510"/>
              <a:gd name="T71" fmla="*/ 2147483647 h 4763"/>
              <a:gd name="T72" fmla="*/ 2147483647 w 1510"/>
              <a:gd name="T73" fmla="*/ 2147483647 h 4763"/>
              <a:gd name="T74" fmla="*/ 2147483647 w 1510"/>
              <a:gd name="T75" fmla="*/ 2147483647 h 4763"/>
              <a:gd name="T76" fmla="*/ 2147483647 w 1510"/>
              <a:gd name="T77" fmla="*/ 2147483647 h 4763"/>
              <a:gd name="T78" fmla="*/ 2147483647 w 1510"/>
              <a:gd name="T79" fmla="*/ 2147483647 h 4763"/>
              <a:gd name="T80" fmla="*/ 2147483647 w 1510"/>
              <a:gd name="T81" fmla="*/ 2147483647 h 4763"/>
              <a:gd name="T82" fmla="*/ 2147483647 w 1510"/>
              <a:gd name="T83" fmla="*/ 2147483647 h 4763"/>
              <a:gd name="T84" fmla="*/ 2147483647 w 1510"/>
              <a:gd name="T85" fmla="*/ 2147483647 h 4763"/>
              <a:gd name="T86" fmla="*/ 2147483647 w 1510"/>
              <a:gd name="T87" fmla="*/ 2147483647 h 4763"/>
              <a:gd name="T88" fmla="*/ 2147483647 w 1510"/>
              <a:gd name="T89" fmla="*/ 2147483647 h 4763"/>
              <a:gd name="T90" fmla="*/ 2147483647 w 1510"/>
              <a:gd name="T91" fmla="*/ 2147483647 h 4763"/>
              <a:gd name="T92" fmla="*/ 2147483647 w 1510"/>
              <a:gd name="T93" fmla="*/ 2147483647 h 4763"/>
              <a:gd name="T94" fmla="*/ 2147483647 w 1510"/>
              <a:gd name="T95" fmla="*/ 2147483647 h 4763"/>
              <a:gd name="T96" fmla="*/ 2147483647 w 1510"/>
              <a:gd name="T97" fmla="*/ 2147483647 h 4763"/>
              <a:gd name="T98" fmla="*/ 2147483647 w 1510"/>
              <a:gd name="T99" fmla="*/ 2147483647 h 4763"/>
              <a:gd name="T100" fmla="*/ 2147483647 w 1510"/>
              <a:gd name="T101" fmla="*/ 2147483647 h 4763"/>
              <a:gd name="T102" fmla="*/ 2147483647 w 1510"/>
              <a:gd name="T103" fmla="*/ 2147483647 h 4763"/>
              <a:gd name="T104" fmla="*/ 2147483647 w 1510"/>
              <a:gd name="T105" fmla="*/ 2147483647 h 4763"/>
              <a:gd name="T106" fmla="*/ 2147483647 w 1510"/>
              <a:gd name="T107" fmla="*/ 2147483647 h 4763"/>
              <a:gd name="T108" fmla="*/ 2147483647 w 1510"/>
              <a:gd name="T109" fmla="*/ 2147483647 h 4763"/>
              <a:gd name="T110" fmla="*/ 2147483647 w 1510"/>
              <a:gd name="T111" fmla="*/ 2147483647 h 4763"/>
              <a:gd name="T112" fmla="*/ 2147483647 w 1510"/>
              <a:gd name="T113" fmla="*/ 2147483647 h 4763"/>
              <a:gd name="T114" fmla="*/ 2147483647 w 1510"/>
              <a:gd name="T115" fmla="*/ 2147483647 h 4763"/>
              <a:gd name="T116" fmla="*/ 2147483647 w 1510"/>
              <a:gd name="T117" fmla="*/ 2147483647 h 4763"/>
              <a:gd name="T118" fmla="*/ 2147483647 w 1510"/>
              <a:gd name="T119" fmla="*/ 2147483647 h 4763"/>
              <a:gd name="T120" fmla="*/ 2147483647 w 1510"/>
              <a:gd name="T121" fmla="*/ 2147483647 h 47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10"/>
              <a:gd name="T184" fmla="*/ 0 h 4763"/>
              <a:gd name="T185" fmla="*/ 1510 w 1510"/>
              <a:gd name="T186" fmla="*/ 4763 h 47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10" h="4763">
                <a:moveTo>
                  <a:pt x="544" y="802"/>
                </a:moveTo>
                <a:lnTo>
                  <a:pt x="749" y="1234"/>
                </a:lnTo>
                <a:lnTo>
                  <a:pt x="951" y="806"/>
                </a:lnTo>
                <a:lnTo>
                  <a:pt x="1157" y="841"/>
                </a:lnTo>
                <a:lnTo>
                  <a:pt x="1184" y="846"/>
                </a:lnTo>
                <a:lnTo>
                  <a:pt x="1212" y="852"/>
                </a:lnTo>
                <a:lnTo>
                  <a:pt x="1238" y="860"/>
                </a:lnTo>
                <a:lnTo>
                  <a:pt x="1264" y="870"/>
                </a:lnTo>
                <a:lnTo>
                  <a:pt x="1287" y="879"/>
                </a:lnTo>
                <a:lnTo>
                  <a:pt x="1311" y="892"/>
                </a:lnTo>
                <a:lnTo>
                  <a:pt x="1333" y="907"/>
                </a:lnTo>
                <a:lnTo>
                  <a:pt x="1353" y="922"/>
                </a:lnTo>
                <a:lnTo>
                  <a:pt x="1371" y="941"/>
                </a:lnTo>
                <a:lnTo>
                  <a:pt x="1388" y="960"/>
                </a:lnTo>
                <a:lnTo>
                  <a:pt x="1403" y="984"/>
                </a:lnTo>
                <a:lnTo>
                  <a:pt x="1414" y="1007"/>
                </a:lnTo>
                <a:lnTo>
                  <a:pt x="1423" y="1034"/>
                </a:lnTo>
                <a:lnTo>
                  <a:pt x="1432" y="1065"/>
                </a:lnTo>
                <a:lnTo>
                  <a:pt x="1436" y="1096"/>
                </a:lnTo>
                <a:lnTo>
                  <a:pt x="1437" y="1131"/>
                </a:lnTo>
                <a:lnTo>
                  <a:pt x="1437" y="2330"/>
                </a:lnTo>
                <a:lnTo>
                  <a:pt x="1301" y="2735"/>
                </a:lnTo>
                <a:lnTo>
                  <a:pt x="1510" y="3779"/>
                </a:lnTo>
                <a:lnTo>
                  <a:pt x="1157" y="3779"/>
                </a:lnTo>
                <a:lnTo>
                  <a:pt x="1021" y="4763"/>
                </a:lnTo>
                <a:lnTo>
                  <a:pt x="910" y="4763"/>
                </a:lnTo>
                <a:lnTo>
                  <a:pt x="1046" y="3779"/>
                </a:lnTo>
                <a:lnTo>
                  <a:pt x="787" y="3779"/>
                </a:lnTo>
                <a:lnTo>
                  <a:pt x="782" y="4763"/>
                </a:lnTo>
                <a:lnTo>
                  <a:pt x="727" y="4763"/>
                </a:lnTo>
                <a:lnTo>
                  <a:pt x="732" y="3779"/>
                </a:lnTo>
                <a:lnTo>
                  <a:pt x="464" y="3779"/>
                </a:lnTo>
                <a:lnTo>
                  <a:pt x="599" y="4763"/>
                </a:lnTo>
                <a:lnTo>
                  <a:pt x="488" y="4763"/>
                </a:lnTo>
                <a:lnTo>
                  <a:pt x="353" y="3779"/>
                </a:lnTo>
                <a:lnTo>
                  <a:pt x="0" y="3779"/>
                </a:lnTo>
                <a:lnTo>
                  <a:pt x="213" y="2737"/>
                </a:lnTo>
                <a:lnTo>
                  <a:pt x="73" y="2331"/>
                </a:lnTo>
                <a:lnTo>
                  <a:pt x="73" y="1131"/>
                </a:lnTo>
                <a:lnTo>
                  <a:pt x="74" y="1098"/>
                </a:lnTo>
                <a:lnTo>
                  <a:pt x="78" y="1066"/>
                </a:lnTo>
                <a:lnTo>
                  <a:pt x="84" y="1037"/>
                </a:lnTo>
                <a:lnTo>
                  <a:pt x="93" y="1011"/>
                </a:lnTo>
                <a:lnTo>
                  <a:pt x="104" y="988"/>
                </a:lnTo>
                <a:lnTo>
                  <a:pt x="118" y="966"/>
                </a:lnTo>
                <a:lnTo>
                  <a:pt x="133" y="947"/>
                </a:lnTo>
                <a:lnTo>
                  <a:pt x="151" y="929"/>
                </a:lnTo>
                <a:lnTo>
                  <a:pt x="170" y="912"/>
                </a:lnTo>
                <a:lnTo>
                  <a:pt x="191" y="898"/>
                </a:lnTo>
                <a:lnTo>
                  <a:pt x="213" y="886"/>
                </a:lnTo>
                <a:lnTo>
                  <a:pt x="236" y="875"/>
                </a:lnTo>
                <a:lnTo>
                  <a:pt x="260" y="866"/>
                </a:lnTo>
                <a:lnTo>
                  <a:pt x="284" y="857"/>
                </a:lnTo>
                <a:lnTo>
                  <a:pt x="311" y="850"/>
                </a:lnTo>
                <a:lnTo>
                  <a:pt x="337" y="845"/>
                </a:lnTo>
                <a:lnTo>
                  <a:pt x="544" y="802"/>
                </a:lnTo>
                <a:close/>
                <a:moveTo>
                  <a:pt x="956" y="919"/>
                </a:moveTo>
                <a:lnTo>
                  <a:pt x="747" y="1360"/>
                </a:lnTo>
                <a:lnTo>
                  <a:pt x="536" y="915"/>
                </a:lnTo>
                <a:lnTo>
                  <a:pt x="365" y="945"/>
                </a:lnTo>
                <a:lnTo>
                  <a:pt x="348" y="949"/>
                </a:lnTo>
                <a:lnTo>
                  <a:pt x="330" y="953"/>
                </a:lnTo>
                <a:lnTo>
                  <a:pt x="312" y="959"/>
                </a:lnTo>
                <a:lnTo>
                  <a:pt x="295" y="966"/>
                </a:lnTo>
                <a:lnTo>
                  <a:pt x="279" y="973"/>
                </a:lnTo>
                <a:lnTo>
                  <a:pt x="264" y="981"/>
                </a:lnTo>
                <a:lnTo>
                  <a:pt x="250" y="991"/>
                </a:lnTo>
                <a:lnTo>
                  <a:pt x="236" y="1002"/>
                </a:lnTo>
                <a:lnTo>
                  <a:pt x="225" y="1012"/>
                </a:lnTo>
                <a:lnTo>
                  <a:pt x="214" y="1026"/>
                </a:lnTo>
                <a:lnTo>
                  <a:pt x="205" y="1040"/>
                </a:lnTo>
                <a:lnTo>
                  <a:pt x="196" y="1056"/>
                </a:lnTo>
                <a:lnTo>
                  <a:pt x="191" y="1073"/>
                </a:lnTo>
                <a:lnTo>
                  <a:pt x="185" y="1091"/>
                </a:lnTo>
                <a:lnTo>
                  <a:pt x="183" y="1110"/>
                </a:lnTo>
                <a:lnTo>
                  <a:pt x="183" y="1131"/>
                </a:lnTo>
                <a:lnTo>
                  <a:pt x="183" y="2253"/>
                </a:lnTo>
                <a:lnTo>
                  <a:pt x="361" y="2253"/>
                </a:lnTo>
                <a:lnTo>
                  <a:pt x="404" y="2069"/>
                </a:lnTo>
                <a:lnTo>
                  <a:pt x="404" y="1504"/>
                </a:lnTo>
                <a:lnTo>
                  <a:pt x="334" y="1184"/>
                </a:lnTo>
                <a:lnTo>
                  <a:pt x="387" y="1172"/>
                </a:lnTo>
                <a:lnTo>
                  <a:pt x="459" y="1499"/>
                </a:lnTo>
                <a:lnTo>
                  <a:pt x="459" y="2072"/>
                </a:lnTo>
                <a:lnTo>
                  <a:pt x="1050" y="2072"/>
                </a:lnTo>
                <a:lnTo>
                  <a:pt x="1050" y="1499"/>
                </a:lnTo>
                <a:lnTo>
                  <a:pt x="1123" y="1172"/>
                </a:lnTo>
                <a:lnTo>
                  <a:pt x="1176" y="1184"/>
                </a:lnTo>
                <a:lnTo>
                  <a:pt x="1105" y="1504"/>
                </a:lnTo>
                <a:lnTo>
                  <a:pt x="1105" y="2069"/>
                </a:lnTo>
                <a:lnTo>
                  <a:pt x="1147" y="2253"/>
                </a:lnTo>
                <a:lnTo>
                  <a:pt x="1327" y="2253"/>
                </a:lnTo>
                <a:lnTo>
                  <a:pt x="1327" y="1131"/>
                </a:lnTo>
                <a:lnTo>
                  <a:pt x="1326" y="1110"/>
                </a:lnTo>
                <a:lnTo>
                  <a:pt x="1323" y="1092"/>
                </a:lnTo>
                <a:lnTo>
                  <a:pt x="1319" y="1073"/>
                </a:lnTo>
                <a:lnTo>
                  <a:pt x="1314" y="1056"/>
                </a:lnTo>
                <a:lnTo>
                  <a:pt x="1305" y="1041"/>
                </a:lnTo>
                <a:lnTo>
                  <a:pt x="1297" y="1028"/>
                </a:lnTo>
                <a:lnTo>
                  <a:pt x="1286" y="1014"/>
                </a:lnTo>
                <a:lnTo>
                  <a:pt x="1275" y="1002"/>
                </a:lnTo>
                <a:lnTo>
                  <a:pt x="1263" y="992"/>
                </a:lnTo>
                <a:lnTo>
                  <a:pt x="1249" y="982"/>
                </a:lnTo>
                <a:lnTo>
                  <a:pt x="1234" y="973"/>
                </a:lnTo>
                <a:lnTo>
                  <a:pt x="1219" y="966"/>
                </a:lnTo>
                <a:lnTo>
                  <a:pt x="1202" y="959"/>
                </a:lnTo>
                <a:lnTo>
                  <a:pt x="1186" y="955"/>
                </a:lnTo>
                <a:lnTo>
                  <a:pt x="1169" y="951"/>
                </a:lnTo>
                <a:lnTo>
                  <a:pt x="1151" y="947"/>
                </a:lnTo>
                <a:lnTo>
                  <a:pt x="956" y="919"/>
                </a:lnTo>
                <a:close/>
                <a:moveTo>
                  <a:pt x="349" y="2308"/>
                </a:moveTo>
                <a:lnTo>
                  <a:pt x="183" y="2308"/>
                </a:lnTo>
                <a:lnTo>
                  <a:pt x="183" y="2311"/>
                </a:lnTo>
                <a:lnTo>
                  <a:pt x="282" y="2595"/>
                </a:lnTo>
                <a:lnTo>
                  <a:pt x="349" y="2308"/>
                </a:lnTo>
                <a:close/>
                <a:moveTo>
                  <a:pt x="1327" y="2308"/>
                </a:moveTo>
                <a:lnTo>
                  <a:pt x="1160" y="2308"/>
                </a:lnTo>
                <a:lnTo>
                  <a:pt x="1227" y="2607"/>
                </a:lnTo>
                <a:lnTo>
                  <a:pt x="1327" y="2311"/>
                </a:lnTo>
                <a:lnTo>
                  <a:pt x="1327" y="2308"/>
                </a:lnTo>
                <a:close/>
                <a:moveTo>
                  <a:pt x="1085" y="372"/>
                </a:moveTo>
                <a:lnTo>
                  <a:pt x="1085" y="445"/>
                </a:lnTo>
                <a:lnTo>
                  <a:pt x="1084" y="473"/>
                </a:lnTo>
                <a:lnTo>
                  <a:pt x="1081" y="496"/>
                </a:lnTo>
                <a:lnTo>
                  <a:pt x="1079" y="506"/>
                </a:lnTo>
                <a:lnTo>
                  <a:pt x="1076" y="515"/>
                </a:lnTo>
                <a:lnTo>
                  <a:pt x="1072" y="522"/>
                </a:lnTo>
                <a:lnTo>
                  <a:pt x="1068" y="529"/>
                </a:lnTo>
                <a:lnTo>
                  <a:pt x="1063" y="534"/>
                </a:lnTo>
                <a:lnTo>
                  <a:pt x="1058" y="540"/>
                </a:lnTo>
                <a:lnTo>
                  <a:pt x="1052" y="544"/>
                </a:lnTo>
                <a:lnTo>
                  <a:pt x="1047" y="547"/>
                </a:lnTo>
                <a:lnTo>
                  <a:pt x="1033" y="551"/>
                </a:lnTo>
                <a:lnTo>
                  <a:pt x="1018" y="552"/>
                </a:lnTo>
                <a:lnTo>
                  <a:pt x="1010" y="577"/>
                </a:lnTo>
                <a:lnTo>
                  <a:pt x="1025" y="587"/>
                </a:lnTo>
                <a:lnTo>
                  <a:pt x="1041" y="596"/>
                </a:lnTo>
                <a:lnTo>
                  <a:pt x="1058" y="603"/>
                </a:lnTo>
                <a:lnTo>
                  <a:pt x="1074" y="609"/>
                </a:lnTo>
                <a:lnTo>
                  <a:pt x="1092" y="614"/>
                </a:lnTo>
                <a:lnTo>
                  <a:pt x="1112" y="617"/>
                </a:lnTo>
                <a:lnTo>
                  <a:pt x="1129" y="618"/>
                </a:lnTo>
                <a:lnTo>
                  <a:pt x="1149" y="617"/>
                </a:lnTo>
                <a:lnTo>
                  <a:pt x="1151" y="617"/>
                </a:lnTo>
                <a:lnTo>
                  <a:pt x="1149" y="631"/>
                </a:lnTo>
                <a:lnTo>
                  <a:pt x="1146" y="643"/>
                </a:lnTo>
                <a:lnTo>
                  <a:pt x="1140" y="654"/>
                </a:lnTo>
                <a:lnTo>
                  <a:pt x="1135" y="666"/>
                </a:lnTo>
                <a:lnTo>
                  <a:pt x="1128" y="677"/>
                </a:lnTo>
                <a:lnTo>
                  <a:pt x="1120" y="687"/>
                </a:lnTo>
                <a:lnTo>
                  <a:pt x="1112" y="697"/>
                </a:lnTo>
                <a:lnTo>
                  <a:pt x="1102" y="706"/>
                </a:lnTo>
                <a:lnTo>
                  <a:pt x="1091" y="714"/>
                </a:lnTo>
                <a:lnTo>
                  <a:pt x="1080" y="721"/>
                </a:lnTo>
                <a:lnTo>
                  <a:pt x="1068" y="728"/>
                </a:lnTo>
                <a:lnTo>
                  <a:pt x="1055" y="734"/>
                </a:lnTo>
                <a:lnTo>
                  <a:pt x="1041" y="739"/>
                </a:lnTo>
                <a:lnTo>
                  <a:pt x="1028" y="743"/>
                </a:lnTo>
                <a:lnTo>
                  <a:pt x="1014" y="746"/>
                </a:lnTo>
                <a:lnTo>
                  <a:pt x="999" y="747"/>
                </a:lnTo>
                <a:lnTo>
                  <a:pt x="984" y="747"/>
                </a:lnTo>
                <a:lnTo>
                  <a:pt x="970" y="747"/>
                </a:lnTo>
                <a:lnTo>
                  <a:pt x="958" y="746"/>
                </a:lnTo>
                <a:lnTo>
                  <a:pt x="944" y="743"/>
                </a:lnTo>
                <a:lnTo>
                  <a:pt x="930" y="740"/>
                </a:lnTo>
                <a:lnTo>
                  <a:pt x="918" y="736"/>
                </a:lnTo>
                <a:lnTo>
                  <a:pt x="905" y="732"/>
                </a:lnTo>
                <a:lnTo>
                  <a:pt x="893" y="727"/>
                </a:lnTo>
                <a:lnTo>
                  <a:pt x="878" y="736"/>
                </a:lnTo>
                <a:lnTo>
                  <a:pt x="861" y="743"/>
                </a:lnTo>
                <a:lnTo>
                  <a:pt x="846" y="750"/>
                </a:lnTo>
                <a:lnTo>
                  <a:pt x="829" y="757"/>
                </a:lnTo>
                <a:lnTo>
                  <a:pt x="812" y="761"/>
                </a:lnTo>
                <a:lnTo>
                  <a:pt x="794" y="764"/>
                </a:lnTo>
                <a:lnTo>
                  <a:pt x="776" y="767"/>
                </a:lnTo>
                <a:lnTo>
                  <a:pt x="757" y="767"/>
                </a:lnTo>
                <a:lnTo>
                  <a:pt x="738" y="767"/>
                </a:lnTo>
                <a:lnTo>
                  <a:pt x="719" y="764"/>
                </a:lnTo>
                <a:lnTo>
                  <a:pt x="699" y="760"/>
                </a:lnTo>
                <a:lnTo>
                  <a:pt x="681" y="756"/>
                </a:lnTo>
                <a:lnTo>
                  <a:pt x="664" y="749"/>
                </a:lnTo>
                <a:lnTo>
                  <a:pt x="646" y="740"/>
                </a:lnTo>
                <a:lnTo>
                  <a:pt x="629" y="732"/>
                </a:lnTo>
                <a:lnTo>
                  <a:pt x="614" y="721"/>
                </a:lnTo>
                <a:lnTo>
                  <a:pt x="600" y="728"/>
                </a:lnTo>
                <a:lnTo>
                  <a:pt x="587" y="734"/>
                </a:lnTo>
                <a:lnTo>
                  <a:pt x="573" y="739"/>
                </a:lnTo>
                <a:lnTo>
                  <a:pt x="559" y="742"/>
                </a:lnTo>
                <a:lnTo>
                  <a:pt x="544" y="745"/>
                </a:lnTo>
                <a:lnTo>
                  <a:pt x="529" y="747"/>
                </a:lnTo>
                <a:lnTo>
                  <a:pt x="514" y="747"/>
                </a:lnTo>
                <a:lnTo>
                  <a:pt x="499" y="747"/>
                </a:lnTo>
                <a:lnTo>
                  <a:pt x="484" y="746"/>
                </a:lnTo>
                <a:lnTo>
                  <a:pt x="469" y="743"/>
                </a:lnTo>
                <a:lnTo>
                  <a:pt x="455" y="739"/>
                </a:lnTo>
                <a:lnTo>
                  <a:pt x="441" y="734"/>
                </a:lnTo>
                <a:lnTo>
                  <a:pt x="429" y="728"/>
                </a:lnTo>
                <a:lnTo>
                  <a:pt x="416" y="721"/>
                </a:lnTo>
                <a:lnTo>
                  <a:pt x="405" y="714"/>
                </a:lnTo>
                <a:lnTo>
                  <a:pt x="394" y="706"/>
                </a:lnTo>
                <a:lnTo>
                  <a:pt x="385" y="697"/>
                </a:lnTo>
                <a:lnTo>
                  <a:pt x="376" y="687"/>
                </a:lnTo>
                <a:lnTo>
                  <a:pt x="368" y="677"/>
                </a:lnTo>
                <a:lnTo>
                  <a:pt x="361" y="666"/>
                </a:lnTo>
                <a:lnTo>
                  <a:pt x="356" y="654"/>
                </a:lnTo>
                <a:lnTo>
                  <a:pt x="352" y="643"/>
                </a:lnTo>
                <a:lnTo>
                  <a:pt x="348" y="631"/>
                </a:lnTo>
                <a:lnTo>
                  <a:pt x="345" y="617"/>
                </a:lnTo>
                <a:lnTo>
                  <a:pt x="348" y="617"/>
                </a:lnTo>
                <a:lnTo>
                  <a:pt x="370" y="618"/>
                </a:lnTo>
                <a:lnTo>
                  <a:pt x="390" y="615"/>
                </a:lnTo>
                <a:lnTo>
                  <a:pt x="411" y="613"/>
                </a:lnTo>
                <a:lnTo>
                  <a:pt x="430" y="606"/>
                </a:lnTo>
                <a:lnTo>
                  <a:pt x="449" y="599"/>
                </a:lnTo>
                <a:lnTo>
                  <a:pt x="469" y="589"/>
                </a:lnTo>
                <a:lnTo>
                  <a:pt x="485" y="578"/>
                </a:lnTo>
                <a:lnTo>
                  <a:pt x="500" y="566"/>
                </a:lnTo>
                <a:lnTo>
                  <a:pt x="496" y="552"/>
                </a:lnTo>
                <a:lnTo>
                  <a:pt x="478" y="552"/>
                </a:lnTo>
                <a:lnTo>
                  <a:pt x="469" y="552"/>
                </a:lnTo>
                <a:lnTo>
                  <a:pt x="462" y="551"/>
                </a:lnTo>
                <a:lnTo>
                  <a:pt x="453" y="548"/>
                </a:lnTo>
                <a:lnTo>
                  <a:pt x="447" y="544"/>
                </a:lnTo>
                <a:lnTo>
                  <a:pt x="440" y="540"/>
                </a:lnTo>
                <a:lnTo>
                  <a:pt x="434" y="534"/>
                </a:lnTo>
                <a:lnTo>
                  <a:pt x="430" y="529"/>
                </a:lnTo>
                <a:lnTo>
                  <a:pt x="425" y="521"/>
                </a:lnTo>
                <a:lnTo>
                  <a:pt x="422" y="511"/>
                </a:lnTo>
                <a:lnTo>
                  <a:pt x="418" y="501"/>
                </a:lnTo>
                <a:lnTo>
                  <a:pt x="416" y="489"/>
                </a:lnTo>
                <a:lnTo>
                  <a:pt x="414" y="477"/>
                </a:lnTo>
                <a:lnTo>
                  <a:pt x="412" y="445"/>
                </a:lnTo>
                <a:lnTo>
                  <a:pt x="412" y="372"/>
                </a:lnTo>
                <a:lnTo>
                  <a:pt x="412" y="353"/>
                </a:lnTo>
                <a:lnTo>
                  <a:pt x="414" y="335"/>
                </a:lnTo>
                <a:lnTo>
                  <a:pt x="419" y="299"/>
                </a:lnTo>
                <a:lnTo>
                  <a:pt x="427" y="264"/>
                </a:lnTo>
                <a:lnTo>
                  <a:pt x="438" y="231"/>
                </a:lnTo>
                <a:lnTo>
                  <a:pt x="452" y="198"/>
                </a:lnTo>
                <a:lnTo>
                  <a:pt x="469" y="168"/>
                </a:lnTo>
                <a:lnTo>
                  <a:pt x="486" y="139"/>
                </a:lnTo>
                <a:lnTo>
                  <a:pt x="508" y="113"/>
                </a:lnTo>
                <a:lnTo>
                  <a:pt x="532" y="88"/>
                </a:lnTo>
                <a:lnTo>
                  <a:pt x="544" y="77"/>
                </a:lnTo>
                <a:lnTo>
                  <a:pt x="558" y="66"/>
                </a:lnTo>
                <a:lnTo>
                  <a:pt x="572" y="56"/>
                </a:lnTo>
                <a:lnTo>
                  <a:pt x="585" y="47"/>
                </a:lnTo>
                <a:lnTo>
                  <a:pt x="600" y="38"/>
                </a:lnTo>
                <a:lnTo>
                  <a:pt x="616" y="30"/>
                </a:lnTo>
                <a:lnTo>
                  <a:pt x="631" y="23"/>
                </a:lnTo>
                <a:lnTo>
                  <a:pt x="646" y="18"/>
                </a:lnTo>
                <a:lnTo>
                  <a:pt x="662" y="12"/>
                </a:lnTo>
                <a:lnTo>
                  <a:pt x="679" y="8"/>
                </a:lnTo>
                <a:lnTo>
                  <a:pt x="697" y="5"/>
                </a:lnTo>
                <a:lnTo>
                  <a:pt x="713" y="3"/>
                </a:lnTo>
                <a:lnTo>
                  <a:pt x="731" y="1"/>
                </a:lnTo>
                <a:lnTo>
                  <a:pt x="749" y="0"/>
                </a:lnTo>
                <a:lnTo>
                  <a:pt x="767" y="1"/>
                </a:lnTo>
                <a:lnTo>
                  <a:pt x="785" y="3"/>
                </a:lnTo>
                <a:lnTo>
                  <a:pt x="801" y="5"/>
                </a:lnTo>
                <a:lnTo>
                  <a:pt x="819" y="8"/>
                </a:lnTo>
                <a:lnTo>
                  <a:pt x="835" y="12"/>
                </a:lnTo>
                <a:lnTo>
                  <a:pt x="852" y="18"/>
                </a:lnTo>
                <a:lnTo>
                  <a:pt x="867" y="23"/>
                </a:lnTo>
                <a:lnTo>
                  <a:pt x="882" y="30"/>
                </a:lnTo>
                <a:lnTo>
                  <a:pt x="897" y="38"/>
                </a:lnTo>
                <a:lnTo>
                  <a:pt x="912" y="47"/>
                </a:lnTo>
                <a:lnTo>
                  <a:pt x="926" y="56"/>
                </a:lnTo>
                <a:lnTo>
                  <a:pt x="940" y="66"/>
                </a:lnTo>
                <a:lnTo>
                  <a:pt x="954" y="77"/>
                </a:lnTo>
                <a:lnTo>
                  <a:pt x="966" y="88"/>
                </a:lnTo>
                <a:lnTo>
                  <a:pt x="989" y="113"/>
                </a:lnTo>
                <a:lnTo>
                  <a:pt x="1011" y="139"/>
                </a:lnTo>
                <a:lnTo>
                  <a:pt x="1029" y="168"/>
                </a:lnTo>
                <a:lnTo>
                  <a:pt x="1046" y="198"/>
                </a:lnTo>
                <a:lnTo>
                  <a:pt x="1059" y="231"/>
                </a:lnTo>
                <a:lnTo>
                  <a:pt x="1070" y="264"/>
                </a:lnTo>
                <a:lnTo>
                  <a:pt x="1079" y="299"/>
                </a:lnTo>
                <a:lnTo>
                  <a:pt x="1084" y="335"/>
                </a:lnTo>
                <a:lnTo>
                  <a:pt x="1085" y="353"/>
                </a:lnTo>
                <a:lnTo>
                  <a:pt x="1085" y="372"/>
                </a:lnTo>
                <a:close/>
                <a:moveTo>
                  <a:pt x="911" y="199"/>
                </a:moveTo>
                <a:lnTo>
                  <a:pt x="911" y="199"/>
                </a:lnTo>
                <a:lnTo>
                  <a:pt x="925" y="217"/>
                </a:lnTo>
                <a:lnTo>
                  <a:pt x="938" y="236"/>
                </a:lnTo>
                <a:lnTo>
                  <a:pt x="948" y="257"/>
                </a:lnTo>
                <a:lnTo>
                  <a:pt x="958" y="278"/>
                </a:lnTo>
                <a:lnTo>
                  <a:pt x="966" y="301"/>
                </a:lnTo>
                <a:lnTo>
                  <a:pt x="971" y="326"/>
                </a:lnTo>
                <a:lnTo>
                  <a:pt x="974" y="350"/>
                </a:lnTo>
                <a:lnTo>
                  <a:pt x="976" y="376"/>
                </a:lnTo>
                <a:lnTo>
                  <a:pt x="976" y="463"/>
                </a:lnTo>
                <a:lnTo>
                  <a:pt x="974" y="489"/>
                </a:lnTo>
                <a:lnTo>
                  <a:pt x="970" y="514"/>
                </a:lnTo>
                <a:lnTo>
                  <a:pt x="965" y="539"/>
                </a:lnTo>
                <a:lnTo>
                  <a:pt x="958" y="561"/>
                </a:lnTo>
                <a:lnTo>
                  <a:pt x="948" y="582"/>
                </a:lnTo>
                <a:lnTo>
                  <a:pt x="937" y="603"/>
                </a:lnTo>
                <a:lnTo>
                  <a:pt x="925" y="622"/>
                </a:lnTo>
                <a:lnTo>
                  <a:pt x="911" y="640"/>
                </a:lnTo>
                <a:lnTo>
                  <a:pt x="894" y="657"/>
                </a:lnTo>
                <a:lnTo>
                  <a:pt x="878" y="670"/>
                </a:lnTo>
                <a:lnTo>
                  <a:pt x="860" y="683"/>
                </a:lnTo>
                <a:lnTo>
                  <a:pt x="841" y="692"/>
                </a:lnTo>
                <a:lnTo>
                  <a:pt x="822" y="701"/>
                </a:lnTo>
                <a:lnTo>
                  <a:pt x="801" y="708"/>
                </a:lnTo>
                <a:lnTo>
                  <a:pt x="779" y="710"/>
                </a:lnTo>
                <a:lnTo>
                  <a:pt x="757" y="712"/>
                </a:lnTo>
                <a:lnTo>
                  <a:pt x="735" y="710"/>
                </a:lnTo>
                <a:lnTo>
                  <a:pt x="714" y="708"/>
                </a:lnTo>
                <a:lnTo>
                  <a:pt x="694" y="701"/>
                </a:lnTo>
                <a:lnTo>
                  <a:pt x="673" y="692"/>
                </a:lnTo>
                <a:lnTo>
                  <a:pt x="655" y="683"/>
                </a:lnTo>
                <a:lnTo>
                  <a:pt x="636" y="670"/>
                </a:lnTo>
                <a:lnTo>
                  <a:pt x="620" y="657"/>
                </a:lnTo>
                <a:lnTo>
                  <a:pt x="605" y="640"/>
                </a:lnTo>
                <a:lnTo>
                  <a:pt x="591" y="622"/>
                </a:lnTo>
                <a:lnTo>
                  <a:pt x="577" y="603"/>
                </a:lnTo>
                <a:lnTo>
                  <a:pt x="566" y="582"/>
                </a:lnTo>
                <a:lnTo>
                  <a:pt x="556" y="561"/>
                </a:lnTo>
                <a:lnTo>
                  <a:pt x="550" y="539"/>
                </a:lnTo>
                <a:lnTo>
                  <a:pt x="544" y="514"/>
                </a:lnTo>
                <a:lnTo>
                  <a:pt x="540" y="489"/>
                </a:lnTo>
                <a:lnTo>
                  <a:pt x="540" y="463"/>
                </a:lnTo>
                <a:lnTo>
                  <a:pt x="540" y="434"/>
                </a:lnTo>
                <a:lnTo>
                  <a:pt x="569" y="438"/>
                </a:lnTo>
                <a:lnTo>
                  <a:pt x="599" y="440"/>
                </a:lnTo>
                <a:lnTo>
                  <a:pt x="627" y="438"/>
                </a:lnTo>
                <a:lnTo>
                  <a:pt x="654" y="434"/>
                </a:lnTo>
                <a:lnTo>
                  <a:pt x="680" y="429"/>
                </a:lnTo>
                <a:lnTo>
                  <a:pt x="705" y="422"/>
                </a:lnTo>
                <a:lnTo>
                  <a:pt x="730" y="412"/>
                </a:lnTo>
                <a:lnTo>
                  <a:pt x="753" y="400"/>
                </a:lnTo>
                <a:lnTo>
                  <a:pt x="776" y="386"/>
                </a:lnTo>
                <a:lnTo>
                  <a:pt x="797" y="371"/>
                </a:lnTo>
                <a:lnTo>
                  <a:pt x="818" y="354"/>
                </a:lnTo>
                <a:lnTo>
                  <a:pt x="835" y="337"/>
                </a:lnTo>
                <a:lnTo>
                  <a:pt x="852" y="316"/>
                </a:lnTo>
                <a:lnTo>
                  <a:pt x="868" y="295"/>
                </a:lnTo>
                <a:lnTo>
                  <a:pt x="882" y="273"/>
                </a:lnTo>
                <a:lnTo>
                  <a:pt x="893" y="250"/>
                </a:lnTo>
                <a:lnTo>
                  <a:pt x="903" y="225"/>
                </a:lnTo>
                <a:lnTo>
                  <a:pt x="911" y="199"/>
                </a:lnTo>
                <a:close/>
              </a:path>
            </a:pathLst>
          </a:custGeom>
          <a:solidFill>
            <a:srgbClr val="000000"/>
          </a:solidFill>
          <a:ln w="9525">
            <a:noFill/>
            <a:round/>
            <a:headEnd/>
            <a:tailEnd/>
          </a:ln>
        </p:spPr>
        <p:txBody>
          <a:bodyPr/>
          <a:lstStyle/>
          <a:p>
            <a:endParaRPr lang="de-DE"/>
          </a:p>
        </p:txBody>
      </p:sp>
      <p:sp>
        <p:nvSpPr>
          <p:cNvPr id="160" name="Freeform 63"/>
          <p:cNvSpPr>
            <a:spLocks noEditPoints="1"/>
          </p:cNvSpPr>
          <p:nvPr/>
        </p:nvSpPr>
        <p:spPr bwMode="auto">
          <a:xfrm>
            <a:off x="1945156" y="2514439"/>
            <a:ext cx="182880" cy="365760"/>
          </a:xfrm>
          <a:custGeom>
            <a:avLst/>
            <a:gdLst>
              <a:gd name="T0" fmla="*/ 2147483647 w 1510"/>
              <a:gd name="T1" fmla="*/ 2147483647 h 4763"/>
              <a:gd name="T2" fmla="*/ 2147483647 w 1510"/>
              <a:gd name="T3" fmla="*/ 2147483647 h 4763"/>
              <a:gd name="T4" fmla="*/ 2147483647 w 1510"/>
              <a:gd name="T5" fmla="*/ 2147483647 h 4763"/>
              <a:gd name="T6" fmla="*/ 2147483647 w 1510"/>
              <a:gd name="T7" fmla="*/ 2147483647 h 4763"/>
              <a:gd name="T8" fmla="*/ 2147483647 w 1510"/>
              <a:gd name="T9" fmla="*/ 2147483647 h 4763"/>
              <a:gd name="T10" fmla="*/ 2147483647 w 1510"/>
              <a:gd name="T11" fmla="*/ 2147483647 h 4763"/>
              <a:gd name="T12" fmla="*/ 2147483647 w 1510"/>
              <a:gd name="T13" fmla="*/ 2147483647 h 4763"/>
              <a:gd name="T14" fmla="*/ 2147483647 w 1510"/>
              <a:gd name="T15" fmla="*/ 2147483647 h 4763"/>
              <a:gd name="T16" fmla="*/ 2147483647 w 1510"/>
              <a:gd name="T17" fmla="*/ 2147483647 h 4763"/>
              <a:gd name="T18" fmla="*/ 2147483647 w 1510"/>
              <a:gd name="T19" fmla="*/ 2147483647 h 4763"/>
              <a:gd name="T20" fmla="*/ 2147483647 w 1510"/>
              <a:gd name="T21" fmla="*/ 2147483647 h 4763"/>
              <a:gd name="T22" fmla="*/ 2147483647 w 1510"/>
              <a:gd name="T23" fmla="*/ 2147483647 h 4763"/>
              <a:gd name="T24" fmla="*/ 2147483647 w 1510"/>
              <a:gd name="T25" fmla="*/ 2147483647 h 4763"/>
              <a:gd name="T26" fmla="*/ 2147483647 w 1510"/>
              <a:gd name="T27" fmla="*/ 2147483647 h 4763"/>
              <a:gd name="T28" fmla="*/ 2147483647 w 1510"/>
              <a:gd name="T29" fmla="*/ 2147483647 h 4763"/>
              <a:gd name="T30" fmla="*/ 2147483647 w 1510"/>
              <a:gd name="T31" fmla="*/ 2147483647 h 4763"/>
              <a:gd name="T32" fmla="*/ 2147483647 w 1510"/>
              <a:gd name="T33" fmla="*/ 2147483647 h 4763"/>
              <a:gd name="T34" fmla="*/ 2147483647 w 1510"/>
              <a:gd name="T35" fmla="*/ 2147483647 h 4763"/>
              <a:gd name="T36" fmla="*/ 2147483647 w 1510"/>
              <a:gd name="T37" fmla="*/ 2147483647 h 4763"/>
              <a:gd name="T38" fmla="*/ 2147483647 w 1510"/>
              <a:gd name="T39" fmla="*/ 2147483647 h 4763"/>
              <a:gd name="T40" fmla="*/ 2147483647 w 1510"/>
              <a:gd name="T41" fmla="*/ 2147483647 h 4763"/>
              <a:gd name="T42" fmla="*/ 2147483647 w 1510"/>
              <a:gd name="T43" fmla="*/ 2147483647 h 4763"/>
              <a:gd name="T44" fmla="*/ 2147483647 w 1510"/>
              <a:gd name="T45" fmla="*/ 2147483647 h 4763"/>
              <a:gd name="T46" fmla="*/ 2147483647 w 1510"/>
              <a:gd name="T47" fmla="*/ 2147483647 h 4763"/>
              <a:gd name="T48" fmla="*/ 2147483647 w 1510"/>
              <a:gd name="T49" fmla="*/ 2147483647 h 4763"/>
              <a:gd name="T50" fmla="*/ 2147483647 w 1510"/>
              <a:gd name="T51" fmla="*/ 2147483647 h 4763"/>
              <a:gd name="T52" fmla="*/ 2147483647 w 1510"/>
              <a:gd name="T53" fmla="*/ 2147483647 h 4763"/>
              <a:gd name="T54" fmla="*/ 2147483647 w 1510"/>
              <a:gd name="T55" fmla="*/ 2147483647 h 4763"/>
              <a:gd name="T56" fmla="*/ 2147483647 w 1510"/>
              <a:gd name="T57" fmla="*/ 2147483647 h 4763"/>
              <a:gd name="T58" fmla="*/ 2147483647 w 1510"/>
              <a:gd name="T59" fmla="*/ 2147483647 h 4763"/>
              <a:gd name="T60" fmla="*/ 2147483647 w 1510"/>
              <a:gd name="T61" fmla="*/ 2147483647 h 4763"/>
              <a:gd name="T62" fmla="*/ 2147483647 w 1510"/>
              <a:gd name="T63" fmla="*/ 2147483647 h 4763"/>
              <a:gd name="T64" fmla="*/ 2147483647 w 1510"/>
              <a:gd name="T65" fmla="*/ 2147483647 h 4763"/>
              <a:gd name="T66" fmla="*/ 2147483647 w 1510"/>
              <a:gd name="T67" fmla="*/ 2147483647 h 4763"/>
              <a:gd name="T68" fmla="*/ 2147483647 w 1510"/>
              <a:gd name="T69" fmla="*/ 2147483647 h 4763"/>
              <a:gd name="T70" fmla="*/ 2147483647 w 1510"/>
              <a:gd name="T71" fmla="*/ 2147483647 h 4763"/>
              <a:gd name="T72" fmla="*/ 2147483647 w 1510"/>
              <a:gd name="T73" fmla="*/ 2147483647 h 4763"/>
              <a:gd name="T74" fmla="*/ 2147483647 w 1510"/>
              <a:gd name="T75" fmla="*/ 2147483647 h 4763"/>
              <a:gd name="T76" fmla="*/ 2147483647 w 1510"/>
              <a:gd name="T77" fmla="*/ 2147483647 h 4763"/>
              <a:gd name="T78" fmla="*/ 2147483647 w 1510"/>
              <a:gd name="T79" fmla="*/ 2147483647 h 4763"/>
              <a:gd name="T80" fmla="*/ 2147483647 w 1510"/>
              <a:gd name="T81" fmla="*/ 2147483647 h 4763"/>
              <a:gd name="T82" fmla="*/ 2147483647 w 1510"/>
              <a:gd name="T83" fmla="*/ 2147483647 h 4763"/>
              <a:gd name="T84" fmla="*/ 2147483647 w 1510"/>
              <a:gd name="T85" fmla="*/ 2147483647 h 4763"/>
              <a:gd name="T86" fmla="*/ 2147483647 w 1510"/>
              <a:gd name="T87" fmla="*/ 2147483647 h 4763"/>
              <a:gd name="T88" fmla="*/ 2147483647 w 1510"/>
              <a:gd name="T89" fmla="*/ 2147483647 h 4763"/>
              <a:gd name="T90" fmla="*/ 2147483647 w 1510"/>
              <a:gd name="T91" fmla="*/ 2147483647 h 4763"/>
              <a:gd name="T92" fmla="*/ 2147483647 w 1510"/>
              <a:gd name="T93" fmla="*/ 2147483647 h 4763"/>
              <a:gd name="T94" fmla="*/ 2147483647 w 1510"/>
              <a:gd name="T95" fmla="*/ 2147483647 h 4763"/>
              <a:gd name="T96" fmla="*/ 2147483647 w 1510"/>
              <a:gd name="T97" fmla="*/ 2147483647 h 4763"/>
              <a:gd name="T98" fmla="*/ 2147483647 w 1510"/>
              <a:gd name="T99" fmla="*/ 2147483647 h 4763"/>
              <a:gd name="T100" fmla="*/ 2147483647 w 1510"/>
              <a:gd name="T101" fmla="*/ 2147483647 h 4763"/>
              <a:gd name="T102" fmla="*/ 2147483647 w 1510"/>
              <a:gd name="T103" fmla="*/ 2147483647 h 4763"/>
              <a:gd name="T104" fmla="*/ 2147483647 w 1510"/>
              <a:gd name="T105" fmla="*/ 2147483647 h 4763"/>
              <a:gd name="T106" fmla="*/ 2147483647 w 1510"/>
              <a:gd name="T107" fmla="*/ 2147483647 h 4763"/>
              <a:gd name="T108" fmla="*/ 2147483647 w 1510"/>
              <a:gd name="T109" fmla="*/ 2147483647 h 4763"/>
              <a:gd name="T110" fmla="*/ 2147483647 w 1510"/>
              <a:gd name="T111" fmla="*/ 2147483647 h 4763"/>
              <a:gd name="T112" fmla="*/ 2147483647 w 1510"/>
              <a:gd name="T113" fmla="*/ 2147483647 h 4763"/>
              <a:gd name="T114" fmla="*/ 2147483647 w 1510"/>
              <a:gd name="T115" fmla="*/ 2147483647 h 4763"/>
              <a:gd name="T116" fmla="*/ 2147483647 w 1510"/>
              <a:gd name="T117" fmla="*/ 2147483647 h 4763"/>
              <a:gd name="T118" fmla="*/ 2147483647 w 1510"/>
              <a:gd name="T119" fmla="*/ 2147483647 h 4763"/>
              <a:gd name="T120" fmla="*/ 2147483647 w 1510"/>
              <a:gd name="T121" fmla="*/ 2147483647 h 47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10"/>
              <a:gd name="T184" fmla="*/ 0 h 4763"/>
              <a:gd name="T185" fmla="*/ 1510 w 1510"/>
              <a:gd name="T186" fmla="*/ 4763 h 47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10" h="4763">
                <a:moveTo>
                  <a:pt x="544" y="802"/>
                </a:moveTo>
                <a:lnTo>
                  <a:pt x="749" y="1234"/>
                </a:lnTo>
                <a:lnTo>
                  <a:pt x="951" y="806"/>
                </a:lnTo>
                <a:lnTo>
                  <a:pt x="1157" y="841"/>
                </a:lnTo>
                <a:lnTo>
                  <a:pt x="1184" y="846"/>
                </a:lnTo>
                <a:lnTo>
                  <a:pt x="1212" y="852"/>
                </a:lnTo>
                <a:lnTo>
                  <a:pt x="1238" y="860"/>
                </a:lnTo>
                <a:lnTo>
                  <a:pt x="1264" y="870"/>
                </a:lnTo>
                <a:lnTo>
                  <a:pt x="1287" y="879"/>
                </a:lnTo>
                <a:lnTo>
                  <a:pt x="1311" y="892"/>
                </a:lnTo>
                <a:lnTo>
                  <a:pt x="1333" y="907"/>
                </a:lnTo>
                <a:lnTo>
                  <a:pt x="1353" y="922"/>
                </a:lnTo>
                <a:lnTo>
                  <a:pt x="1371" y="941"/>
                </a:lnTo>
                <a:lnTo>
                  <a:pt x="1388" y="960"/>
                </a:lnTo>
                <a:lnTo>
                  <a:pt x="1403" y="984"/>
                </a:lnTo>
                <a:lnTo>
                  <a:pt x="1414" y="1007"/>
                </a:lnTo>
                <a:lnTo>
                  <a:pt x="1423" y="1034"/>
                </a:lnTo>
                <a:lnTo>
                  <a:pt x="1432" y="1065"/>
                </a:lnTo>
                <a:lnTo>
                  <a:pt x="1436" y="1096"/>
                </a:lnTo>
                <a:lnTo>
                  <a:pt x="1437" y="1131"/>
                </a:lnTo>
                <a:lnTo>
                  <a:pt x="1437" y="2330"/>
                </a:lnTo>
                <a:lnTo>
                  <a:pt x="1301" y="2735"/>
                </a:lnTo>
                <a:lnTo>
                  <a:pt x="1510" y="3779"/>
                </a:lnTo>
                <a:lnTo>
                  <a:pt x="1157" y="3779"/>
                </a:lnTo>
                <a:lnTo>
                  <a:pt x="1021" y="4763"/>
                </a:lnTo>
                <a:lnTo>
                  <a:pt x="910" y="4763"/>
                </a:lnTo>
                <a:lnTo>
                  <a:pt x="1046" y="3779"/>
                </a:lnTo>
                <a:lnTo>
                  <a:pt x="787" y="3779"/>
                </a:lnTo>
                <a:lnTo>
                  <a:pt x="782" y="4763"/>
                </a:lnTo>
                <a:lnTo>
                  <a:pt x="727" y="4763"/>
                </a:lnTo>
                <a:lnTo>
                  <a:pt x="732" y="3779"/>
                </a:lnTo>
                <a:lnTo>
                  <a:pt x="464" y="3779"/>
                </a:lnTo>
                <a:lnTo>
                  <a:pt x="599" y="4763"/>
                </a:lnTo>
                <a:lnTo>
                  <a:pt x="488" y="4763"/>
                </a:lnTo>
                <a:lnTo>
                  <a:pt x="353" y="3779"/>
                </a:lnTo>
                <a:lnTo>
                  <a:pt x="0" y="3779"/>
                </a:lnTo>
                <a:lnTo>
                  <a:pt x="213" y="2737"/>
                </a:lnTo>
                <a:lnTo>
                  <a:pt x="73" y="2331"/>
                </a:lnTo>
                <a:lnTo>
                  <a:pt x="73" y="1131"/>
                </a:lnTo>
                <a:lnTo>
                  <a:pt x="74" y="1098"/>
                </a:lnTo>
                <a:lnTo>
                  <a:pt x="78" y="1066"/>
                </a:lnTo>
                <a:lnTo>
                  <a:pt x="84" y="1037"/>
                </a:lnTo>
                <a:lnTo>
                  <a:pt x="93" y="1011"/>
                </a:lnTo>
                <a:lnTo>
                  <a:pt x="104" y="988"/>
                </a:lnTo>
                <a:lnTo>
                  <a:pt x="118" y="966"/>
                </a:lnTo>
                <a:lnTo>
                  <a:pt x="133" y="947"/>
                </a:lnTo>
                <a:lnTo>
                  <a:pt x="151" y="929"/>
                </a:lnTo>
                <a:lnTo>
                  <a:pt x="170" y="912"/>
                </a:lnTo>
                <a:lnTo>
                  <a:pt x="191" y="898"/>
                </a:lnTo>
                <a:lnTo>
                  <a:pt x="213" y="886"/>
                </a:lnTo>
                <a:lnTo>
                  <a:pt x="236" y="875"/>
                </a:lnTo>
                <a:lnTo>
                  <a:pt x="260" y="866"/>
                </a:lnTo>
                <a:lnTo>
                  <a:pt x="284" y="857"/>
                </a:lnTo>
                <a:lnTo>
                  <a:pt x="311" y="850"/>
                </a:lnTo>
                <a:lnTo>
                  <a:pt x="337" y="845"/>
                </a:lnTo>
                <a:lnTo>
                  <a:pt x="544" y="802"/>
                </a:lnTo>
                <a:close/>
                <a:moveTo>
                  <a:pt x="956" y="919"/>
                </a:moveTo>
                <a:lnTo>
                  <a:pt x="747" y="1360"/>
                </a:lnTo>
                <a:lnTo>
                  <a:pt x="536" y="915"/>
                </a:lnTo>
                <a:lnTo>
                  <a:pt x="365" y="945"/>
                </a:lnTo>
                <a:lnTo>
                  <a:pt x="348" y="949"/>
                </a:lnTo>
                <a:lnTo>
                  <a:pt x="330" y="953"/>
                </a:lnTo>
                <a:lnTo>
                  <a:pt x="312" y="959"/>
                </a:lnTo>
                <a:lnTo>
                  <a:pt x="295" y="966"/>
                </a:lnTo>
                <a:lnTo>
                  <a:pt x="279" y="973"/>
                </a:lnTo>
                <a:lnTo>
                  <a:pt x="264" y="981"/>
                </a:lnTo>
                <a:lnTo>
                  <a:pt x="250" y="991"/>
                </a:lnTo>
                <a:lnTo>
                  <a:pt x="236" y="1002"/>
                </a:lnTo>
                <a:lnTo>
                  <a:pt x="225" y="1012"/>
                </a:lnTo>
                <a:lnTo>
                  <a:pt x="214" y="1026"/>
                </a:lnTo>
                <a:lnTo>
                  <a:pt x="205" y="1040"/>
                </a:lnTo>
                <a:lnTo>
                  <a:pt x="196" y="1056"/>
                </a:lnTo>
                <a:lnTo>
                  <a:pt x="191" y="1073"/>
                </a:lnTo>
                <a:lnTo>
                  <a:pt x="185" y="1091"/>
                </a:lnTo>
                <a:lnTo>
                  <a:pt x="183" y="1110"/>
                </a:lnTo>
                <a:lnTo>
                  <a:pt x="183" y="1131"/>
                </a:lnTo>
                <a:lnTo>
                  <a:pt x="183" y="2253"/>
                </a:lnTo>
                <a:lnTo>
                  <a:pt x="361" y="2253"/>
                </a:lnTo>
                <a:lnTo>
                  <a:pt x="404" y="2069"/>
                </a:lnTo>
                <a:lnTo>
                  <a:pt x="404" y="1504"/>
                </a:lnTo>
                <a:lnTo>
                  <a:pt x="334" y="1184"/>
                </a:lnTo>
                <a:lnTo>
                  <a:pt x="387" y="1172"/>
                </a:lnTo>
                <a:lnTo>
                  <a:pt x="459" y="1499"/>
                </a:lnTo>
                <a:lnTo>
                  <a:pt x="459" y="2072"/>
                </a:lnTo>
                <a:lnTo>
                  <a:pt x="1050" y="2072"/>
                </a:lnTo>
                <a:lnTo>
                  <a:pt x="1050" y="1499"/>
                </a:lnTo>
                <a:lnTo>
                  <a:pt x="1123" y="1172"/>
                </a:lnTo>
                <a:lnTo>
                  <a:pt x="1176" y="1184"/>
                </a:lnTo>
                <a:lnTo>
                  <a:pt x="1105" y="1504"/>
                </a:lnTo>
                <a:lnTo>
                  <a:pt x="1105" y="2069"/>
                </a:lnTo>
                <a:lnTo>
                  <a:pt x="1147" y="2253"/>
                </a:lnTo>
                <a:lnTo>
                  <a:pt x="1327" y="2253"/>
                </a:lnTo>
                <a:lnTo>
                  <a:pt x="1327" y="1131"/>
                </a:lnTo>
                <a:lnTo>
                  <a:pt x="1326" y="1110"/>
                </a:lnTo>
                <a:lnTo>
                  <a:pt x="1323" y="1092"/>
                </a:lnTo>
                <a:lnTo>
                  <a:pt x="1319" y="1073"/>
                </a:lnTo>
                <a:lnTo>
                  <a:pt x="1314" y="1056"/>
                </a:lnTo>
                <a:lnTo>
                  <a:pt x="1305" y="1041"/>
                </a:lnTo>
                <a:lnTo>
                  <a:pt x="1297" y="1028"/>
                </a:lnTo>
                <a:lnTo>
                  <a:pt x="1286" y="1014"/>
                </a:lnTo>
                <a:lnTo>
                  <a:pt x="1275" y="1002"/>
                </a:lnTo>
                <a:lnTo>
                  <a:pt x="1263" y="992"/>
                </a:lnTo>
                <a:lnTo>
                  <a:pt x="1249" y="982"/>
                </a:lnTo>
                <a:lnTo>
                  <a:pt x="1234" y="973"/>
                </a:lnTo>
                <a:lnTo>
                  <a:pt x="1219" y="966"/>
                </a:lnTo>
                <a:lnTo>
                  <a:pt x="1202" y="959"/>
                </a:lnTo>
                <a:lnTo>
                  <a:pt x="1186" y="955"/>
                </a:lnTo>
                <a:lnTo>
                  <a:pt x="1169" y="951"/>
                </a:lnTo>
                <a:lnTo>
                  <a:pt x="1151" y="947"/>
                </a:lnTo>
                <a:lnTo>
                  <a:pt x="956" y="919"/>
                </a:lnTo>
                <a:close/>
                <a:moveTo>
                  <a:pt x="349" y="2308"/>
                </a:moveTo>
                <a:lnTo>
                  <a:pt x="183" y="2308"/>
                </a:lnTo>
                <a:lnTo>
                  <a:pt x="183" y="2311"/>
                </a:lnTo>
                <a:lnTo>
                  <a:pt x="282" y="2595"/>
                </a:lnTo>
                <a:lnTo>
                  <a:pt x="349" y="2308"/>
                </a:lnTo>
                <a:close/>
                <a:moveTo>
                  <a:pt x="1327" y="2308"/>
                </a:moveTo>
                <a:lnTo>
                  <a:pt x="1160" y="2308"/>
                </a:lnTo>
                <a:lnTo>
                  <a:pt x="1227" y="2607"/>
                </a:lnTo>
                <a:lnTo>
                  <a:pt x="1327" y="2311"/>
                </a:lnTo>
                <a:lnTo>
                  <a:pt x="1327" y="2308"/>
                </a:lnTo>
                <a:close/>
                <a:moveTo>
                  <a:pt x="1085" y="372"/>
                </a:moveTo>
                <a:lnTo>
                  <a:pt x="1085" y="445"/>
                </a:lnTo>
                <a:lnTo>
                  <a:pt x="1084" y="473"/>
                </a:lnTo>
                <a:lnTo>
                  <a:pt x="1081" y="496"/>
                </a:lnTo>
                <a:lnTo>
                  <a:pt x="1079" y="506"/>
                </a:lnTo>
                <a:lnTo>
                  <a:pt x="1076" y="515"/>
                </a:lnTo>
                <a:lnTo>
                  <a:pt x="1072" y="522"/>
                </a:lnTo>
                <a:lnTo>
                  <a:pt x="1068" y="529"/>
                </a:lnTo>
                <a:lnTo>
                  <a:pt x="1063" y="534"/>
                </a:lnTo>
                <a:lnTo>
                  <a:pt x="1058" y="540"/>
                </a:lnTo>
                <a:lnTo>
                  <a:pt x="1052" y="544"/>
                </a:lnTo>
                <a:lnTo>
                  <a:pt x="1047" y="547"/>
                </a:lnTo>
                <a:lnTo>
                  <a:pt x="1033" y="551"/>
                </a:lnTo>
                <a:lnTo>
                  <a:pt x="1018" y="552"/>
                </a:lnTo>
                <a:lnTo>
                  <a:pt x="1010" y="577"/>
                </a:lnTo>
                <a:lnTo>
                  <a:pt x="1025" y="587"/>
                </a:lnTo>
                <a:lnTo>
                  <a:pt x="1041" y="596"/>
                </a:lnTo>
                <a:lnTo>
                  <a:pt x="1058" y="603"/>
                </a:lnTo>
                <a:lnTo>
                  <a:pt x="1074" y="609"/>
                </a:lnTo>
                <a:lnTo>
                  <a:pt x="1092" y="614"/>
                </a:lnTo>
                <a:lnTo>
                  <a:pt x="1112" y="617"/>
                </a:lnTo>
                <a:lnTo>
                  <a:pt x="1129" y="618"/>
                </a:lnTo>
                <a:lnTo>
                  <a:pt x="1149" y="617"/>
                </a:lnTo>
                <a:lnTo>
                  <a:pt x="1151" y="617"/>
                </a:lnTo>
                <a:lnTo>
                  <a:pt x="1149" y="631"/>
                </a:lnTo>
                <a:lnTo>
                  <a:pt x="1146" y="643"/>
                </a:lnTo>
                <a:lnTo>
                  <a:pt x="1140" y="654"/>
                </a:lnTo>
                <a:lnTo>
                  <a:pt x="1135" y="666"/>
                </a:lnTo>
                <a:lnTo>
                  <a:pt x="1128" y="677"/>
                </a:lnTo>
                <a:lnTo>
                  <a:pt x="1120" y="687"/>
                </a:lnTo>
                <a:lnTo>
                  <a:pt x="1112" y="697"/>
                </a:lnTo>
                <a:lnTo>
                  <a:pt x="1102" y="706"/>
                </a:lnTo>
                <a:lnTo>
                  <a:pt x="1091" y="714"/>
                </a:lnTo>
                <a:lnTo>
                  <a:pt x="1080" y="721"/>
                </a:lnTo>
                <a:lnTo>
                  <a:pt x="1068" y="728"/>
                </a:lnTo>
                <a:lnTo>
                  <a:pt x="1055" y="734"/>
                </a:lnTo>
                <a:lnTo>
                  <a:pt x="1041" y="739"/>
                </a:lnTo>
                <a:lnTo>
                  <a:pt x="1028" y="743"/>
                </a:lnTo>
                <a:lnTo>
                  <a:pt x="1014" y="746"/>
                </a:lnTo>
                <a:lnTo>
                  <a:pt x="999" y="747"/>
                </a:lnTo>
                <a:lnTo>
                  <a:pt x="984" y="747"/>
                </a:lnTo>
                <a:lnTo>
                  <a:pt x="970" y="747"/>
                </a:lnTo>
                <a:lnTo>
                  <a:pt x="958" y="746"/>
                </a:lnTo>
                <a:lnTo>
                  <a:pt x="944" y="743"/>
                </a:lnTo>
                <a:lnTo>
                  <a:pt x="930" y="740"/>
                </a:lnTo>
                <a:lnTo>
                  <a:pt x="918" y="736"/>
                </a:lnTo>
                <a:lnTo>
                  <a:pt x="905" y="732"/>
                </a:lnTo>
                <a:lnTo>
                  <a:pt x="893" y="727"/>
                </a:lnTo>
                <a:lnTo>
                  <a:pt x="878" y="736"/>
                </a:lnTo>
                <a:lnTo>
                  <a:pt x="861" y="743"/>
                </a:lnTo>
                <a:lnTo>
                  <a:pt x="846" y="750"/>
                </a:lnTo>
                <a:lnTo>
                  <a:pt x="829" y="757"/>
                </a:lnTo>
                <a:lnTo>
                  <a:pt x="812" y="761"/>
                </a:lnTo>
                <a:lnTo>
                  <a:pt x="794" y="764"/>
                </a:lnTo>
                <a:lnTo>
                  <a:pt x="776" y="767"/>
                </a:lnTo>
                <a:lnTo>
                  <a:pt x="757" y="767"/>
                </a:lnTo>
                <a:lnTo>
                  <a:pt x="738" y="767"/>
                </a:lnTo>
                <a:lnTo>
                  <a:pt x="719" y="764"/>
                </a:lnTo>
                <a:lnTo>
                  <a:pt x="699" y="760"/>
                </a:lnTo>
                <a:lnTo>
                  <a:pt x="681" y="756"/>
                </a:lnTo>
                <a:lnTo>
                  <a:pt x="664" y="749"/>
                </a:lnTo>
                <a:lnTo>
                  <a:pt x="646" y="740"/>
                </a:lnTo>
                <a:lnTo>
                  <a:pt x="629" y="732"/>
                </a:lnTo>
                <a:lnTo>
                  <a:pt x="614" y="721"/>
                </a:lnTo>
                <a:lnTo>
                  <a:pt x="600" y="728"/>
                </a:lnTo>
                <a:lnTo>
                  <a:pt x="587" y="734"/>
                </a:lnTo>
                <a:lnTo>
                  <a:pt x="573" y="739"/>
                </a:lnTo>
                <a:lnTo>
                  <a:pt x="559" y="742"/>
                </a:lnTo>
                <a:lnTo>
                  <a:pt x="544" y="745"/>
                </a:lnTo>
                <a:lnTo>
                  <a:pt x="529" y="747"/>
                </a:lnTo>
                <a:lnTo>
                  <a:pt x="514" y="747"/>
                </a:lnTo>
                <a:lnTo>
                  <a:pt x="499" y="747"/>
                </a:lnTo>
                <a:lnTo>
                  <a:pt x="484" y="746"/>
                </a:lnTo>
                <a:lnTo>
                  <a:pt x="469" y="743"/>
                </a:lnTo>
                <a:lnTo>
                  <a:pt x="455" y="739"/>
                </a:lnTo>
                <a:lnTo>
                  <a:pt x="441" y="734"/>
                </a:lnTo>
                <a:lnTo>
                  <a:pt x="429" y="728"/>
                </a:lnTo>
                <a:lnTo>
                  <a:pt x="416" y="721"/>
                </a:lnTo>
                <a:lnTo>
                  <a:pt x="405" y="714"/>
                </a:lnTo>
                <a:lnTo>
                  <a:pt x="394" y="706"/>
                </a:lnTo>
                <a:lnTo>
                  <a:pt x="385" y="697"/>
                </a:lnTo>
                <a:lnTo>
                  <a:pt x="376" y="687"/>
                </a:lnTo>
                <a:lnTo>
                  <a:pt x="368" y="677"/>
                </a:lnTo>
                <a:lnTo>
                  <a:pt x="361" y="666"/>
                </a:lnTo>
                <a:lnTo>
                  <a:pt x="356" y="654"/>
                </a:lnTo>
                <a:lnTo>
                  <a:pt x="352" y="643"/>
                </a:lnTo>
                <a:lnTo>
                  <a:pt x="348" y="631"/>
                </a:lnTo>
                <a:lnTo>
                  <a:pt x="345" y="617"/>
                </a:lnTo>
                <a:lnTo>
                  <a:pt x="348" y="617"/>
                </a:lnTo>
                <a:lnTo>
                  <a:pt x="370" y="618"/>
                </a:lnTo>
                <a:lnTo>
                  <a:pt x="390" y="615"/>
                </a:lnTo>
                <a:lnTo>
                  <a:pt x="411" y="613"/>
                </a:lnTo>
                <a:lnTo>
                  <a:pt x="430" y="606"/>
                </a:lnTo>
                <a:lnTo>
                  <a:pt x="449" y="599"/>
                </a:lnTo>
                <a:lnTo>
                  <a:pt x="469" y="589"/>
                </a:lnTo>
                <a:lnTo>
                  <a:pt x="485" y="578"/>
                </a:lnTo>
                <a:lnTo>
                  <a:pt x="500" y="566"/>
                </a:lnTo>
                <a:lnTo>
                  <a:pt x="496" y="552"/>
                </a:lnTo>
                <a:lnTo>
                  <a:pt x="478" y="552"/>
                </a:lnTo>
                <a:lnTo>
                  <a:pt x="469" y="552"/>
                </a:lnTo>
                <a:lnTo>
                  <a:pt x="462" y="551"/>
                </a:lnTo>
                <a:lnTo>
                  <a:pt x="453" y="548"/>
                </a:lnTo>
                <a:lnTo>
                  <a:pt x="447" y="544"/>
                </a:lnTo>
                <a:lnTo>
                  <a:pt x="440" y="540"/>
                </a:lnTo>
                <a:lnTo>
                  <a:pt x="434" y="534"/>
                </a:lnTo>
                <a:lnTo>
                  <a:pt x="430" y="529"/>
                </a:lnTo>
                <a:lnTo>
                  <a:pt x="425" y="521"/>
                </a:lnTo>
                <a:lnTo>
                  <a:pt x="422" y="511"/>
                </a:lnTo>
                <a:lnTo>
                  <a:pt x="418" y="501"/>
                </a:lnTo>
                <a:lnTo>
                  <a:pt x="416" y="489"/>
                </a:lnTo>
                <a:lnTo>
                  <a:pt x="414" y="477"/>
                </a:lnTo>
                <a:lnTo>
                  <a:pt x="412" y="445"/>
                </a:lnTo>
                <a:lnTo>
                  <a:pt x="412" y="372"/>
                </a:lnTo>
                <a:lnTo>
                  <a:pt x="412" y="353"/>
                </a:lnTo>
                <a:lnTo>
                  <a:pt x="414" y="335"/>
                </a:lnTo>
                <a:lnTo>
                  <a:pt x="419" y="299"/>
                </a:lnTo>
                <a:lnTo>
                  <a:pt x="427" y="264"/>
                </a:lnTo>
                <a:lnTo>
                  <a:pt x="438" y="231"/>
                </a:lnTo>
                <a:lnTo>
                  <a:pt x="452" y="198"/>
                </a:lnTo>
                <a:lnTo>
                  <a:pt x="469" y="168"/>
                </a:lnTo>
                <a:lnTo>
                  <a:pt x="486" y="139"/>
                </a:lnTo>
                <a:lnTo>
                  <a:pt x="508" y="113"/>
                </a:lnTo>
                <a:lnTo>
                  <a:pt x="532" y="88"/>
                </a:lnTo>
                <a:lnTo>
                  <a:pt x="544" y="77"/>
                </a:lnTo>
                <a:lnTo>
                  <a:pt x="558" y="66"/>
                </a:lnTo>
                <a:lnTo>
                  <a:pt x="572" y="56"/>
                </a:lnTo>
                <a:lnTo>
                  <a:pt x="585" y="47"/>
                </a:lnTo>
                <a:lnTo>
                  <a:pt x="600" y="38"/>
                </a:lnTo>
                <a:lnTo>
                  <a:pt x="616" y="30"/>
                </a:lnTo>
                <a:lnTo>
                  <a:pt x="631" y="23"/>
                </a:lnTo>
                <a:lnTo>
                  <a:pt x="646" y="18"/>
                </a:lnTo>
                <a:lnTo>
                  <a:pt x="662" y="12"/>
                </a:lnTo>
                <a:lnTo>
                  <a:pt x="679" y="8"/>
                </a:lnTo>
                <a:lnTo>
                  <a:pt x="697" y="5"/>
                </a:lnTo>
                <a:lnTo>
                  <a:pt x="713" y="3"/>
                </a:lnTo>
                <a:lnTo>
                  <a:pt x="731" y="1"/>
                </a:lnTo>
                <a:lnTo>
                  <a:pt x="749" y="0"/>
                </a:lnTo>
                <a:lnTo>
                  <a:pt x="767" y="1"/>
                </a:lnTo>
                <a:lnTo>
                  <a:pt x="785" y="3"/>
                </a:lnTo>
                <a:lnTo>
                  <a:pt x="801" y="5"/>
                </a:lnTo>
                <a:lnTo>
                  <a:pt x="819" y="8"/>
                </a:lnTo>
                <a:lnTo>
                  <a:pt x="835" y="12"/>
                </a:lnTo>
                <a:lnTo>
                  <a:pt x="852" y="18"/>
                </a:lnTo>
                <a:lnTo>
                  <a:pt x="867" y="23"/>
                </a:lnTo>
                <a:lnTo>
                  <a:pt x="882" y="30"/>
                </a:lnTo>
                <a:lnTo>
                  <a:pt x="897" y="38"/>
                </a:lnTo>
                <a:lnTo>
                  <a:pt x="912" y="47"/>
                </a:lnTo>
                <a:lnTo>
                  <a:pt x="926" y="56"/>
                </a:lnTo>
                <a:lnTo>
                  <a:pt x="940" y="66"/>
                </a:lnTo>
                <a:lnTo>
                  <a:pt x="954" y="77"/>
                </a:lnTo>
                <a:lnTo>
                  <a:pt x="966" y="88"/>
                </a:lnTo>
                <a:lnTo>
                  <a:pt x="989" y="113"/>
                </a:lnTo>
                <a:lnTo>
                  <a:pt x="1011" y="139"/>
                </a:lnTo>
                <a:lnTo>
                  <a:pt x="1029" y="168"/>
                </a:lnTo>
                <a:lnTo>
                  <a:pt x="1046" y="198"/>
                </a:lnTo>
                <a:lnTo>
                  <a:pt x="1059" y="231"/>
                </a:lnTo>
                <a:lnTo>
                  <a:pt x="1070" y="264"/>
                </a:lnTo>
                <a:lnTo>
                  <a:pt x="1079" y="299"/>
                </a:lnTo>
                <a:lnTo>
                  <a:pt x="1084" y="335"/>
                </a:lnTo>
                <a:lnTo>
                  <a:pt x="1085" y="353"/>
                </a:lnTo>
                <a:lnTo>
                  <a:pt x="1085" y="372"/>
                </a:lnTo>
                <a:close/>
                <a:moveTo>
                  <a:pt x="911" y="199"/>
                </a:moveTo>
                <a:lnTo>
                  <a:pt x="911" y="199"/>
                </a:lnTo>
                <a:lnTo>
                  <a:pt x="925" y="217"/>
                </a:lnTo>
                <a:lnTo>
                  <a:pt x="938" y="236"/>
                </a:lnTo>
                <a:lnTo>
                  <a:pt x="948" y="257"/>
                </a:lnTo>
                <a:lnTo>
                  <a:pt x="958" y="278"/>
                </a:lnTo>
                <a:lnTo>
                  <a:pt x="966" y="301"/>
                </a:lnTo>
                <a:lnTo>
                  <a:pt x="971" y="326"/>
                </a:lnTo>
                <a:lnTo>
                  <a:pt x="974" y="350"/>
                </a:lnTo>
                <a:lnTo>
                  <a:pt x="976" y="376"/>
                </a:lnTo>
                <a:lnTo>
                  <a:pt x="976" y="463"/>
                </a:lnTo>
                <a:lnTo>
                  <a:pt x="974" y="489"/>
                </a:lnTo>
                <a:lnTo>
                  <a:pt x="970" y="514"/>
                </a:lnTo>
                <a:lnTo>
                  <a:pt x="965" y="539"/>
                </a:lnTo>
                <a:lnTo>
                  <a:pt x="958" y="561"/>
                </a:lnTo>
                <a:lnTo>
                  <a:pt x="948" y="582"/>
                </a:lnTo>
                <a:lnTo>
                  <a:pt x="937" y="603"/>
                </a:lnTo>
                <a:lnTo>
                  <a:pt x="925" y="622"/>
                </a:lnTo>
                <a:lnTo>
                  <a:pt x="911" y="640"/>
                </a:lnTo>
                <a:lnTo>
                  <a:pt x="894" y="657"/>
                </a:lnTo>
                <a:lnTo>
                  <a:pt x="878" y="670"/>
                </a:lnTo>
                <a:lnTo>
                  <a:pt x="860" y="683"/>
                </a:lnTo>
                <a:lnTo>
                  <a:pt x="841" y="692"/>
                </a:lnTo>
                <a:lnTo>
                  <a:pt x="822" y="701"/>
                </a:lnTo>
                <a:lnTo>
                  <a:pt x="801" y="708"/>
                </a:lnTo>
                <a:lnTo>
                  <a:pt x="779" y="710"/>
                </a:lnTo>
                <a:lnTo>
                  <a:pt x="757" y="712"/>
                </a:lnTo>
                <a:lnTo>
                  <a:pt x="735" y="710"/>
                </a:lnTo>
                <a:lnTo>
                  <a:pt x="714" y="708"/>
                </a:lnTo>
                <a:lnTo>
                  <a:pt x="694" y="701"/>
                </a:lnTo>
                <a:lnTo>
                  <a:pt x="673" y="692"/>
                </a:lnTo>
                <a:lnTo>
                  <a:pt x="655" y="683"/>
                </a:lnTo>
                <a:lnTo>
                  <a:pt x="636" y="670"/>
                </a:lnTo>
                <a:lnTo>
                  <a:pt x="620" y="657"/>
                </a:lnTo>
                <a:lnTo>
                  <a:pt x="605" y="640"/>
                </a:lnTo>
                <a:lnTo>
                  <a:pt x="591" y="622"/>
                </a:lnTo>
                <a:lnTo>
                  <a:pt x="577" y="603"/>
                </a:lnTo>
                <a:lnTo>
                  <a:pt x="566" y="582"/>
                </a:lnTo>
                <a:lnTo>
                  <a:pt x="556" y="561"/>
                </a:lnTo>
                <a:lnTo>
                  <a:pt x="550" y="539"/>
                </a:lnTo>
                <a:lnTo>
                  <a:pt x="544" y="514"/>
                </a:lnTo>
                <a:lnTo>
                  <a:pt x="540" y="489"/>
                </a:lnTo>
                <a:lnTo>
                  <a:pt x="540" y="463"/>
                </a:lnTo>
                <a:lnTo>
                  <a:pt x="540" y="434"/>
                </a:lnTo>
                <a:lnTo>
                  <a:pt x="569" y="438"/>
                </a:lnTo>
                <a:lnTo>
                  <a:pt x="599" y="440"/>
                </a:lnTo>
                <a:lnTo>
                  <a:pt x="627" y="438"/>
                </a:lnTo>
                <a:lnTo>
                  <a:pt x="654" y="434"/>
                </a:lnTo>
                <a:lnTo>
                  <a:pt x="680" y="429"/>
                </a:lnTo>
                <a:lnTo>
                  <a:pt x="705" y="422"/>
                </a:lnTo>
                <a:lnTo>
                  <a:pt x="730" y="412"/>
                </a:lnTo>
                <a:lnTo>
                  <a:pt x="753" y="400"/>
                </a:lnTo>
                <a:lnTo>
                  <a:pt x="776" y="386"/>
                </a:lnTo>
                <a:lnTo>
                  <a:pt x="797" y="371"/>
                </a:lnTo>
                <a:lnTo>
                  <a:pt x="818" y="354"/>
                </a:lnTo>
                <a:lnTo>
                  <a:pt x="835" y="337"/>
                </a:lnTo>
                <a:lnTo>
                  <a:pt x="852" y="316"/>
                </a:lnTo>
                <a:lnTo>
                  <a:pt x="868" y="295"/>
                </a:lnTo>
                <a:lnTo>
                  <a:pt x="882" y="273"/>
                </a:lnTo>
                <a:lnTo>
                  <a:pt x="893" y="250"/>
                </a:lnTo>
                <a:lnTo>
                  <a:pt x="903" y="225"/>
                </a:lnTo>
                <a:lnTo>
                  <a:pt x="911" y="199"/>
                </a:lnTo>
                <a:close/>
              </a:path>
            </a:pathLst>
          </a:custGeom>
          <a:solidFill>
            <a:srgbClr val="000000"/>
          </a:solidFill>
          <a:ln w="9525">
            <a:noFill/>
            <a:round/>
            <a:headEnd/>
            <a:tailEnd/>
          </a:ln>
        </p:spPr>
        <p:txBody>
          <a:bodyPr/>
          <a:lstStyle/>
          <a:p>
            <a:endParaRPr lang="de-DE"/>
          </a:p>
        </p:txBody>
      </p:sp>
      <p:sp>
        <p:nvSpPr>
          <p:cNvPr id="80" name="Rounded Rectangle 79"/>
          <p:cNvSpPr/>
          <p:nvPr/>
        </p:nvSpPr>
        <p:spPr>
          <a:xfrm>
            <a:off x="1900855" y="688042"/>
            <a:ext cx="7913175" cy="383221"/>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400" dirty="0">
                <a:solidFill>
                  <a:schemeClr val="tx1"/>
                </a:solidFill>
                <a:latin typeface="Georgia" panose="02040502050405020303" pitchFamily="18" charset="0"/>
                <a:cs typeface="Segoe UI" panose="020B0502040204020203" pitchFamily="34" charset="0"/>
              </a:rPr>
              <a:t>The current state TBA trade process has numerous opportunities for human error. </a:t>
            </a:r>
          </a:p>
        </p:txBody>
      </p:sp>
      <p:pic>
        <p:nvPicPr>
          <p:cNvPr id="70" name="Picture 69"/>
          <p:cNvPicPr>
            <a:picLocks noChangeAspect="1"/>
          </p:cNvPicPr>
          <p:nvPr/>
        </p:nvPicPr>
        <p:blipFill>
          <a:blip r:embed="rId4"/>
          <a:stretch>
            <a:fillRect/>
          </a:stretch>
        </p:blipFill>
        <p:spPr>
          <a:xfrm>
            <a:off x="3098552" y="2161928"/>
            <a:ext cx="332504" cy="229058"/>
          </a:xfrm>
          <a:prstGeom prst="rect">
            <a:avLst/>
          </a:prstGeom>
        </p:spPr>
      </p:pic>
      <p:pic>
        <p:nvPicPr>
          <p:cNvPr id="71" name="Picture 70"/>
          <p:cNvPicPr>
            <a:picLocks noChangeAspect="1"/>
          </p:cNvPicPr>
          <p:nvPr/>
        </p:nvPicPr>
        <p:blipFill>
          <a:blip r:embed="rId4"/>
          <a:stretch>
            <a:fillRect/>
          </a:stretch>
        </p:blipFill>
        <p:spPr>
          <a:xfrm>
            <a:off x="3865396" y="1458011"/>
            <a:ext cx="332504" cy="229058"/>
          </a:xfrm>
          <a:prstGeom prst="rect">
            <a:avLst/>
          </a:prstGeom>
        </p:spPr>
      </p:pic>
      <p:pic>
        <p:nvPicPr>
          <p:cNvPr id="72" name="Picture 71"/>
          <p:cNvPicPr>
            <a:picLocks noChangeAspect="1"/>
          </p:cNvPicPr>
          <p:nvPr/>
        </p:nvPicPr>
        <p:blipFill>
          <a:blip r:embed="rId4"/>
          <a:stretch>
            <a:fillRect/>
          </a:stretch>
        </p:blipFill>
        <p:spPr>
          <a:xfrm>
            <a:off x="4509640" y="2204818"/>
            <a:ext cx="332504" cy="229058"/>
          </a:xfrm>
          <a:prstGeom prst="rect">
            <a:avLst/>
          </a:prstGeom>
        </p:spPr>
      </p:pic>
      <p:pic>
        <p:nvPicPr>
          <p:cNvPr id="73" name="Picture 72"/>
          <p:cNvPicPr>
            <a:picLocks noChangeAspect="1"/>
          </p:cNvPicPr>
          <p:nvPr/>
        </p:nvPicPr>
        <p:blipFill>
          <a:blip r:embed="rId4"/>
          <a:stretch>
            <a:fillRect/>
          </a:stretch>
        </p:blipFill>
        <p:spPr>
          <a:xfrm>
            <a:off x="4975264" y="2867529"/>
            <a:ext cx="332504" cy="229058"/>
          </a:xfrm>
          <a:prstGeom prst="rect">
            <a:avLst/>
          </a:prstGeom>
        </p:spPr>
      </p:pic>
      <p:pic>
        <p:nvPicPr>
          <p:cNvPr id="74" name="Picture 73"/>
          <p:cNvPicPr>
            <a:picLocks noChangeAspect="1"/>
          </p:cNvPicPr>
          <p:nvPr/>
        </p:nvPicPr>
        <p:blipFill>
          <a:blip r:embed="rId4"/>
          <a:stretch>
            <a:fillRect/>
          </a:stretch>
        </p:blipFill>
        <p:spPr>
          <a:xfrm>
            <a:off x="6984751" y="1954772"/>
            <a:ext cx="332504" cy="229058"/>
          </a:xfrm>
          <a:prstGeom prst="rect">
            <a:avLst/>
          </a:prstGeom>
        </p:spPr>
      </p:pic>
      <p:pic>
        <p:nvPicPr>
          <p:cNvPr id="75" name="Picture 74"/>
          <p:cNvPicPr>
            <a:picLocks noChangeAspect="1"/>
          </p:cNvPicPr>
          <p:nvPr/>
        </p:nvPicPr>
        <p:blipFill>
          <a:blip r:embed="rId4"/>
          <a:stretch>
            <a:fillRect/>
          </a:stretch>
        </p:blipFill>
        <p:spPr>
          <a:xfrm>
            <a:off x="6488064" y="1343482"/>
            <a:ext cx="332504" cy="229058"/>
          </a:xfrm>
          <a:prstGeom prst="rect">
            <a:avLst/>
          </a:prstGeom>
        </p:spPr>
      </p:pic>
      <p:pic>
        <p:nvPicPr>
          <p:cNvPr id="76" name="Picture 75"/>
          <p:cNvPicPr>
            <a:picLocks noChangeAspect="1"/>
          </p:cNvPicPr>
          <p:nvPr/>
        </p:nvPicPr>
        <p:blipFill>
          <a:blip r:embed="rId4"/>
          <a:stretch>
            <a:fillRect/>
          </a:stretch>
        </p:blipFill>
        <p:spPr>
          <a:xfrm>
            <a:off x="5592648" y="2253826"/>
            <a:ext cx="332504" cy="229058"/>
          </a:xfrm>
          <a:prstGeom prst="rect">
            <a:avLst/>
          </a:prstGeom>
        </p:spPr>
      </p:pic>
      <p:pic>
        <p:nvPicPr>
          <p:cNvPr id="77" name="Picture 76"/>
          <p:cNvPicPr>
            <a:picLocks noChangeAspect="1"/>
          </p:cNvPicPr>
          <p:nvPr/>
        </p:nvPicPr>
        <p:blipFill>
          <a:blip r:embed="rId4"/>
          <a:stretch>
            <a:fillRect/>
          </a:stretch>
        </p:blipFill>
        <p:spPr>
          <a:xfrm>
            <a:off x="7792472" y="2822282"/>
            <a:ext cx="332504" cy="229058"/>
          </a:xfrm>
          <a:prstGeom prst="rect">
            <a:avLst/>
          </a:prstGeom>
        </p:spPr>
      </p:pic>
      <p:sp>
        <p:nvSpPr>
          <p:cNvPr id="3" name="TextBox 2"/>
          <p:cNvSpPr txBox="1"/>
          <p:nvPr/>
        </p:nvSpPr>
        <p:spPr>
          <a:xfrm>
            <a:off x="1611844" y="4286735"/>
            <a:ext cx="2074608" cy="253916"/>
          </a:xfrm>
          <a:prstGeom prst="rect">
            <a:avLst/>
          </a:prstGeom>
          <a:noFill/>
        </p:spPr>
        <p:txBody>
          <a:bodyPr wrap="square" rtlCol="0">
            <a:spAutoFit/>
          </a:bodyPr>
          <a:lstStyle/>
          <a:p>
            <a:r>
              <a:rPr lang="en-US" sz="1050" b="1" dirty="0"/>
              <a:t>Customer pain</a:t>
            </a:r>
          </a:p>
        </p:txBody>
      </p:sp>
      <p:sp>
        <p:nvSpPr>
          <p:cNvPr id="78" name="TextBox 77"/>
          <p:cNvSpPr txBox="1"/>
          <p:nvPr/>
        </p:nvSpPr>
        <p:spPr>
          <a:xfrm>
            <a:off x="6189083" y="4286735"/>
            <a:ext cx="2377440" cy="253916"/>
          </a:xfrm>
          <a:prstGeom prst="rect">
            <a:avLst/>
          </a:prstGeom>
          <a:noFill/>
        </p:spPr>
        <p:txBody>
          <a:bodyPr wrap="square" rtlCol="0">
            <a:spAutoFit/>
          </a:bodyPr>
          <a:lstStyle/>
          <a:p>
            <a:r>
              <a:rPr lang="en-US" sz="1050" b="1" dirty="0"/>
              <a:t>Fannie Mae pain</a:t>
            </a:r>
          </a:p>
        </p:txBody>
      </p:sp>
      <p:sp>
        <p:nvSpPr>
          <p:cNvPr id="79" name="TextBox 78"/>
          <p:cNvSpPr txBox="1"/>
          <p:nvPr/>
        </p:nvSpPr>
        <p:spPr>
          <a:xfrm>
            <a:off x="6205028" y="4647858"/>
            <a:ext cx="4419995" cy="1905650"/>
          </a:xfrm>
          <a:prstGeom prst="rect">
            <a:avLst/>
          </a:prstGeom>
          <a:noFill/>
          <a:ln>
            <a:solidFill>
              <a:schemeClr val="bg1"/>
            </a:solidFill>
          </a:ln>
        </p:spPr>
        <p:txBody>
          <a:bodyPr wrap="square" rtlCol="0">
            <a:spAutoFit/>
          </a:bodyPr>
          <a:lstStyle/>
          <a:p>
            <a:pPr marL="100584" indent="-91440">
              <a:spcBef>
                <a:spcPts val="400"/>
              </a:spcBef>
              <a:buFont typeface="Arial" panose="020B0604020202020204" pitchFamily="34" charset="0"/>
              <a:buChar char="•"/>
            </a:pPr>
            <a:r>
              <a:rPr lang="en-US" sz="1050" dirty="0">
                <a:cs typeface="Segoe UI" panose="020B0502040204020203" pitchFamily="34" charset="0"/>
              </a:rPr>
              <a:t>Requires a phone call to transact (6,000 trades/</a:t>
            </a:r>
            <a:r>
              <a:rPr lang="en-US" sz="1050" dirty="0" err="1">
                <a:cs typeface="Segoe UI" panose="020B0502040204020203" pitchFamily="34" charset="0"/>
              </a:rPr>
              <a:t>mo</a:t>
            </a:r>
            <a:r>
              <a:rPr lang="en-US" sz="1050" dirty="0">
                <a:cs typeface="Segoe UI" panose="020B0502040204020203" pitchFamily="34" charset="0"/>
              </a:rPr>
              <a:t>)</a:t>
            </a:r>
          </a:p>
          <a:p>
            <a:pPr marL="100584" indent="-91440">
              <a:spcBef>
                <a:spcPts val="400"/>
              </a:spcBef>
              <a:buFont typeface="Arial" panose="020B0604020202020204" pitchFamily="34" charset="0"/>
              <a:buChar char="•"/>
            </a:pPr>
            <a:r>
              <a:rPr lang="en-US" sz="1050" dirty="0">
                <a:cs typeface="Segoe UI" panose="020B0502040204020203" pitchFamily="34" charset="0"/>
              </a:rPr>
              <a:t>Multiple manual steps (e.g. trade entry, confirmations,                                          reconciliations)</a:t>
            </a:r>
          </a:p>
          <a:p>
            <a:pPr marL="100584" indent="-91440">
              <a:spcBef>
                <a:spcPts val="400"/>
              </a:spcBef>
              <a:buFont typeface="Arial" panose="020B0604020202020204" pitchFamily="34" charset="0"/>
              <a:buChar char="•"/>
            </a:pPr>
            <a:r>
              <a:rPr lang="en-US" sz="1050" dirty="0">
                <a:cs typeface="Segoe UI" panose="020B0502040204020203" pitchFamily="34" charset="0"/>
              </a:rPr>
              <a:t>Risk of trade errors </a:t>
            </a:r>
          </a:p>
          <a:p>
            <a:pPr marL="100584" indent="-91440">
              <a:spcBef>
                <a:spcPts val="400"/>
              </a:spcBef>
              <a:buFont typeface="Arial" panose="020B0604020202020204" pitchFamily="34" charset="0"/>
              <a:buChar char="•"/>
            </a:pPr>
            <a:r>
              <a:rPr lang="en-US" sz="1050" dirty="0">
                <a:cs typeface="Segoe UI" panose="020B0502040204020203" pitchFamily="34" charset="0"/>
              </a:rPr>
              <a:t>Cost/time spent on trade reconciliation</a:t>
            </a:r>
          </a:p>
          <a:p>
            <a:pPr marL="100584" indent="-91440">
              <a:spcBef>
                <a:spcPts val="400"/>
              </a:spcBef>
              <a:buFont typeface="Arial" panose="020B0604020202020204" pitchFamily="34" charset="0"/>
              <a:buChar char="•"/>
            </a:pPr>
            <a:r>
              <a:rPr lang="en-US" sz="1050" dirty="0">
                <a:cs typeface="Segoe UI" panose="020B0502040204020203" pitchFamily="34" charset="0"/>
              </a:rPr>
              <a:t>No system-to-system integration </a:t>
            </a:r>
          </a:p>
          <a:p>
            <a:pPr marL="100584" indent="-91440">
              <a:spcBef>
                <a:spcPts val="400"/>
              </a:spcBef>
              <a:buFont typeface="Arial" panose="020B0604020202020204" pitchFamily="34" charset="0"/>
              <a:buChar char="•"/>
            </a:pPr>
            <a:r>
              <a:rPr lang="en-US" sz="1050" dirty="0">
                <a:cs typeface="Segoe UI" panose="020B0502040204020203" pitchFamily="34" charset="0"/>
              </a:rPr>
              <a:t>Heavy use of Account exec and Trader time on bid quotes, trade execution, and trade entry</a:t>
            </a:r>
          </a:p>
          <a:p>
            <a:pPr marL="100584" indent="-91440">
              <a:spcBef>
                <a:spcPts val="400"/>
              </a:spcBef>
              <a:buFont typeface="Arial" panose="020B0604020202020204" pitchFamily="34" charset="0"/>
              <a:buChar char="•"/>
            </a:pPr>
            <a:r>
              <a:rPr lang="en-US" sz="1050" dirty="0">
                <a:cs typeface="Segoe UI" panose="020B0502040204020203" pitchFamily="34" charset="0"/>
              </a:rPr>
              <a:t>Competitive disadvantage / lost revenue opportunity</a:t>
            </a:r>
          </a:p>
        </p:txBody>
      </p:sp>
      <p:sp>
        <p:nvSpPr>
          <p:cNvPr id="6" name="Rectangle 5"/>
          <p:cNvSpPr/>
          <p:nvPr/>
        </p:nvSpPr>
        <p:spPr>
          <a:xfrm>
            <a:off x="1470424" y="4731682"/>
            <a:ext cx="4337827" cy="1713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02256" y="4606669"/>
            <a:ext cx="4274820" cy="1947204"/>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553771" y="4596927"/>
            <a:ext cx="4454995" cy="195694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100584" indent="-91440">
              <a:spcBef>
                <a:spcPts val="400"/>
              </a:spcBef>
              <a:buFont typeface="Arial" panose="020B0604020202020204" pitchFamily="34" charset="0"/>
              <a:buChar char="•"/>
              <a:tabLst>
                <a:tab pos="855663" algn="l"/>
              </a:tabLst>
            </a:pPr>
            <a:r>
              <a:rPr lang="en-US" sz="1050" dirty="0">
                <a:cs typeface="Segoe UI" panose="020B0502040204020203" pitchFamily="34" charset="0"/>
              </a:rPr>
              <a:t>Requires a phone call to transact </a:t>
            </a:r>
          </a:p>
          <a:p>
            <a:pPr marL="100584" indent="-91440">
              <a:spcBef>
                <a:spcPts val="400"/>
              </a:spcBef>
              <a:buFont typeface="Arial" panose="020B0604020202020204" pitchFamily="34" charset="0"/>
              <a:buChar char="•"/>
              <a:tabLst>
                <a:tab pos="855663" algn="l"/>
              </a:tabLst>
            </a:pPr>
            <a:r>
              <a:rPr lang="en-US" sz="1050" dirty="0">
                <a:cs typeface="Segoe UI" panose="020B0502040204020203" pitchFamily="34" charset="0"/>
              </a:rPr>
              <a:t>Multiple manual steps (e.g. trade entry, confirmations,                                   reconciliations)</a:t>
            </a:r>
          </a:p>
          <a:p>
            <a:pPr marL="100584" indent="-91440">
              <a:spcBef>
                <a:spcPts val="400"/>
              </a:spcBef>
              <a:buFont typeface="Arial" panose="020B0604020202020204" pitchFamily="34" charset="0"/>
              <a:buChar char="•"/>
              <a:tabLst>
                <a:tab pos="855663" algn="l"/>
              </a:tabLst>
            </a:pPr>
            <a:r>
              <a:rPr lang="en-US" sz="1050" dirty="0">
                <a:cs typeface="Segoe UI" panose="020B0502040204020203" pitchFamily="34" charset="0"/>
              </a:rPr>
              <a:t>Risk of trade errors</a:t>
            </a:r>
          </a:p>
          <a:p>
            <a:pPr marL="100584" indent="-91440">
              <a:spcBef>
                <a:spcPts val="400"/>
              </a:spcBef>
              <a:buFont typeface="Arial" panose="020B0604020202020204" pitchFamily="34" charset="0"/>
              <a:buChar char="•"/>
              <a:tabLst>
                <a:tab pos="855663" algn="l"/>
              </a:tabLst>
            </a:pPr>
            <a:r>
              <a:rPr lang="en-US" sz="1050" dirty="0">
                <a:cs typeface="Segoe UI" panose="020B0502040204020203" pitchFamily="34" charset="0"/>
              </a:rPr>
              <a:t>Cost/time spent on trade reconciliation</a:t>
            </a:r>
          </a:p>
          <a:p>
            <a:pPr marL="100584" indent="-91440">
              <a:spcBef>
                <a:spcPts val="400"/>
              </a:spcBef>
              <a:buFont typeface="Arial" panose="020B0604020202020204" pitchFamily="34" charset="0"/>
              <a:buChar char="•"/>
              <a:tabLst>
                <a:tab pos="855663" algn="l"/>
              </a:tabLst>
            </a:pPr>
            <a:r>
              <a:rPr lang="en-US" sz="1050" dirty="0">
                <a:cs typeface="Segoe UI" panose="020B0502040204020203" pitchFamily="34" charset="0"/>
              </a:rPr>
              <a:t>No system-to-system integration</a:t>
            </a:r>
          </a:p>
          <a:p>
            <a:pPr marL="100584" indent="-91440">
              <a:spcBef>
                <a:spcPts val="400"/>
              </a:spcBef>
              <a:buFont typeface="Arial" panose="020B0604020202020204" pitchFamily="34" charset="0"/>
              <a:buChar char="•"/>
              <a:tabLst>
                <a:tab pos="855663" algn="l"/>
              </a:tabLst>
            </a:pPr>
            <a:r>
              <a:rPr lang="en-US" sz="1050" dirty="0">
                <a:cs typeface="Segoe UI" panose="020B0502040204020203" pitchFamily="34" charset="0"/>
              </a:rPr>
              <a:t>No real-time visibility into trades</a:t>
            </a:r>
          </a:p>
          <a:p>
            <a:pPr marL="100584" indent="-91440">
              <a:spcBef>
                <a:spcPts val="400"/>
              </a:spcBef>
              <a:buFont typeface="Arial" panose="020B0604020202020204" pitchFamily="34" charset="0"/>
              <a:buChar char="•"/>
              <a:tabLst>
                <a:tab pos="855663" algn="l"/>
              </a:tabLst>
            </a:pPr>
            <a:r>
              <a:rPr lang="en-US" sz="1050" dirty="0">
                <a:cs typeface="Segoe UI" panose="020B0502040204020203" pitchFamily="34" charset="0"/>
              </a:rPr>
              <a:t>No ability to self-serve (e.g. assignments, modifications, allocations)</a:t>
            </a:r>
          </a:p>
          <a:p>
            <a:pPr marL="100584" indent="-91440">
              <a:spcBef>
                <a:spcPts val="400"/>
              </a:spcBef>
              <a:buFont typeface="Arial" panose="020B0604020202020204" pitchFamily="34" charset="0"/>
              <a:buChar char="•"/>
              <a:tabLst>
                <a:tab pos="855663" algn="l"/>
              </a:tabLst>
            </a:pPr>
            <a:r>
              <a:rPr lang="en-US" sz="1050" dirty="0">
                <a:cs typeface="Segoe UI" panose="020B0502040204020203" pitchFamily="34" charset="0"/>
              </a:rPr>
              <a:t>Trading volumes go to competitors</a:t>
            </a:r>
          </a:p>
        </p:txBody>
      </p:sp>
    </p:spTree>
    <p:extLst>
      <p:ext uri="{BB962C8B-B14F-4D97-AF65-F5344CB8AC3E}">
        <p14:creationId xmlns:p14="http://schemas.microsoft.com/office/powerpoint/2010/main" val="143269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22331" y="4739151"/>
            <a:ext cx="5811848" cy="1465009"/>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04979" y="23153"/>
            <a:ext cx="7945034" cy="434009"/>
          </a:xfrm>
        </p:spPr>
        <p:txBody>
          <a:bodyPr/>
          <a:lstStyle/>
          <a:p>
            <a:pPr algn="r"/>
            <a:r>
              <a:rPr lang="en-US" dirty="0"/>
              <a:t>Target TBA Process</a:t>
            </a:r>
          </a:p>
        </p:txBody>
      </p:sp>
      <p:sp>
        <p:nvSpPr>
          <p:cNvPr id="8" name="TextBox 7"/>
          <p:cNvSpPr txBox="1"/>
          <p:nvPr/>
        </p:nvSpPr>
        <p:spPr>
          <a:xfrm>
            <a:off x="1635113" y="4763842"/>
            <a:ext cx="5690911" cy="136191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285750" indent="-285750">
              <a:lnSpc>
                <a:spcPct val="150000"/>
              </a:lnSpc>
              <a:buFont typeface="Arial" panose="020B0604020202020204" pitchFamily="34" charset="0"/>
              <a:buChar char="•"/>
            </a:pPr>
            <a:r>
              <a:rPr lang="en-US" sz="1100" dirty="0">
                <a:cs typeface="Segoe UI" panose="020B0502040204020203" pitchFamily="34" charset="0"/>
              </a:rPr>
              <a:t>Online bid request, bid quote, bid acceptance, and trade confirmations</a:t>
            </a:r>
          </a:p>
          <a:p>
            <a:pPr marL="285750" indent="-285750">
              <a:lnSpc>
                <a:spcPct val="150000"/>
              </a:lnSpc>
              <a:buFont typeface="Arial" panose="020B0604020202020204" pitchFamily="34" charset="0"/>
              <a:buChar char="•"/>
            </a:pPr>
            <a:r>
              <a:rPr lang="en-US" sz="1100" dirty="0">
                <a:cs typeface="Segoe UI" panose="020B0502040204020203" pitchFamily="34" charset="0"/>
              </a:rPr>
              <a:t>Accepted trades entered automatically into customer and Fannie Mae systems</a:t>
            </a:r>
          </a:p>
          <a:p>
            <a:pPr marL="285750" indent="-285750">
              <a:lnSpc>
                <a:spcPct val="150000"/>
              </a:lnSpc>
              <a:buFont typeface="Arial" panose="020B0604020202020204" pitchFamily="34" charset="0"/>
              <a:buChar char="•"/>
            </a:pPr>
            <a:r>
              <a:rPr lang="en-US" sz="1100" dirty="0">
                <a:cs typeface="Segoe UI" panose="020B0502040204020203" pitchFamily="34" charset="0"/>
              </a:rPr>
              <a:t>Real-time visibility into trades and trade positions</a:t>
            </a:r>
          </a:p>
          <a:p>
            <a:pPr marL="285750" indent="-285750">
              <a:lnSpc>
                <a:spcPct val="150000"/>
              </a:lnSpc>
              <a:buFont typeface="Arial" panose="020B0604020202020204" pitchFamily="34" charset="0"/>
              <a:buChar char="•"/>
            </a:pPr>
            <a:r>
              <a:rPr lang="en-US" sz="1100" dirty="0">
                <a:cs typeface="Segoe UI" panose="020B0502040204020203" pitchFamily="34" charset="0"/>
              </a:rPr>
              <a:t>Self-serve capabilities (e.g. assignments, modifications, allocations)</a:t>
            </a:r>
          </a:p>
          <a:p>
            <a:pPr marL="285750" indent="-285750">
              <a:lnSpc>
                <a:spcPct val="150000"/>
              </a:lnSpc>
              <a:buFont typeface="Arial" panose="020B0604020202020204" pitchFamily="34" charset="0"/>
              <a:buChar char="•"/>
            </a:pPr>
            <a:r>
              <a:rPr lang="en-US" sz="1100" dirty="0">
                <a:cs typeface="Segoe UI" panose="020B0502040204020203" pitchFamily="34" charset="0"/>
              </a:rPr>
              <a:t>Account Executive and Trader time dedicated to account analysis and strategy</a:t>
            </a:r>
          </a:p>
        </p:txBody>
      </p:sp>
      <p:sp>
        <p:nvSpPr>
          <p:cNvPr id="11" name="Footer Placeholder 3"/>
          <p:cNvSpPr>
            <a:spLocks noGrp="1"/>
          </p:cNvSpPr>
          <p:nvPr>
            <p:ph type="ftr" sz="quarter" idx="11"/>
          </p:nvPr>
        </p:nvSpPr>
        <p:spPr>
          <a:xfrm>
            <a:off x="1676400" y="6553200"/>
            <a:ext cx="3200400" cy="230832"/>
          </a:xfrm>
        </p:spPr>
        <p:txBody>
          <a:bodyPr/>
          <a:lstStyle/>
          <a:p>
            <a:pPr fontAlgn="base">
              <a:spcBef>
                <a:spcPct val="0"/>
              </a:spcBef>
              <a:spcAft>
                <a:spcPct val="0"/>
              </a:spcAft>
            </a:pPr>
            <a:r>
              <a:rPr lang="en-US" dirty="0"/>
              <a:t>MBS Trade Automation – Executive Steering Committee</a:t>
            </a:r>
          </a:p>
        </p:txBody>
      </p:sp>
      <p:sp>
        <p:nvSpPr>
          <p:cNvPr id="29" name="Rounded Rectangle 28"/>
          <p:cNvSpPr/>
          <p:nvPr/>
        </p:nvSpPr>
        <p:spPr>
          <a:xfrm>
            <a:off x="1724808" y="841782"/>
            <a:ext cx="7919589" cy="409741"/>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400" dirty="0">
                <a:solidFill>
                  <a:schemeClr val="tx1"/>
                </a:solidFill>
                <a:cs typeface="Segoe UI" panose="020B0502040204020203" pitchFamily="34" charset="0"/>
              </a:rPr>
              <a:t>An automated trading platform streamlines the TBA trading process.</a:t>
            </a:r>
          </a:p>
        </p:txBody>
      </p:sp>
      <p:cxnSp>
        <p:nvCxnSpPr>
          <p:cNvPr id="30" name="Straight Connector 29"/>
          <p:cNvCxnSpPr/>
          <p:nvPr/>
        </p:nvCxnSpPr>
        <p:spPr>
          <a:xfrm flipH="1" flipV="1">
            <a:off x="1415854" y="4351759"/>
            <a:ext cx="8595360" cy="0"/>
          </a:xfrm>
          <a:prstGeom prst="line">
            <a:avLst/>
          </a:prstGeom>
          <a:ln w="57150">
            <a:solidFill>
              <a:schemeClr val="tx1">
                <a:lumMod val="50000"/>
                <a:lumOff val="50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4" idx="2"/>
            <a:endCxn id="39" idx="0"/>
          </p:cNvCxnSpPr>
          <p:nvPr/>
        </p:nvCxnSpPr>
        <p:spPr>
          <a:xfrm>
            <a:off x="2787454" y="3894559"/>
            <a:ext cx="0" cy="36576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32" name="Straight Connector 31"/>
          <p:cNvCxnSpPr>
            <a:endCxn id="62" idx="0"/>
          </p:cNvCxnSpPr>
          <p:nvPr/>
        </p:nvCxnSpPr>
        <p:spPr>
          <a:xfrm>
            <a:off x="4377192" y="3087329"/>
            <a:ext cx="1122" cy="117299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a:off x="7638691" y="3058815"/>
            <a:ext cx="0" cy="1280160"/>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sp>
        <p:nvSpPr>
          <p:cNvPr id="34" name="TextBox 33"/>
          <p:cNvSpPr txBox="1"/>
          <p:nvPr/>
        </p:nvSpPr>
        <p:spPr>
          <a:xfrm>
            <a:off x="2147374" y="3571395"/>
            <a:ext cx="1280160" cy="323165"/>
          </a:xfrm>
          <a:prstGeom prst="rect">
            <a:avLst/>
          </a:prstGeom>
          <a:noFill/>
        </p:spPr>
        <p:txBody>
          <a:bodyPr wrap="square" lIns="91440" tIns="0" rIns="91440" bIns="45720" rtlCol="0" anchor="b">
            <a:spAutoFit/>
          </a:bodyPr>
          <a:lstStyle/>
          <a:p>
            <a:r>
              <a:rPr lang="en-US" sz="900" dirty="0">
                <a:solidFill>
                  <a:schemeClr val="tx1">
                    <a:lumMod val="50000"/>
                    <a:lumOff val="50000"/>
                  </a:schemeClr>
                </a:solidFill>
              </a:rPr>
              <a:t>Lender submits bid request online</a:t>
            </a:r>
          </a:p>
        </p:txBody>
      </p:sp>
      <p:sp>
        <p:nvSpPr>
          <p:cNvPr id="35" name="TextBox 34"/>
          <p:cNvSpPr txBox="1"/>
          <p:nvPr/>
        </p:nvSpPr>
        <p:spPr>
          <a:xfrm>
            <a:off x="5217990" y="3561563"/>
            <a:ext cx="1783571" cy="323165"/>
          </a:xfrm>
          <a:prstGeom prst="rect">
            <a:avLst/>
          </a:prstGeom>
          <a:noFill/>
        </p:spPr>
        <p:txBody>
          <a:bodyPr wrap="square" lIns="91440" tIns="0" rIns="91440" bIns="45720" rtlCol="0" anchor="b">
            <a:spAutoFit/>
          </a:bodyPr>
          <a:lstStyle/>
          <a:p>
            <a:r>
              <a:rPr lang="en-US" sz="900" dirty="0">
                <a:solidFill>
                  <a:schemeClr val="tx1">
                    <a:lumMod val="50000"/>
                    <a:lumOff val="50000"/>
                  </a:schemeClr>
                </a:solidFill>
              </a:rPr>
              <a:t>The lender decisions and accepts the trade online</a:t>
            </a:r>
          </a:p>
        </p:txBody>
      </p:sp>
      <p:sp>
        <p:nvSpPr>
          <p:cNvPr id="36" name="TextBox 35"/>
          <p:cNvSpPr txBox="1"/>
          <p:nvPr/>
        </p:nvSpPr>
        <p:spPr>
          <a:xfrm>
            <a:off x="3521432" y="2518495"/>
            <a:ext cx="1686725" cy="461665"/>
          </a:xfrm>
          <a:prstGeom prst="rect">
            <a:avLst/>
          </a:prstGeom>
          <a:noFill/>
        </p:spPr>
        <p:txBody>
          <a:bodyPr wrap="square" lIns="91440" tIns="0" rIns="91440" bIns="45720" rtlCol="0" anchor="b">
            <a:spAutoFit/>
          </a:bodyPr>
          <a:lstStyle/>
          <a:p>
            <a:r>
              <a:rPr lang="en-US" sz="900" dirty="0">
                <a:solidFill>
                  <a:schemeClr val="tx1">
                    <a:lumMod val="50000"/>
                    <a:lumOff val="50000"/>
                  </a:schemeClr>
                </a:solidFill>
              </a:rPr>
              <a:t>A price quote is automatically generated and displayed to the lender</a:t>
            </a:r>
          </a:p>
        </p:txBody>
      </p:sp>
      <p:sp>
        <p:nvSpPr>
          <p:cNvPr id="37" name="TextBox 36"/>
          <p:cNvSpPr txBox="1"/>
          <p:nvPr/>
        </p:nvSpPr>
        <p:spPr>
          <a:xfrm>
            <a:off x="6639518" y="2400663"/>
            <a:ext cx="2369666" cy="507831"/>
          </a:xfrm>
          <a:prstGeom prst="rect">
            <a:avLst/>
          </a:prstGeom>
          <a:noFill/>
        </p:spPr>
        <p:txBody>
          <a:bodyPr wrap="square" lIns="91440" tIns="45720" rIns="91440" bIns="45720" rtlCol="0" anchor="b">
            <a:spAutoFit/>
          </a:bodyPr>
          <a:lstStyle/>
          <a:p>
            <a:r>
              <a:rPr lang="en-US" sz="900" dirty="0">
                <a:solidFill>
                  <a:schemeClr val="tx1">
                    <a:lumMod val="50000"/>
                    <a:lumOff val="50000"/>
                  </a:schemeClr>
                </a:solidFill>
              </a:rPr>
              <a:t>Trade is executed, recorded, and confirmed real-time in both the Fannie Mae and lender systems via direct integration</a:t>
            </a:r>
          </a:p>
        </p:txBody>
      </p:sp>
      <p:cxnSp>
        <p:nvCxnSpPr>
          <p:cNvPr id="38" name="Straight Connector 37"/>
          <p:cNvCxnSpPr/>
          <p:nvPr/>
        </p:nvCxnSpPr>
        <p:spPr>
          <a:xfrm flipH="1">
            <a:off x="5929845" y="3894559"/>
            <a:ext cx="9833" cy="444416"/>
          </a:xfrm>
          <a:prstGeom prst="line">
            <a:avLst/>
          </a:prstGeom>
          <a:ln w="28575">
            <a:solidFill>
              <a:schemeClr val="tx1">
                <a:lumMod val="50000"/>
                <a:lumOff val="50000"/>
              </a:schemeClr>
            </a:solidFill>
            <a:prstDash val="sysDot"/>
          </a:ln>
        </p:spPr>
        <p:style>
          <a:lnRef idx="1">
            <a:schemeClr val="accent2"/>
          </a:lnRef>
          <a:fillRef idx="0">
            <a:schemeClr val="accent2"/>
          </a:fillRef>
          <a:effectRef idx="0">
            <a:schemeClr val="accent2"/>
          </a:effectRef>
          <a:fontRef idx="minor">
            <a:schemeClr val="tx1"/>
          </a:fontRef>
        </p:style>
      </p:cxnSp>
      <p:sp>
        <p:nvSpPr>
          <p:cNvPr id="39" name="Oval 38"/>
          <p:cNvSpPr/>
          <p:nvPr/>
        </p:nvSpPr>
        <p:spPr>
          <a:xfrm>
            <a:off x="2696014" y="4260319"/>
            <a:ext cx="182880" cy="182880"/>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286874" y="4260319"/>
            <a:ext cx="182880" cy="182880"/>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848237" y="4260319"/>
            <a:ext cx="182880" cy="182880"/>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547251" y="4260319"/>
            <a:ext cx="182880" cy="182880"/>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78"/>
          <p:cNvSpPr>
            <a:spLocks noEditPoints="1"/>
          </p:cNvSpPr>
          <p:nvPr/>
        </p:nvSpPr>
        <p:spPr bwMode="auto">
          <a:xfrm>
            <a:off x="2513134" y="3163039"/>
            <a:ext cx="548640" cy="365760"/>
          </a:xfrm>
          <a:custGeom>
            <a:avLst/>
            <a:gdLst>
              <a:gd name="T0" fmla="*/ 2147483647 w 6298"/>
              <a:gd name="T1" fmla="*/ 2147483647 h 4763"/>
              <a:gd name="T2" fmla="*/ 2147483647 w 6298"/>
              <a:gd name="T3" fmla="*/ 2147483647 h 4763"/>
              <a:gd name="T4" fmla="*/ 2147483647 w 6298"/>
              <a:gd name="T5" fmla="*/ 2147483647 h 4763"/>
              <a:gd name="T6" fmla="*/ 2147483647 w 6298"/>
              <a:gd name="T7" fmla="*/ 2147483647 h 4763"/>
              <a:gd name="T8" fmla="*/ 2147483647 w 6298"/>
              <a:gd name="T9" fmla="*/ 2147483647 h 4763"/>
              <a:gd name="T10" fmla="*/ 2147483647 w 6298"/>
              <a:gd name="T11" fmla="*/ 2147483647 h 4763"/>
              <a:gd name="T12" fmla="*/ 2147483647 w 6298"/>
              <a:gd name="T13" fmla="*/ 2147483647 h 4763"/>
              <a:gd name="T14" fmla="*/ 2147483647 w 6298"/>
              <a:gd name="T15" fmla="*/ 2147483647 h 4763"/>
              <a:gd name="T16" fmla="*/ 2147483647 w 6298"/>
              <a:gd name="T17" fmla="*/ 2147483647 h 4763"/>
              <a:gd name="T18" fmla="*/ 2147483647 w 6298"/>
              <a:gd name="T19" fmla="*/ 2147483647 h 4763"/>
              <a:gd name="T20" fmla="*/ 2147483647 w 6298"/>
              <a:gd name="T21" fmla="*/ 2147483647 h 4763"/>
              <a:gd name="T22" fmla="*/ 2147483647 w 6298"/>
              <a:gd name="T23" fmla="*/ 2147483647 h 4763"/>
              <a:gd name="T24" fmla="*/ 2147483647 w 6298"/>
              <a:gd name="T25" fmla="*/ 2147483647 h 4763"/>
              <a:gd name="T26" fmla="*/ 2147483647 w 6298"/>
              <a:gd name="T27" fmla="*/ 2147483647 h 4763"/>
              <a:gd name="T28" fmla="*/ 2147483647 w 6298"/>
              <a:gd name="T29" fmla="*/ 2147483647 h 4763"/>
              <a:gd name="T30" fmla="*/ 2147483647 w 6298"/>
              <a:gd name="T31" fmla="*/ 2147483647 h 4763"/>
              <a:gd name="T32" fmla="*/ 2147483647 w 6298"/>
              <a:gd name="T33" fmla="*/ 2147483647 h 4763"/>
              <a:gd name="T34" fmla="*/ 2147483647 w 6298"/>
              <a:gd name="T35" fmla="*/ 2147483647 h 4763"/>
              <a:gd name="T36" fmla="*/ 2147483647 w 6298"/>
              <a:gd name="T37" fmla="*/ 2147483647 h 4763"/>
              <a:gd name="T38" fmla="*/ 2147483647 w 6298"/>
              <a:gd name="T39" fmla="*/ 2147483647 h 4763"/>
              <a:gd name="T40" fmla="*/ 2147483647 w 6298"/>
              <a:gd name="T41" fmla="*/ 2147483647 h 4763"/>
              <a:gd name="T42" fmla="*/ 2147483647 w 6298"/>
              <a:gd name="T43" fmla="*/ 2147483647 h 4763"/>
              <a:gd name="T44" fmla="*/ 2147483647 w 6298"/>
              <a:gd name="T45" fmla="*/ 2147483647 h 4763"/>
              <a:gd name="T46" fmla="*/ 2147483647 w 6298"/>
              <a:gd name="T47" fmla="*/ 2147483647 h 4763"/>
              <a:gd name="T48" fmla="*/ 2147483647 w 6298"/>
              <a:gd name="T49" fmla="*/ 2147483647 h 4763"/>
              <a:gd name="T50" fmla="*/ 2147483647 w 6298"/>
              <a:gd name="T51" fmla="*/ 2147483647 h 4763"/>
              <a:gd name="T52" fmla="*/ 2147483647 w 6298"/>
              <a:gd name="T53" fmla="*/ 2147483647 h 4763"/>
              <a:gd name="T54" fmla="*/ 2147483647 w 6298"/>
              <a:gd name="T55" fmla="*/ 2147483647 h 4763"/>
              <a:gd name="T56" fmla="*/ 2147483647 w 6298"/>
              <a:gd name="T57" fmla="*/ 2147483647 h 4763"/>
              <a:gd name="T58" fmla="*/ 2147483647 w 6298"/>
              <a:gd name="T59" fmla="*/ 2147483647 h 4763"/>
              <a:gd name="T60" fmla="*/ 2147483647 w 6298"/>
              <a:gd name="T61" fmla="*/ 2147483647 h 4763"/>
              <a:gd name="T62" fmla="*/ 2147483647 w 6298"/>
              <a:gd name="T63" fmla="*/ 2147483647 h 4763"/>
              <a:gd name="T64" fmla="*/ 2147483647 w 6298"/>
              <a:gd name="T65" fmla="*/ 2147483647 h 4763"/>
              <a:gd name="T66" fmla="*/ 2147483647 w 6298"/>
              <a:gd name="T67" fmla="*/ 2147483647 h 4763"/>
              <a:gd name="T68" fmla="*/ 2147483647 w 6298"/>
              <a:gd name="T69" fmla="*/ 2147483647 h 4763"/>
              <a:gd name="T70" fmla="*/ 2147483647 w 6298"/>
              <a:gd name="T71" fmla="*/ 2147483647 h 4763"/>
              <a:gd name="T72" fmla="*/ 2147483647 w 6298"/>
              <a:gd name="T73" fmla="*/ 2147483647 h 4763"/>
              <a:gd name="T74" fmla="*/ 2147483647 w 6298"/>
              <a:gd name="T75" fmla="*/ 2147483647 h 4763"/>
              <a:gd name="T76" fmla="*/ 2147483647 w 6298"/>
              <a:gd name="T77" fmla="*/ 2147483647 h 4763"/>
              <a:gd name="T78" fmla="*/ 2147483647 w 6298"/>
              <a:gd name="T79" fmla="*/ 2147483647 h 4763"/>
              <a:gd name="T80" fmla="*/ 2147483647 w 6298"/>
              <a:gd name="T81" fmla="*/ 2147483647 h 4763"/>
              <a:gd name="T82" fmla="*/ 2147483647 w 6298"/>
              <a:gd name="T83" fmla="*/ 2147483647 h 4763"/>
              <a:gd name="T84" fmla="*/ 2147483647 w 6298"/>
              <a:gd name="T85" fmla="*/ 2147483647 h 4763"/>
              <a:gd name="T86" fmla="*/ 2147483647 w 6298"/>
              <a:gd name="T87" fmla="*/ 2147483647 h 4763"/>
              <a:gd name="T88" fmla="*/ 2147483647 w 6298"/>
              <a:gd name="T89" fmla="*/ 2147483647 h 4763"/>
              <a:gd name="T90" fmla="*/ 2147483647 w 6298"/>
              <a:gd name="T91" fmla="*/ 2147483647 h 4763"/>
              <a:gd name="T92" fmla="*/ 2147483647 w 6298"/>
              <a:gd name="T93" fmla="*/ 2147483647 h 4763"/>
              <a:gd name="T94" fmla="*/ 2147483647 w 6298"/>
              <a:gd name="T95" fmla="*/ 2147483647 h 4763"/>
              <a:gd name="T96" fmla="*/ 2147483647 w 6298"/>
              <a:gd name="T97" fmla="*/ 2147483647 h 4763"/>
              <a:gd name="T98" fmla="*/ 2147483647 w 6298"/>
              <a:gd name="T99" fmla="*/ 2147483647 h 4763"/>
              <a:gd name="T100" fmla="*/ 2147483647 w 6298"/>
              <a:gd name="T101" fmla="*/ 2147483647 h 4763"/>
              <a:gd name="T102" fmla="*/ 2147483647 w 6298"/>
              <a:gd name="T103" fmla="*/ 2147483647 h 4763"/>
              <a:gd name="T104" fmla="*/ 2147483647 w 6298"/>
              <a:gd name="T105" fmla="*/ 2147483647 h 4763"/>
              <a:gd name="T106" fmla="*/ 2147483647 w 6298"/>
              <a:gd name="T107" fmla="*/ 2147483647 h 4763"/>
              <a:gd name="T108" fmla="*/ 2147483647 w 6298"/>
              <a:gd name="T109" fmla="*/ 2147483647 h 4763"/>
              <a:gd name="T110" fmla="*/ 2147483647 w 6298"/>
              <a:gd name="T111" fmla="*/ 2147483647 h 4763"/>
              <a:gd name="T112" fmla="*/ 2147483647 w 6298"/>
              <a:gd name="T113" fmla="*/ 2147483647 h 4763"/>
              <a:gd name="T114" fmla="*/ 2147483647 w 6298"/>
              <a:gd name="T115" fmla="*/ 2147483647 h 4763"/>
              <a:gd name="T116" fmla="*/ 2147483647 w 6298"/>
              <a:gd name="T117" fmla="*/ 2147483647 h 4763"/>
              <a:gd name="T118" fmla="*/ 2147483647 w 6298"/>
              <a:gd name="T119" fmla="*/ 2147483647 h 4763"/>
              <a:gd name="T120" fmla="*/ 2147483647 w 6298"/>
              <a:gd name="T121" fmla="*/ 2147483647 h 4763"/>
              <a:gd name="T122" fmla="*/ 2147483647 w 6298"/>
              <a:gd name="T123" fmla="*/ 2147483647 h 47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298"/>
              <a:gd name="T187" fmla="*/ 0 h 4763"/>
              <a:gd name="T188" fmla="*/ 6298 w 6298"/>
              <a:gd name="T189" fmla="*/ 4763 h 476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298" h="4763">
                <a:moveTo>
                  <a:pt x="3079" y="4305"/>
                </a:moveTo>
                <a:lnTo>
                  <a:pt x="3852" y="4305"/>
                </a:lnTo>
                <a:lnTo>
                  <a:pt x="3852" y="4423"/>
                </a:lnTo>
                <a:lnTo>
                  <a:pt x="2955" y="4423"/>
                </a:lnTo>
                <a:lnTo>
                  <a:pt x="2846" y="4526"/>
                </a:lnTo>
                <a:lnTo>
                  <a:pt x="4423" y="4526"/>
                </a:lnTo>
                <a:lnTo>
                  <a:pt x="4193" y="4309"/>
                </a:lnTo>
                <a:lnTo>
                  <a:pt x="4181" y="4297"/>
                </a:lnTo>
                <a:lnTo>
                  <a:pt x="4171" y="4282"/>
                </a:lnTo>
                <a:lnTo>
                  <a:pt x="4162" y="4266"/>
                </a:lnTo>
                <a:lnTo>
                  <a:pt x="4156" y="4248"/>
                </a:lnTo>
                <a:lnTo>
                  <a:pt x="4150" y="4228"/>
                </a:lnTo>
                <a:lnTo>
                  <a:pt x="4146" y="4204"/>
                </a:lnTo>
                <a:lnTo>
                  <a:pt x="4143" y="4177"/>
                </a:lnTo>
                <a:lnTo>
                  <a:pt x="4143" y="4149"/>
                </a:lnTo>
                <a:lnTo>
                  <a:pt x="4143" y="4078"/>
                </a:lnTo>
                <a:lnTo>
                  <a:pt x="4380" y="4078"/>
                </a:lnTo>
                <a:lnTo>
                  <a:pt x="4380" y="4149"/>
                </a:lnTo>
                <a:lnTo>
                  <a:pt x="4380" y="4159"/>
                </a:lnTo>
                <a:lnTo>
                  <a:pt x="4382" y="4171"/>
                </a:lnTo>
                <a:lnTo>
                  <a:pt x="4385" y="4183"/>
                </a:lnTo>
                <a:lnTo>
                  <a:pt x="4388" y="4195"/>
                </a:lnTo>
                <a:lnTo>
                  <a:pt x="4393" y="4207"/>
                </a:lnTo>
                <a:lnTo>
                  <a:pt x="4401" y="4217"/>
                </a:lnTo>
                <a:lnTo>
                  <a:pt x="4410" y="4226"/>
                </a:lnTo>
                <a:lnTo>
                  <a:pt x="4420" y="4235"/>
                </a:lnTo>
                <a:lnTo>
                  <a:pt x="4588" y="4339"/>
                </a:lnTo>
                <a:lnTo>
                  <a:pt x="4709" y="4414"/>
                </a:lnTo>
                <a:lnTo>
                  <a:pt x="4782" y="4457"/>
                </a:lnTo>
                <a:lnTo>
                  <a:pt x="4795" y="4465"/>
                </a:lnTo>
                <a:lnTo>
                  <a:pt x="4806" y="4474"/>
                </a:lnTo>
                <a:lnTo>
                  <a:pt x="4816" y="4483"/>
                </a:lnTo>
                <a:lnTo>
                  <a:pt x="4827" y="4493"/>
                </a:lnTo>
                <a:lnTo>
                  <a:pt x="4835" y="4503"/>
                </a:lnTo>
                <a:lnTo>
                  <a:pt x="4843" y="4515"/>
                </a:lnTo>
                <a:lnTo>
                  <a:pt x="4849" y="4526"/>
                </a:lnTo>
                <a:lnTo>
                  <a:pt x="4855" y="4538"/>
                </a:lnTo>
                <a:lnTo>
                  <a:pt x="4861" y="4551"/>
                </a:lnTo>
                <a:lnTo>
                  <a:pt x="4865" y="4563"/>
                </a:lnTo>
                <a:lnTo>
                  <a:pt x="4868" y="4576"/>
                </a:lnTo>
                <a:lnTo>
                  <a:pt x="4870" y="4588"/>
                </a:lnTo>
                <a:lnTo>
                  <a:pt x="4871" y="4601"/>
                </a:lnTo>
                <a:lnTo>
                  <a:pt x="4873" y="4615"/>
                </a:lnTo>
                <a:lnTo>
                  <a:pt x="4871" y="4627"/>
                </a:lnTo>
                <a:lnTo>
                  <a:pt x="4871" y="4640"/>
                </a:lnTo>
                <a:lnTo>
                  <a:pt x="4868" y="4652"/>
                </a:lnTo>
                <a:lnTo>
                  <a:pt x="4865" y="4664"/>
                </a:lnTo>
                <a:lnTo>
                  <a:pt x="4861" y="4675"/>
                </a:lnTo>
                <a:lnTo>
                  <a:pt x="4856" y="4686"/>
                </a:lnTo>
                <a:lnTo>
                  <a:pt x="4850" y="4698"/>
                </a:lnTo>
                <a:lnTo>
                  <a:pt x="4843" y="4708"/>
                </a:lnTo>
                <a:lnTo>
                  <a:pt x="4835" y="4717"/>
                </a:lnTo>
                <a:lnTo>
                  <a:pt x="4827" y="4726"/>
                </a:lnTo>
                <a:lnTo>
                  <a:pt x="4818" y="4733"/>
                </a:lnTo>
                <a:lnTo>
                  <a:pt x="4807" y="4741"/>
                </a:lnTo>
                <a:lnTo>
                  <a:pt x="4795" y="4747"/>
                </a:lnTo>
                <a:lnTo>
                  <a:pt x="4782" y="4753"/>
                </a:lnTo>
                <a:lnTo>
                  <a:pt x="4769" y="4757"/>
                </a:lnTo>
                <a:lnTo>
                  <a:pt x="4755" y="4760"/>
                </a:lnTo>
                <a:lnTo>
                  <a:pt x="4741" y="4762"/>
                </a:lnTo>
                <a:lnTo>
                  <a:pt x="4724" y="4763"/>
                </a:lnTo>
                <a:lnTo>
                  <a:pt x="2545" y="4763"/>
                </a:lnTo>
                <a:lnTo>
                  <a:pt x="2529" y="4762"/>
                </a:lnTo>
                <a:lnTo>
                  <a:pt x="2514" y="4760"/>
                </a:lnTo>
                <a:lnTo>
                  <a:pt x="2499" y="4757"/>
                </a:lnTo>
                <a:lnTo>
                  <a:pt x="2486" y="4753"/>
                </a:lnTo>
                <a:lnTo>
                  <a:pt x="2474" y="4747"/>
                </a:lnTo>
                <a:lnTo>
                  <a:pt x="2462" y="4741"/>
                </a:lnTo>
                <a:lnTo>
                  <a:pt x="2452" y="4733"/>
                </a:lnTo>
                <a:lnTo>
                  <a:pt x="2443" y="4726"/>
                </a:lnTo>
                <a:lnTo>
                  <a:pt x="2434" y="4717"/>
                </a:lnTo>
                <a:lnTo>
                  <a:pt x="2427" y="4708"/>
                </a:lnTo>
                <a:lnTo>
                  <a:pt x="2419" y="4698"/>
                </a:lnTo>
                <a:lnTo>
                  <a:pt x="2413" y="4686"/>
                </a:lnTo>
                <a:lnTo>
                  <a:pt x="2409" y="4675"/>
                </a:lnTo>
                <a:lnTo>
                  <a:pt x="2404" y="4664"/>
                </a:lnTo>
                <a:lnTo>
                  <a:pt x="2401" y="4652"/>
                </a:lnTo>
                <a:lnTo>
                  <a:pt x="2398" y="4640"/>
                </a:lnTo>
                <a:lnTo>
                  <a:pt x="2397" y="4627"/>
                </a:lnTo>
                <a:lnTo>
                  <a:pt x="2397" y="4615"/>
                </a:lnTo>
                <a:lnTo>
                  <a:pt x="2397" y="4601"/>
                </a:lnTo>
                <a:lnTo>
                  <a:pt x="2398" y="4588"/>
                </a:lnTo>
                <a:lnTo>
                  <a:pt x="2401" y="4576"/>
                </a:lnTo>
                <a:lnTo>
                  <a:pt x="2404" y="4563"/>
                </a:lnTo>
                <a:lnTo>
                  <a:pt x="2409" y="4551"/>
                </a:lnTo>
                <a:lnTo>
                  <a:pt x="2413" y="4538"/>
                </a:lnTo>
                <a:lnTo>
                  <a:pt x="2419" y="4526"/>
                </a:lnTo>
                <a:lnTo>
                  <a:pt x="2427" y="4515"/>
                </a:lnTo>
                <a:lnTo>
                  <a:pt x="2434" y="4503"/>
                </a:lnTo>
                <a:lnTo>
                  <a:pt x="2443" y="4493"/>
                </a:lnTo>
                <a:lnTo>
                  <a:pt x="2452" y="4483"/>
                </a:lnTo>
                <a:lnTo>
                  <a:pt x="2464" y="4474"/>
                </a:lnTo>
                <a:lnTo>
                  <a:pt x="2474" y="4465"/>
                </a:lnTo>
                <a:lnTo>
                  <a:pt x="2486" y="4457"/>
                </a:lnTo>
                <a:lnTo>
                  <a:pt x="2559" y="4414"/>
                </a:lnTo>
                <a:lnTo>
                  <a:pt x="2682" y="4339"/>
                </a:lnTo>
                <a:lnTo>
                  <a:pt x="2849" y="4235"/>
                </a:lnTo>
                <a:lnTo>
                  <a:pt x="2860" y="4226"/>
                </a:lnTo>
                <a:lnTo>
                  <a:pt x="2869" y="4217"/>
                </a:lnTo>
                <a:lnTo>
                  <a:pt x="2876" y="4207"/>
                </a:lnTo>
                <a:lnTo>
                  <a:pt x="2882" y="4195"/>
                </a:lnTo>
                <a:lnTo>
                  <a:pt x="2885" y="4183"/>
                </a:lnTo>
                <a:lnTo>
                  <a:pt x="2888" y="4171"/>
                </a:lnTo>
                <a:lnTo>
                  <a:pt x="2889" y="4159"/>
                </a:lnTo>
                <a:lnTo>
                  <a:pt x="2889" y="4149"/>
                </a:lnTo>
                <a:lnTo>
                  <a:pt x="2889" y="4078"/>
                </a:lnTo>
                <a:lnTo>
                  <a:pt x="3127" y="4078"/>
                </a:lnTo>
                <a:lnTo>
                  <a:pt x="3127" y="4149"/>
                </a:lnTo>
                <a:lnTo>
                  <a:pt x="3125" y="4180"/>
                </a:lnTo>
                <a:lnTo>
                  <a:pt x="3121" y="4208"/>
                </a:lnTo>
                <a:lnTo>
                  <a:pt x="3115" y="4233"/>
                </a:lnTo>
                <a:lnTo>
                  <a:pt x="3107" y="4256"/>
                </a:lnTo>
                <a:lnTo>
                  <a:pt x="3100" y="4272"/>
                </a:lnTo>
                <a:lnTo>
                  <a:pt x="3093" y="4287"/>
                </a:lnTo>
                <a:lnTo>
                  <a:pt x="3085" y="4297"/>
                </a:lnTo>
                <a:lnTo>
                  <a:pt x="3079" y="4305"/>
                </a:lnTo>
                <a:close/>
                <a:moveTo>
                  <a:pt x="1026" y="2364"/>
                </a:moveTo>
                <a:lnTo>
                  <a:pt x="1026" y="2364"/>
                </a:lnTo>
                <a:lnTo>
                  <a:pt x="1115" y="2301"/>
                </a:lnTo>
                <a:lnTo>
                  <a:pt x="1166" y="2264"/>
                </a:lnTo>
                <a:lnTo>
                  <a:pt x="1218" y="2224"/>
                </a:lnTo>
                <a:lnTo>
                  <a:pt x="1213" y="2201"/>
                </a:lnTo>
                <a:lnTo>
                  <a:pt x="1207" y="2179"/>
                </a:lnTo>
                <a:lnTo>
                  <a:pt x="1200" y="2158"/>
                </a:lnTo>
                <a:lnTo>
                  <a:pt x="1190" y="2139"/>
                </a:lnTo>
                <a:lnTo>
                  <a:pt x="1179" y="2120"/>
                </a:lnTo>
                <a:lnTo>
                  <a:pt x="1166" y="2102"/>
                </a:lnTo>
                <a:lnTo>
                  <a:pt x="1151" y="2086"/>
                </a:lnTo>
                <a:lnTo>
                  <a:pt x="1133" y="2072"/>
                </a:lnTo>
                <a:lnTo>
                  <a:pt x="1065" y="2308"/>
                </a:lnTo>
                <a:lnTo>
                  <a:pt x="1026" y="2364"/>
                </a:lnTo>
                <a:close/>
                <a:moveTo>
                  <a:pt x="4143" y="3722"/>
                </a:moveTo>
                <a:lnTo>
                  <a:pt x="4192" y="3722"/>
                </a:lnTo>
                <a:lnTo>
                  <a:pt x="6061" y="3722"/>
                </a:lnTo>
                <a:lnTo>
                  <a:pt x="6061" y="237"/>
                </a:lnTo>
                <a:lnTo>
                  <a:pt x="1207" y="237"/>
                </a:lnTo>
                <a:lnTo>
                  <a:pt x="1207" y="1980"/>
                </a:lnTo>
                <a:lnTo>
                  <a:pt x="1225" y="1994"/>
                </a:lnTo>
                <a:lnTo>
                  <a:pt x="1242" y="2008"/>
                </a:lnTo>
                <a:lnTo>
                  <a:pt x="1256" y="2025"/>
                </a:lnTo>
                <a:lnTo>
                  <a:pt x="1271" y="2043"/>
                </a:lnTo>
                <a:lnTo>
                  <a:pt x="1285" y="2062"/>
                </a:lnTo>
                <a:lnTo>
                  <a:pt x="1296" y="2084"/>
                </a:lnTo>
                <a:lnTo>
                  <a:pt x="1307" y="2109"/>
                </a:lnTo>
                <a:lnTo>
                  <a:pt x="1317" y="2136"/>
                </a:lnTo>
                <a:lnTo>
                  <a:pt x="1384" y="2081"/>
                </a:lnTo>
                <a:lnTo>
                  <a:pt x="1384" y="393"/>
                </a:lnTo>
                <a:lnTo>
                  <a:pt x="5530" y="393"/>
                </a:lnTo>
                <a:lnTo>
                  <a:pt x="5530" y="512"/>
                </a:lnTo>
                <a:lnTo>
                  <a:pt x="1503" y="512"/>
                </a:lnTo>
                <a:lnTo>
                  <a:pt x="1503" y="1982"/>
                </a:lnTo>
                <a:lnTo>
                  <a:pt x="1678" y="1832"/>
                </a:lnTo>
                <a:lnTo>
                  <a:pt x="1845" y="1688"/>
                </a:lnTo>
                <a:lnTo>
                  <a:pt x="2022" y="1535"/>
                </a:lnTo>
                <a:lnTo>
                  <a:pt x="2040" y="1522"/>
                </a:lnTo>
                <a:lnTo>
                  <a:pt x="2057" y="1512"/>
                </a:lnTo>
                <a:lnTo>
                  <a:pt x="2077" y="1504"/>
                </a:lnTo>
                <a:lnTo>
                  <a:pt x="2096" y="1501"/>
                </a:lnTo>
                <a:lnTo>
                  <a:pt x="2115" y="1501"/>
                </a:lnTo>
                <a:lnTo>
                  <a:pt x="2134" y="1504"/>
                </a:lnTo>
                <a:lnTo>
                  <a:pt x="2152" y="1509"/>
                </a:lnTo>
                <a:lnTo>
                  <a:pt x="2170" y="1517"/>
                </a:lnTo>
                <a:lnTo>
                  <a:pt x="2186" y="1528"/>
                </a:lnTo>
                <a:lnTo>
                  <a:pt x="2203" y="1541"/>
                </a:lnTo>
                <a:lnTo>
                  <a:pt x="2216" y="1556"/>
                </a:lnTo>
                <a:lnTo>
                  <a:pt x="2228" y="1574"/>
                </a:lnTo>
                <a:lnTo>
                  <a:pt x="2238" y="1595"/>
                </a:lnTo>
                <a:lnTo>
                  <a:pt x="2247" y="1617"/>
                </a:lnTo>
                <a:lnTo>
                  <a:pt x="2252" y="1641"/>
                </a:lnTo>
                <a:lnTo>
                  <a:pt x="2255" y="1666"/>
                </a:lnTo>
                <a:lnTo>
                  <a:pt x="2271" y="1678"/>
                </a:lnTo>
                <a:lnTo>
                  <a:pt x="2286" y="1691"/>
                </a:lnTo>
                <a:lnTo>
                  <a:pt x="2298" y="1707"/>
                </a:lnTo>
                <a:lnTo>
                  <a:pt x="2308" y="1724"/>
                </a:lnTo>
                <a:lnTo>
                  <a:pt x="2317" y="1741"/>
                </a:lnTo>
                <a:lnTo>
                  <a:pt x="2323" y="1761"/>
                </a:lnTo>
                <a:lnTo>
                  <a:pt x="2327" y="1781"/>
                </a:lnTo>
                <a:lnTo>
                  <a:pt x="2329" y="1802"/>
                </a:lnTo>
                <a:lnTo>
                  <a:pt x="2327" y="1819"/>
                </a:lnTo>
                <a:lnTo>
                  <a:pt x="2324" y="1835"/>
                </a:lnTo>
                <a:lnTo>
                  <a:pt x="2321" y="1851"/>
                </a:lnTo>
                <a:lnTo>
                  <a:pt x="2315" y="1866"/>
                </a:lnTo>
                <a:lnTo>
                  <a:pt x="2308" y="1881"/>
                </a:lnTo>
                <a:lnTo>
                  <a:pt x="2301" y="1894"/>
                </a:lnTo>
                <a:lnTo>
                  <a:pt x="2290" y="1908"/>
                </a:lnTo>
                <a:lnTo>
                  <a:pt x="2280" y="1918"/>
                </a:lnTo>
                <a:lnTo>
                  <a:pt x="2268" y="1930"/>
                </a:lnTo>
                <a:lnTo>
                  <a:pt x="2256" y="1939"/>
                </a:lnTo>
                <a:lnTo>
                  <a:pt x="2243" y="1946"/>
                </a:lnTo>
                <a:lnTo>
                  <a:pt x="2228" y="1954"/>
                </a:lnTo>
                <a:lnTo>
                  <a:pt x="2213" y="1959"/>
                </a:lnTo>
                <a:lnTo>
                  <a:pt x="2197" y="1964"/>
                </a:lnTo>
                <a:lnTo>
                  <a:pt x="2180" y="1965"/>
                </a:lnTo>
                <a:lnTo>
                  <a:pt x="2164" y="1967"/>
                </a:lnTo>
                <a:lnTo>
                  <a:pt x="2151" y="1965"/>
                </a:lnTo>
                <a:lnTo>
                  <a:pt x="2137" y="1964"/>
                </a:lnTo>
                <a:lnTo>
                  <a:pt x="1939" y="2295"/>
                </a:lnTo>
                <a:lnTo>
                  <a:pt x="2031" y="2618"/>
                </a:lnTo>
                <a:lnTo>
                  <a:pt x="2077" y="2784"/>
                </a:lnTo>
                <a:lnTo>
                  <a:pt x="2123" y="2949"/>
                </a:lnTo>
                <a:lnTo>
                  <a:pt x="2130" y="2980"/>
                </a:lnTo>
                <a:lnTo>
                  <a:pt x="2136" y="3011"/>
                </a:lnTo>
                <a:lnTo>
                  <a:pt x="2140" y="3042"/>
                </a:lnTo>
                <a:lnTo>
                  <a:pt x="2142" y="3072"/>
                </a:lnTo>
                <a:lnTo>
                  <a:pt x="5767" y="3072"/>
                </a:lnTo>
                <a:lnTo>
                  <a:pt x="5767" y="393"/>
                </a:lnTo>
                <a:lnTo>
                  <a:pt x="5886" y="393"/>
                </a:lnTo>
                <a:lnTo>
                  <a:pt x="5886" y="3191"/>
                </a:lnTo>
                <a:lnTo>
                  <a:pt x="2123" y="3191"/>
                </a:lnTo>
                <a:lnTo>
                  <a:pt x="2115" y="3207"/>
                </a:lnTo>
                <a:lnTo>
                  <a:pt x="2108" y="3223"/>
                </a:lnTo>
                <a:lnTo>
                  <a:pt x="2099" y="3241"/>
                </a:lnTo>
                <a:lnTo>
                  <a:pt x="2088" y="3257"/>
                </a:lnTo>
                <a:lnTo>
                  <a:pt x="2077" y="3274"/>
                </a:lnTo>
                <a:lnTo>
                  <a:pt x="2063" y="3290"/>
                </a:lnTo>
                <a:lnTo>
                  <a:pt x="2050" y="3306"/>
                </a:lnTo>
                <a:lnTo>
                  <a:pt x="2034" y="3321"/>
                </a:lnTo>
                <a:lnTo>
                  <a:pt x="1648" y="3708"/>
                </a:lnTo>
                <a:lnTo>
                  <a:pt x="1618" y="3722"/>
                </a:lnTo>
                <a:lnTo>
                  <a:pt x="4143" y="3722"/>
                </a:lnTo>
                <a:close/>
                <a:moveTo>
                  <a:pt x="645" y="2716"/>
                </a:moveTo>
                <a:lnTo>
                  <a:pt x="645" y="2716"/>
                </a:lnTo>
                <a:lnTo>
                  <a:pt x="663" y="2685"/>
                </a:lnTo>
                <a:lnTo>
                  <a:pt x="678" y="2664"/>
                </a:lnTo>
                <a:lnTo>
                  <a:pt x="696" y="2642"/>
                </a:lnTo>
                <a:lnTo>
                  <a:pt x="957" y="2256"/>
                </a:lnTo>
                <a:lnTo>
                  <a:pt x="970" y="2206"/>
                </a:lnTo>
                <a:lnTo>
                  <a:pt x="970" y="184"/>
                </a:lnTo>
                <a:lnTo>
                  <a:pt x="972" y="162"/>
                </a:lnTo>
                <a:lnTo>
                  <a:pt x="975" y="142"/>
                </a:lnTo>
                <a:lnTo>
                  <a:pt x="980" y="123"/>
                </a:lnTo>
                <a:lnTo>
                  <a:pt x="988" y="107"/>
                </a:lnTo>
                <a:lnTo>
                  <a:pt x="997" y="90"/>
                </a:lnTo>
                <a:lnTo>
                  <a:pt x="1007" y="74"/>
                </a:lnTo>
                <a:lnTo>
                  <a:pt x="1019" y="61"/>
                </a:lnTo>
                <a:lnTo>
                  <a:pt x="1032" y="49"/>
                </a:lnTo>
                <a:lnTo>
                  <a:pt x="1047" y="37"/>
                </a:lnTo>
                <a:lnTo>
                  <a:pt x="1062" y="27"/>
                </a:lnTo>
                <a:lnTo>
                  <a:pt x="1077" y="19"/>
                </a:lnTo>
                <a:lnTo>
                  <a:pt x="1095" y="12"/>
                </a:lnTo>
                <a:lnTo>
                  <a:pt x="1111" y="6"/>
                </a:lnTo>
                <a:lnTo>
                  <a:pt x="1129" y="3"/>
                </a:lnTo>
                <a:lnTo>
                  <a:pt x="1145" y="0"/>
                </a:lnTo>
                <a:lnTo>
                  <a:pt x="1163" y="0"/>
                </a:lnTo>
                <a:lnTo>
                  <a:pt x="6107" y="0"/>
                </a:lnTo>
                <a:lnTo>
                  <a:pt x="6123" y="0"/>
                </a:lnTo>
                <a:lnTo>
                  <a:pt x="6141" y="3"/>
                </a:lnTo>
                <a:lnTo>
                  <a:pt x="6159" y="6"/>
                </a:lnTo>
                <a:lnTo>
                  <a:pt x="6175" y="12"/>
                </a:lnTo>
                <a:lnTo>
                  <a:pt x="6191" y="19"/>
                </a:lnTo>
                <a:lnTo>
                  <a:pt x="6208" y="27"/>
                </a:lnTo>
                <a:lnTo>
                  <a:pt x="6222" y="37"/>
                </a:lnTo>
                <a:lnTo>
                  <a:pt x="6237" y="49"/>
                </a:lnTo>
                <a:lnTo>
                  <a:pt x="6251" y="61"/>
                </a:lnTo>
                <a:lnTo>
                  <a:pt x="6262" y="74"/>
                </a:lnTo>
                <a:lnTo>
                  <a:pt x="6273" y="90"/>
                </a:lnTo>
                <a:lnTo>
                  <a:pt x="6282" y="107"/>
                </a:lnTo>
                <a:lnTo>
                  <a:pt x="6289" y="123"/>
                </a:lnTo>
                <a:lnTo>
                  <a:pt x="6294" y="142"/>
                </a:lnTo>
                <a:lnTo>
                  <a:pt x="6298" y="162"/>
                </a:lnTo>
                <a:lnTo>
                  <a:pt x="6298" y="184"/>
                </a:lnTo>
                <a:lnTo>
                  <a:pt x="6298" y="3775"/>
                </a:lnTo>
                <a:lnTo>
                  <a:pt x="6298" y="3796"/>
                </a:lnTo>
                <a:lnTo>
                  <a:pt x="6294" y="3815"/>
                </a:lnTo>
                <a:lnTo>
                  <a:pt x="6289" y="3834"/>
                </a:lnTo>
                <a:lnTo>
                  <a:pt x="6282" y="3852"/>
                </a:lnTo>
                <a:lnTo>
                  <a:pt x="6273" y="3869"/>
                </a:lnTo>
                <a:lnTo>
                  <a:pt x="6262" y="3883"/>
                </a:lnTo>
                <a:lnTo>
                  <a:pt x="6251" y="3897"/>
                </a:lnTo>
                <a:lnTo>
                  <a:pt x="6237" y="3910"/>
                </a:lnTo>
                <a:lnTo>
                  <a:pt x="6222" y="3920"/>
                </a:lnTo>
                <a:lnTo>
                  <a:pt x="6208" y="3931"/>
                </a:lnTo>
                <a:lnTo>
                  <a:pt x="6191" y="3940"/>
                </a:lnTo>
                <a:lnTo>
                  <a:pt x="6175" y="3946"/>
                </a:lnTo>
                <a:lnTo>
                  <a:pt x="6159" y="3952"/>
                </a:lnTo>
                <a:lnTo>
                  <a:pt x="6141" y="3956"/>
                </a:lnTo>
                <a:lnTo>
                  <a:pt x="6123" y="3958"/>
                </a:lnTo>
                <a:lnTo>
                  <a:pt x="6107" y="3959"/>
                </a:lnTo>
                <a:lnTo>
                  <a:pt x="1494" y="3959"/>
                </a:lnTo>
                <a:lnTo>
                  <a:pt x="1403" y="3872"/>
                </a:lnTo>
                <a:lnTo>
                  <a:pt x="1400" y="3867"/>
                </a:lnTo>
                <a:lnTo>
                  <a:pt x="1316" y="3784"/>
                </a:lnTo>
                <a:lnTo>
                  <a:pt x="1419" y="3680"/>
                </a:lnTo>
                <a:lnTo>
                  <a:pt x="1580" y="3609"/>
                </a:lnTo>
                <a:lnTo>
                  <a:pt x="1602" y="3590"/>
                </a:lnTo>
                <a:lnTo>
                  <a:pt x="1655" y="3545"/>
                </a:lnTo>
                <a:lnTo>
                  <a:pt x="1727" y="3483"/>
                </a:lnTo>
                <a:lnTo>
                  <a:pt x="1768" y="3444"/>
                </a:lnTo>
                <a:lnTo>
                  <a:pt x="1808" y="3404"/>
                </a:lnTo>
                <a:lnTo>
                  <a:pt x="1850" y="3363"/>
                </a:lnTo>
                <a:lnTo>
                  <a:pt x="1890" y="3320"/>
                </a:lnTo>
                <a:lnTo>
                  <a:pt x="1925" y="3275"/>
                </a:lnTo>
                <a:lnTo>
                  <a:pt x="1943" y="3253"/>
                </a:lnTo>
                <a:lnTo>
                  <a:pt x="1959" y="3231"/>
                </a:lnTo>
                <a:lnTo>
                  <a:pt x="1973" y="3208"/>
                </a:lnTo>
                <a:lnTo>
                  <a:pt x="1986" y="3188"/>
                </a:lnTo>
                <a:lnTo>
                  <a:pt x="1998" y="3165"/>
                </a:lnTo>
                <a:lnTo>
                  <a:pt x="2007" y="3145"/>
                </a:lnTo>
                <a:lnTo>
                  <a:pt x="2014" y="3125"/>
                </a:lnTo>
                <a:lnTo>
                  <a:pt x="2020" y="3105"/>
                </a:lnTo>
                <a:lnTo>
                  <a:pt x="2023" y="3087"/>
                </a:lnTo>
                <a:lnTo>
                  <a:pt x="2023" y="3068"/>
                </a:lnTo>
                <a:lnTo>
                  <a:pt x="2022" y="3044"/>
                </a:lnTo>
                <a:lnTo>
                  <a:pt x="2017" y="3020"/>
                </a:lnTo>
                <a:lnTo>
                  <a:pt x="2013" y="2996"/>
                </a:lnTo>
                <a:lnTo>
                  <a:pt x="2007" y="2974"/>
                </a:lnTo>
                <a:lnTo>
                  <a:pt x="1994" y="2928"/>
                </a:lnTo>
                <a:lnTo>
                  <a:pt x="1979" y="2882"/>
                </a:lnTo>
                <a:lnTo>
                  <a:pt x="1810" y="2277"/>
                </a:lnTo>
                <a:lnTo>
                  <a:pt x="1968" y="2031"/>
                </a:lnTo>
                <a:lnTo>
                  <a:pt x="2111" y="1810"/>
                </a:lnTo>
                <a:lnTo>
                  <a:pt x="2118" y="1796"/>
                </a:lnTo>
                <a:lnTo>
                  <a:pt x="2126" y="1783"/>
                </a:lnTo>
                <a:lnTo>
                  <a:pt x="2131" y="1770"/>
                </a:lnTo>
                <a:lnTo>
                  <a:pt x="2136" y="1756"/>
                </a:lnTo>
                <a:lnTo>
                  <a:pt x="2139" y="1743"/>
                </a:lnTo>
                <a:lnTo>
                  <a:pt x="2142" y="1731"/>
                </a:lnTo>
                <a:lnTo>
                  <a:pt x="2143" y="1707"/>
                </a:lnTo>
                <a:lnTo>
                  <a:pt x="2143" y="1687"/>
                </a:lnTo>
                <a:lnTo>
                  <a:pt x="2140" y="1667"/>
                </a:lnTo>
                <a:lnTo>
                  <a:pt x="2134" y="1649"/>
                </a:lnTo>
                <a:lnTo>
                  <a:pt x="2127" y="1636"/>
                </a:lnTo>
                <a:lnTo>
                  <a:pt x="2123" y="1629"/>
                </a:lnTo>
                <a:lnTo>
                  <a:pt x="2118" y="1624"/>
                </a:lnTo>
                <a:lnTo>
                  <a:pt x="2115" y="1621"/>
                </a:lnTo>
                <a:lnTo>
                  <a:pt x="2111" y="1620"/>
                </a:lnTo>
                <a:lnTo>
                  <a:pt x="2106" y="1620"/>
                </a:lnTo>
                <a:lnTo>
                  <a:pt x="2103" y="1621"/>
                </a:lnTo>
                <a:lnTo>
                  <a:pt x="2097" y="1624"/>
                </a:lnTo>
                <a:lnTo>
                  <a:pt x="1400" y="2228"/>
                </a:lnTo>
                <a:lnTo>
                  <a:pt x="1357" y="2265"/>
                </a:lnTo>
                <a:lnTo>
                  <a:pt x="1314" y="2301"/>
                </a:lnTo>
                <a:lnTo>
                  <a:pt x="1270" y="2336"/>
                </a:lnTo>
                <a:lnTo>
                  <a:pt x="1224" y="2372"/>
                </a:lnTo>
                <a:lnTo>
                  <a:pt x="1178" y="2406"/>
                </a:lnTo>
                <a:lnTo>
                  <a:pt x="1130" y="2440"/>
                </a:lnTo>
                <a:lnTo>
                  <a:pt x="1083" y="2471"/>
                </a:lnTo>
                <a:lnTo>
                  <a:pt x="1035" y="2502"/>
                </a:lnTo>
                <a:lnTo>
                  <a:pt x="1034" y="2504"/>
                </a:lnTo>
                <a:lnTo>
                  <a:pt x="1009" y="2520"/>
                </a:lnTo>
                <a:lnTo>
                  <a:pt x="980" y="2539"/>
                </a:lnTo>
                <a:lnTo>
                  <a:pt x="949" y="2563"/>
                </a:lnTo>
                <a:lnTo>
                  <a:pt x="918" y="2588"/>
                </a:lnTo>
                <a:lnTo>
                  <a:pt x="886" y="2615"/>
                </a:lnTo>
                <a:lnTo>
                  <a:pt x="854" y="2643"/>
                </a:lnTo>
                <a:lnTo>
                  <a:pt x="825" y="2671"/>
                </a:lnTo>
                <a:lnTo>
                  <a:pt x="798" y="2701"/>
                </a:lnTo>
                <a:lnTo>
                  <a:pt x="746" y="2778"/>
                </a:lnTo>
                <a:lnTo>
                  <a:pt x="745" y="2780"/>
                </a:lnTo>
                <a:lnTo>
                  <a:pt x="564" y="3047"/>
                </a:lnTo>
                <a:lnTo>
                  <a:pt x="478" y="2962"/>
                </a:lnTo>
                <a:lnTo>
                  <a:pt x="645" y="2716"/>
                </a:lnTo>
                <a:close/>
                <a:moveTo>
                  <a:pt x="4717" y="2458"/>
                </a:moveTo>
                <a:lnTo>
                  <a:pt x="5343" y="1578"/>
                </a:lnTo>
                <a:lnTo>
                  <a:pt x="5544" y="1870"/>
                </a:lnTo>
                <a:lnTo>
                  <a:pt x="4846" y="2852"/>
                </a:lnTo>
                <a:lnTo>
                  <a:pt x="4585" y="2847"/>
                </a:lnTo>
                <a:lnTo>
                  <a:pt x="4192" y="2278"/>
                </a:lnTo>
                <a:lnTo>
                  <a:pt x="4395" y="1992"/>
                </a:lnTo>
                <a:lnTo>
                  <a:pt x="4717" y="2458"/>
                </a:lnTo>
                <a:close/>
                <a:moveTo>
                  <a:pt x="2597" y="2406"/>
                </a:moveTo>
                <a:lnTo>
                  <a:pt x="4110" y="2406"/>
                </a:lnTo>
                <a:lnTo>
                  <a:pt x="4110" y="2525"/>
                </a:lnTo>
                <a:lnTo>
                  <a:pt x="2597" y="2525"/>
                </a:lnTo>
                <a:lnTo>
                  <a:pt x="2597" y="2406"/>
                </a:lnTo>
                <a:close/>
                <a:moveTo>
                  <a:pt x="2597" y="1743"/>
                </a:moveTo>
                <a:lnTo>
                  <a:pt x="4785" y="1743"/>
                </a:lnTo>
                <a:lnTo>
                  <a:pt x="4785" y="1862"/>
                </a:lnTo>
                <a:lnTo>
                  <a:pt x="2597" y="1862"/>
                </a:lnTo>
                <a:lnTo>
                  <a:pt x="2597" y="1743"/>
                </a:lnTo>
                <a:close/>
                <a:moveTo>
                  <a:pt x="2597" y="1078"/>
                </a:moveTo>
                <a:lnTo>
                  <a:pt x="5267" y="1078"/>
                </a:lnTo>
                <a:lnTo>
                  <a:pt x="5267" y="1197"/>
                </a:lnTo>
                <a:lnTo>
                  <a:pt x="2597" y="1197"/>
                </a:lnTo>
                <a:lnTo>
                  <a:pt x="2597" y="1078"/>
                </a:lnTo>
                <a:close/>
                <a:moveTo>
                  <a:pt x="1999" y="1138"/>
                </a:moveTo>
                <a:lnTo>
                  <a:pt x="1999" y="1138"/>
                </a:lnTo>
                <a:lnTo>
                  <a:pt x="2001" y="1121"/>
                </a:lnTo>
                <a:lnTo>
                  <a:pt x="2002" y="1105"/>
                </a:lnTo>
                <a:lnTo>
                  <a:pt x="2007" y="1089"/>
                </a:lnTo>
                <a:lnTo>
                  <a:pt x="2013" y="1074"/>
                </a:lnTo>
                <a:lnTo>
                  <a:pt x="2019" y="1059"/>
                </a:lnTo>
                <a:lnTo>
                  <a:pt x="2028" y="1046"/>
                </a:lnTo>
                <a:lnTo>
                  <a:pt x="2037" y="1034"/>
                </a:lnTo>
                <a:lnTo>
                  <a:pt x="2048" y="1022"/>
                </a:lnTo>
                <a:lnTo>
                  <a:pt x="2059" y="1012"/>
                </a:lnTo>
                <a:lnTo>
                  <a:pt x="2072" y="1001"/>
                </a:lnTo>
                <a:lnTo>
                  <a:pt x="2085" y="994"/>
                </a:lnTo>
                <a:lnTo>
                  <a:pt x="2100" y="986"/>
                </a:lnTo>
                <a:lnTo>
                  <a:pt x="2115" y="980"/>
                </a:lnTo>
                <a:lnTo>
                  <a:pt x="2131" y="978"/>
                </a:lnTo>
                <a:lnTo>
                  <a:pt x="2148" y="975"/>
                </a:lnTo>
                <a:lnTo>
                  <a:pt x="2164" y="973"/>
                </a:lnTo>
                <a:lnTo>
                  <a:pt x="2180" y="975"/>
                </a:lnTo>
                <a:lnTo>
                  <a:pt x="2197" y="978"/>
                </a:lnTo>
                <a:lnTo>
                  <a:pt x="2213" y="980"/>
                </a:lnTo>
                <a:lnTo>
                  <a:pt x="2228" y="986"/>
                </a:lnTo>
                <a:lnTo>
                  <a:pt x="2243" y="994"/>
                </a:lnTo>
                <a:lnTo>
                  <a:pt x="2256" y="1001"/>
                </a:lnTo>
                <a:lnTo>
                  <a:pt x="2268" y="1012"/>
                </a:lnTo>
                <a:lnTo>
                  <a:pt x="2280" y="1022"/>
                </a:lnTo>
                <a:lnTo>
                  <a:pt x="2290" y="1034"/>
                </a:lnTo>
                <a:lnTo>
                  <a:pt x="2301" y="1046"/>
                </a:lnTo>
                <a:lnTo>
                  <a:pt x="2308" y="1059"/>
                </a:lnTo>
                <a:lnTo>
                  <a:pt x="2315" y="1074"/>
                </a:lnTo>
                <a:lnTo>
                  <a:pt x="2321" y="1089"/>
                </a:lnTo>
                <a:lnTo>
                  <a:pt x="2324" y="1105"/>
                </a:lnTo>
                <a:lnTo>
                  <a:pt x="2327" y="1121"/>
                </a:lnTo>
                <a:lnTo>
                  <a:pt x="2329" y="1138"/>
                </a:lnTo>
                <a:lnTo>
                  <a:pt x="2327" y="1156"/>
                </a:lnTo>
                <a:lnTo>
                  <a:pt x="2324" y="1172"/>
                </a:lnTo>
                <a:lnTo>
                  <a:pt x="2321" y="1187"/>
                </a:lnTo>
                <a:lnTo>
                  <a:pt x="2315" y="1202"/>
                </a:lnTo>
                <a:lnTo>
                  <a:pt x="2308" y="1216"/>
                </a:lnTo>
                <a:lnTo>
                  <a:pt x="2301" y="1230"/>
                </a:lnTo>
                <a:lnTo>
                  <a:pt x="2290" y="1243"/>
                </a:lnTo>
                <a:lnTo>
                  <a:pt x="2280" y="1255"/>
                </a:lnTo>
                <a:lnTo>
                  <a:pt x="2268" y="1265"/>
                </a:lnTo>
                <a:lnTo>
                  <a:pt x="2256" y="1274"/>
                </a:lnTo>
                <a:lnTo>
                  <a:pt x="2243" y="1283"/>
                </a:lnTo>
                <a:lnTo>
                  <a:pt x="2228" y="1289"/>
                </a:lnTo>
                <a:lnTo>
                  <a:pt x="2213" y="1295"/>
                </a:lnTo>
                <a:lnTo>
                  <a:pt x="2197" y="1299"/>
                </a:lnTo>
                <a:lnTo>
                  <a:pt x="2180" y="1302"/>
                </a:lnTo>
                <a:lnTo>
                  <a:pt x="2164" y="1302"/>
                </a:lnTo>
                <a:lnTo>
                  <a:pt x="2148" y="1302"/>
                </a:lnTo>
                <a:lnTo>
                  <a:pt x="2131" y="1299"/>
                </a:lnTo>
                <a:lnTo>
                  <a:pt x="2115" y="1295"/>
                </a:lnTo>
                <a:lnTo>
                  <a:pt x="2100" y="1289"/>
                </a:lnTo>
                <a:lnTo>
                  <a:pt x="2085" y="1283"/>
                </a:lnTo>
                <a:lnTo>
                  <a:pt x="2072" y="1274"/>
                </a:lnTo>
                <a:lnTo>
                  <a:pt x="2059" y="1265"/>
                </a:lnTo>
                <a:lnTo>
                  <a:pt x="2048" y="1255"/>
                </a:lnTo>
                <a:lnTo>
                  <a:pt x="2037" y="1243"/>
                </a:lnTo>
                <a:lnTo>
                  <a:pt x="2028" y="1230"/>
                </a:lnTo>
                <a:lnTo>
                  <a:pt x="2019" y="1216"/>
                </a:lnTo>
                <a:lnTo>
                  <a:pt x="2013" y="1202"/>
                </a:lnTo>
                <a:lnTo>
                  <a:pt x="2007" y="1187"/>
                </a:lnTo>
                <a:lnTo>
                  <a:pt x="2002" y="1172"/>
                </a:lnTo>
                <a:lnTo>
                  <a:pt x="2001" y="1156"/>
                </a:lnTo>
                <a:lnTo>
                  <a:pt x="1999" y="1138"/>
                </a:lnTo>
                <a:close/>
                <a:moveTo>
                  <a:pt x="1999" y="2467"/>
                </a:moveTo>
                <a:lnTo>
                  <a:pt x="1999" y="2467"/>
                </a:lnTo>
                <a:lnTo>
                  <a:pt x="2001" y="2449"/>
                </a:lnTo>
                <a:lnTo>
                  <a:pt x="2002" y="2433"/>
                </a:lnTo>
                <a:lnTo>
                  <a:pt x="2007" y="2418"/>
                </a:lnTo>
                <a:lnTo>
                  <a:pt x="2013" y="2403"/>
                </a:lnTo>
                <a:lnTo>
                  <a:pt x="2019" y="2388"/>
                </a:lnTo>
                <a:lnTo>
                  <a:pt x="2028" y="2375"/>
                </a:lnTo>
                <a:lnTo>
                  <a:pt x="2037" y="2361"/>
                </a:lnTo>
                <a:lnTo>
                  <a:pt x="2048" y="2350"/>
                </a:lnTo>
                <a:lnTo>
                  <a:pt x="2059" y="2339"/>
                </a:lnTo>
                <a:lnTo>
                  <a:pt x="2072" y="2330"/>
                </a:lnTo>
                <a:lnTo>
                  <a:pt x="2085" y="2321"/>
                </a:lnTo>
                <a:lnTo>
                  <a:pt x="2100" y="2315"/>
                </a:lnTo>
                <a:lnTo>
                  <a:pt x="2115" y="2310"/>
                </a:lnTo>
                <a:lnTo>
                  <a:pt x="2131" y="2305"/>
                </a:lnTo>
                <a:lnTo>
                  <a:pt x="2148" y="2304"/>
                </a:lnTo>
                <a:lnTo>
                  <a:pt x="2164" y="2302"/>
                </a:lnTo>
                <a:lnTo>
                  <a:pt x="2180" y="2304"/>
                </a:lnTo>
                <a:lnTo>
                  <a:pt x="2197" y="2305"/>
                </a:lnTo>
                <a:lnTo>
                  <a:pt x="2213" y="2310"/>
                </a:lnTo>
                <a:lnTo>
                  <a:pt x="2228" y="2315"/>
                </a:lnTo>
                <a:lnTo>
                  <a:pt x="2243" y="2321"/>
                </a:lnTo>
                <a:lnTo>
                  <a:pt x="2256" y="2330"/>
                </a:lnTo>
                <a:lnTo>
                  <a:pt x="2268" y="2339"/>
                </a:lnTo>
                <a:lnTo>
                  <a:pt x="2280" y="2350"/>
                </a:lnTo>
                <a:lnTo>
                  <a:pt x="2290" y="2361"/>
                </a:lnTo>
                <a:lnTo>
                  <a:pt x="2301" y="2375"/>
                </a:lnTo>
                <a:lnTo>
                  <a:pt x="2308" y="2388"/>
                </a:lnTo>
                <a:lnTo>
                  <a:pt x="2315" y="2403"/>
                </a:lnTo>
                <a:lnTo>
                  <a:pt x="2321" y="2418"/>
                </a:lnTo>
                <a:lnTo>
                  <a:pt x="2324" y="2433"/>
                </a:lnTo>
                <a:lnTo>
                  <a:pt x="2327" y="2449"/>
                </a:lnTo>
                <a:lnTo>
                  <a:pt x="2329" y="2467"/>
                </a:lnTo>
                <a:lnTo>
                  <a:pt x="2327" y="2483"/>
                </a:lnTo>
                <a:lnTo>
                  <a:pt x="2324" y="2499"/>
                </a:lnTo>
                <a:lnTo>
                  <a:pt x="2321" y="2516"/>
                </a:lnTo>
                <a:lnTo>
                  <a:pt x="2315" y="2531"/>
                </a:lnTo>
                <a:lnTo>
                  <a:pt x="2308" y="2545"/>
                </a:lnTo>
                <a:lnTo>
                  <a:pt x="2301" y="2559"/>
                </a:lnTo>
                <a:lnTo>
                  <a:pt x="2290" y="2571"/>
                </a:lnTo>
                <a:lnTo>
                  <a:pt x="2280" y="2582"/>
                </a:lnTo>
                <a:lnTo>
                  <a:pt x="2268" y="2593"/>
                </a:lnTo>
                <a:lnTo>
                  <a:pt x="2256" y="2603"/>
                </a:lnTo>
                <a:lnTo>
                  <a:pt x="2243" y="2611"/>
                </a:lnTo>
                <a:lnTo>
                  <a:pt x="2228" y="2618"/>
                </a:lnTo>
                <a:lnTo>
                  <a:pt x="2213" y="2624"/>
                </a:lnTo>
                <a:lnTo>
                  <a:pt x="2197" y="2627"/>
                </a:lnTo>
                <a:lnTo>
                  <a:pt x="2180" y="2630"/>
                </a:lnTo>
                <a:lnTo>
                  <a:pt x="2164" y="2631"/>
                </a:lnTo>
                <a:lnTo>
                  <a:pt x="2148" y="2630"/>
                </a:lnTo>
                <a:lnTo>
                  <a:pt x="2131" y="2627"/>
                </a:lnTo>
                <a:lnTo>
                  <a:pt x="2115" y="2624"/>
                </a:lnTo>
                <a:lnTo>
                  <a:pt x="2100" y="2618"/>
                </a:lnTo>
                <a:lnTo>
                  <a:pt x="2085" y="2611"/>
                </a:lnTo>
                <a:lnTo>
                  <a:pt x="2072" y="2603"/>
                </a:lnTo>
                <a:lnTo>
                  <a:pt x="2059" y="2593"/>
                </a:lnTo>
                <a:lnTo>
                  <a:pt x="2048" y="2582"/>
                </a:lnTo>
                <a:lnTo>
                  <a:pt x="2037" y="2571"/>
                </a:lnTo>
                <a:lnTo>
                  <a:pt x="2028" y="2559"/>
                </a:lnTo>
                <a:lnTo>
                  <a:pt x="2019" y="2545"/>
                </a:lnTo>
                <a:lnTo>
                  <a:pt x="2013" y="2531"/>
                </a:lnTo>
                <a:lnTo>
                  <a:pt x="2007" y="2516"/>
                </a:lnTo>
                <a:lnTo>
                  <a:pt x="2002" y="2499"/>
                </a:lnTo>
                <a:lnTo>
                  <a:pt x="2001" y="2483"/>
                </a:lnTo>
                <a:lnTo>
                  <a:pt x="1999" y="2467"/>
                </a:lnTo>
                <a:close/>
                <a:moveTo>
                  <a:pt x="3499" y="3453"/>
                </a:moveTo>
                <a:lnTo>
                  <a:pt x="3499" y="3453"/>
                </a:lnTo>
                <a:lnTo>
                  <a:pt x="3501" y="3440"/>
                </a:lnTo>
                <a:lnTo>
                  <a:pt x="3502" y="3427"/>
                </a:lnTo>
                <a:lnTo>
                  <a:pt x="3505" y="3413"/>
                </a:lnTo>
                <a:lnTo>
                  <a:pt x="3509" y="3401"/>
                </a:lnTo>
                <a:lnTo>
                  <a:pt x="3515" y="3389"/>
                </a:lnTo>
                <a:lnTo>
                  <a:pt x="3523" y="3378"/>
                </a:lnTo>
                <a:lnTo>
                  <a:pt x="3530" y="3367"/>
                </a:lnTo>
                <a:lnTo>
                  <a:pt x="3539" y="3358"/>
                </a:lnTo>
                <a:lnTo>
                  <a:pt x="3548" y="3349"/>
                </a:lnTo>
                <a:lnTo>
                  <a:pt x="3558" y="3340"/>
                </a:lnTo>
                <a:lnTo>
                  <a:pt x="3570" y="3335"/>
                </a:lnTo>
                <a:lnTo>
                  <a:pt x="3582" y="3329"/>
                </a:lnTo>
                <a:lnTo>
                  <a:pt x="3594" y="3324"/>
                </a:lnTo>
                <a:lnTo>
                  <a:pt x="3607" y="3321"/>
                </a:lnTo>
                <a:lnTo>
                  <a:pt x="3621" y="3318"/>
                </a:lnTo>
                <a:lnTo>
                  <a:pt x="3634" y="3318"/>
                </a:lnTo>
                <a:lnTo>
                  <a:pt x="3649" y="3318"/>
                </a:lnTo>
                <a:lnTo>
                  <a:pt x="3662" y="3321"/>
                </a:lnTo>
                <a:lnTo>
                  <a:pt x="3676" y="3324"/>
                </a:lnTo>
                <a:lnTo>
                  <a:pt x="3687" y="3329"/>
                </a:lnTo>
                <a:lnTo>
                  <a:pt x="3699" y="3335"/>
                </a:lnTo>
                <a:lnTo>
                  <a:pt x="3710" y="3340"/>
                </a:lnTo>
                <a:lnTo>
                  <a:pt x="3720" y="3349"/>
                </a:lnTo>
                <a:lnTo>
                  <a:pt x="3730" y="3358"/>
                </a:lnTo>
                <a:lnTo>
                  <a:pt x="3739" y="3367"/>
                </a:lnTo>
                <a:lnTo>
                  <a:pt x="3747" y="3378"/>
                </a:lnTo>
                <a:lnTo>
                  <a:pt x="3754" y="3389"/>
                </a:lnTo>
                <a:lnTo>
                  <a:pt x="3759" y="3401"/>
                </a:lnTo>
                <a:lnTo>
                  <a:pt x="3765" y="3413"/>
                </a:lnTo>
                <a:lnTo>
                  <a:pt x="3768" y="3427"/>
                </a:lnTo>
                <a:lnTo>
                  <a:pt x="3769" y="3440"/>
                </a:lnTo>
                <a:lnTo>
                  <a:pt x="3770" y="3453"/>
                </a:lnTo>
                <a:lnTo>
                  <a:pt x="3769" y="3467"/>
                </a:lnTo>
                <a:lnTo>
                  <a:pt x="3768" y="3480"/>
                </a:lnTo>
                <a:lnTo>
                  <a:pt x="3765" y="3493"/>
                </a:lnTo>
                <a:lnTo>
                  <a:pt x="3759" y="3507"/>
                </a:lnTo>
                <a:lnTo>
                  <a:pt x="3754" y="3517"/>
                </a:lnTo>
                <a:lnTo>
                  <a:pt x="3747" y="3529"/>
                </a:lnTo>
                <a:lnTo>
                  <a:pt x="3739" y="3539"/>
                </a:lnTo>
                <a:lnTo>
                  <a:pt x="3730" y="3548"/>
                </a:lnTo>
                <a:lnTo>
                  <a:pt x="3720" y="3557"/>
                </a:lnTo>
                <a:lnTo>
                  <a:pt x="3710" y="3566"/>
                </a:lnTo>
                <a:lnTo>
                  <a:pt x="3699" y="3572"/>
                </a:lnTo>
                <a:lnTo>
                  <a:pt x="3687" y="3578"/>
                </a:lnTo>
                <a:lnTo>
                  <a:pt x="3676" y="3582"/>
                </a:lnTo>
                <a:lnTo>
                  <a:pt x="3662" y="3585"/>
                </a:lnTo>
                <a:lnTo>
                  <a:pt x="3649" y="3588"/>
                </a:lnTo>
                <a:lnTo>
                  <a:pt x="3634" y="3588"/>
                </a:lnTo>
                <a:lnTo>
                  <a:pt x="3621" y="3588"/>
                </a:lnTo>
                <a:lnTo>
                  <a:pt x="3607" y="3585"/>
                </a:lnTo>
                <a:lnTo>
                  <a:pt x="3594" y="3582"/>
                </a:lnTo>
                <a:lnTo>
                  <a:pt x="3582" y="3578"/>
                </a:lnTo>
                <a:lnTo>
                  <a:pt x="3570" y="3572"/>
                </a:lnTo>
                <a:lnTo>
                  <a:pt x="3558" y="3566"/>
                </a:lnTo>
                <a:lnTo>
                  <a:pt x="3548" y="3557"/>
                </a:lnTo>
                <a:lnTo>
                  <a:pt x="3539" y="3548"/>
                </a:lnTo>
                <a:lnTo>
                  <a:pt x="3530" y="3539"/>
                </a:lnTo>
                <a:lnTo>
                  <a:pt x="3523" y="3529"/>
                </a:lnTo>
                <a:lnTo>
                  <a:pt x="3515" y="3517"/>
                </a:lnTo>
                <a:lnTo>
                  <a:pt x="3509" y="3507"/>
                </a:lnTo>
                <a:lnTo>
                  <a:pt x="3505" y="3493"/>
                </a:lnTo>
                <a:lnTo>
                  <a:pt x="3502" y="3480"/>
                </a:lnTo>
                <a:lnTo>
                  <a:pt x="3501" y="3467"/>
                </a:lnTo>
                <a:lnTo>
                  <a:pt x="3499" y="3453"/>
                </a:lnTo>
                <a:close/>
                <a:moveTo>
                  <a:pt x="24" y="3554"/>
                </a:moveTo>
                <a:lnTo>
                  <a:pt x="24" y="3554"/>
                </a:lnTo>
                <a:lnTo>
                  <a:pt x="13" y="3541"/>
                </a:lnTo>
                <a:lnTo>
                  <a:pt x="6" y="3526"/>
                </a:lnTo>
                <a:lnTo>
                  <a:pt x="1" y="3511"/>
                </a:lnTo>
                <a:lnTo>
                  <a:pt x="0" y="3495"/>
                </a:lnTo>
                <a:lnTo>
                  <a:pt x="1" y="3478"/>
                </a:lnTo>
                <a:lnTo>
                  <a:pt x="6" y="3462"/>
                </a:lnTo>
                <a:lnTo>
                  <a:pt x="13" y="3449"/>
                </a:lnTo>
                <a:lnTo>
                  <a:pt x="24" y="3435"/>
                </a:lnTo>
                <a:lnTo>
                  <a:pt x="386" y="3073"/>
                </a:lnTo>
                <a:lnTo>
                  <a:pt x="1445" y="4131"/>
                </a:lnTo>
                <a:lnTo>
                  <a:pt x="1209" y="4365"/>
                </a:lnTo>
                <a:lnTo>
                  <a:pt x="24" y="3554"/>
                </a:lnTo>
                <a:close/>
              </a:path>
            </a:pathLst>
          </a:custGeom>
          <a:solidFill>
            <a:schemeClr val="accent5"/>
          </a:solidFill>
          <a:ln w="9525">
            <a:noFill/>
            <a:round/>
            <a:headEnd/>
            <a:tailEnd/>
          </a:ln>
        </p:spPr>
        <p:txBody>
          <a:bodyPr/>
          <a:lstStyle/>
          <a:p>
            <a:endParaRPr lang="de-DE"/>
          </a:p>
        </p:txBody>
      </p:sp>
      <p:sp>
        <p:nvSpPr>
          <p:cNvPr id="71" name="Freeform 63"/>
          <p:cNvSpPr>
            <a:spLocks noChangeAspect="1" noEditPoints="1"/>
          </p:cNvSpPr>
          <p:nvPr/>
        </p:nvSpPr>
        <p:spPr bwMode="auto">
          <a:xfrm>
            <a:off x="4058274" y="2111479"/>
            <a:ext cx="637836" cy="365760"/>
          </a:xfrm>
          <a:custGeom>
            <a:avLst/>
            <a:gdLst>
              <a:gd name="T0" fmla="*/ 2147483647 w 6618"/>
              <a:gd name="T1" fmla="*/ 2147483647 h 4763"/>
              <a:gd name="T2" fmla="*/ 2147483647 w 6618"/>
              <a:gd name="T3" fmla="*/ 2147483647 h 4763"/>
              <a:gd name="T4" fmla="*/ 2147483647 w 6618"/>
              <a:gd name="T5" fmla="*/ 2147483647 h 4763"/>
              <a:gd name="T6" fmla="*/ 2147483647 w 6618"/>
              <a:gd name="T7" fmla="*/ 2147483647 h 4763"/>
              <a:gd name="T8" fmla="*/ 2147483647 w 6618"/>
              <a:gd name="T9" fmla="*/ 2147483647 h 4763"/>
              <a:gd name="T10" fmla="*/ 2147483647 w 6618"/>
              <a:gd name="T11" fmla="*/ 2147483647 h 4763"/>
              <a:gd name="T12" fmla="*/ 0 w 6618"/>
              <a:gd name="T13" fmla="*/ 2147483647 h 4763"/>
              <a:gd name="T14" fmla="*/ 2147483647 w 6618"/>
              <a:gd name="T15" fmla="*/ 2147483647 h 4763"/>
              <a:gd name="T16" fmla="*/ 2147483647 w 6618"/>
              <a:gd name="T17" fmla="*/ 2147483647 h 4763"/>
              <a:gd name="T18" fmla="*/ 2147483647 w 6618"/>
              <a:gd name="T19" fmla="*/ 2147483647 h 4763"/>
              <a:gd name="T20" fmla="*/ 2147483647 w 6618"/>
              <a:gd name="T21" fmla="*/ 2147483647 h 4763"/>
              <a:gd name="T22" fmla="*/ 0 w 6618"/>
              <a:gd name="T23" fmla="*/ 2147483647 h 4763"/>
              <a:gd name="T24" fmla="*/ 2147483647 w 6618"/>
              <a:gd name="T25" fmla="*/ 2147483647 h 4763"/>
              <a:gd name="T26" fmla="*/ 2147483647 w 6618"/>
              <a:gd name="T27" fmla="*/ 2147483647 h 4763"/>
              <a:gd name="T28" fmla="*/ 2147483647 w 6618"/>
              <a:gd name="T29" fmla="*/ 0 h 4763"/>
              <a:gd name="T30" fmla="*/ 2147483647 w 6618"/>
              <a:gd name="T31" fmla="*/ 2147483647 h 4763"/>
              <a:gd name="T32" fmla="*/ 2147483647 w 6618"/>
              <a:gd name="T33" fmla="*/ 2147483647 h 4763"/>
              <a:gd name="T34" fmla="*/ 2147483647 w 6618"/>
              <a:gd name="T35" fmla="*/ 2147483647 h 4763"/>
              <a:gd name="T36" fmla="*/ 2147483647 w 6618"/>
              <a:gd name="T37" fmla="*/ 2147483647 h 4763"/>
              <a:gd name="T38" fmla="*/ 2147483647 w 6618"/>
              <a:gd name="T39" fmla="*/ 2147483647 h 4763"/>
              <a:gd name="T40" fmla="*/ 2147483647 w 6618"/>
              <a:gd name="T41" fmla="*/ 2147483647 h 4763"/>
              <a:gd name="T42" fmla="*/ 2147483647 w 6618"/>
              <a:gd name="T43" fmla="*/ 2147483647 h 4763"/>
              <a:gd name="T44" fmla="*/ 2147483647 w 6618"/>
              <a:gd name="T45" fmla="*/ 2147483647 h 4763"/>
              <a:gd name="T46" fmla="*/ 2147483647 w 6618"/>
              <a:gd name="T47" fmla="*/ 2147483647 h 4763"/>
              <a:gd name="T48" fmla="*/ 2147483647 w 6618"/>
              <a:gd name="T49" fmla="*/ 2147483647 h 4763"/>
              <a:gd name="T50" fmla="*/ 2147483647 w 6618"/>
              <a:gd name="T51" fmla="*/ 2147483647 h 4763"/>
              <a:gd name="T52" fmla="*/ 2147483647 w 6618"/>
              <a:gd name="T53" fmla="*/ 2147483647 h 4763"/>
              <a:gd name="T54" fmla="*/ 2147483647 w 6618"/>
              <a:gd name="T55" fmla="*/ 2147483647 h 4763"/>
              <a:gd name="T56" fmla="*/ 2147483647 w 6618"/>
              <a:gd name="T57" fmla="*/ 2147483647 h 4763"/>
              <a:gd name="T58" fmla="*/ 2147483647 w 6618"/>
              <a:gd name="T59" fmla="*/ 2147483647 h 4763"/>
              <a:gd name="T60" fmla="*/ 2147483647 w 6618"/>
              <a:gd name="T61" fmla="*/ 2147483647 h 4763"/>
              <a:gd name="T62" fmla="*/ 2147483647 w 6618"/>
              <a:gd name="T63" fmla="*/ 2147483647 h 4763"/>
              <a:gd name="T64" fmla="*/ 2147483647 w 6618"/>
              <a:gd name="T65" fmla="*/ 2147483647 h 4763"/>
              <a:gd name="T66" fmla="*/ 2147483647 w 6618"/>
              <a:gd name="T67" fmla="*/ 2147483647 h 4763"/>
              <a:gd name="T68" fmla="*/ 2147483647 w 6618"/>
              <a:gd name="T69" fmla="*/ 2147483647 h 4763"/>
              <a:gd name="T70" fmla="*/ 2147483647 w 6618"/>
              <a:gd name="T71" fmla="*/ 2147483647 h 4763"/>
              <a:gd name="T72" fmla="*/ 2147483647 w 6618"/>
              <a:gd name="T73" fmla="*/ 2147483647 h 4763"/>
              <a:gd name="T74" fmla="*/ 2147483647 w 6618"/>
              <a:gd name="T75" fmla="*/ 2147483647 h 4763"/>
              <a:gd name="T76" fmla="*/ 2147483647 w 6618"/>
              <a:gd name="T77" fmla="*/ 2147483647 h 4763"/>
              <a:gd name="T78" fmla="*/ 2147483647 w 6618"/>
              <a:gd name="T79" fmla="*/ 2147483647 h 4763"/>
              <a:gd name="T80" fmla="*/ 2147483647 w 6618"/>
              <a:gd name="T81" fmla="*/ 2147483647 h 4763"/>
              <a:gd name="T82" fmla="*/ 2147483647 w 6618"/>
              <a:gd name="T83" fmla="*/ 2147483647 h 4763"/>
              <a:gd name="T84" fmla="*/ 2147483647 w 6618"/>
              <a:gd name="T85" fmla="*/ 2147483647 h 4763"/>
              <a:gd name="T86" fmla="*/ 2147483647 w 6618"/>
              <a:gd name="T87" fmla="*/ 2147483647 h 4763"/>
              <a:gd name="T88" fmla="*/ 2147483647 w 6618"/>
              <a:gd name="T89" fmla="*/ 2147483647 h 4763"/>
              <a:gd name="T90" fmla="*/ 2147483647 w 6618"/>
              <a:gd name="T91" fmla="*/ 2147483647 h 4763"/>
              <a:gd name="T92" fmla="*/ 2147483647 w 6618"/>
              <a:gd name="T93" fmla="*/ 2147483647 h 4763"/>
              <a:gd name="T94" fmla="*/ 2147483647 w 6618"/>
              <a:gd name="T95" fmla="*/ 2147483647 h 4763"/>
              <a:gd name="T96" fmla="*/ 2147483647 w 6618"/>
              <a:gd name="T97" fmla="*/ 2147483647 h 4763"/>
              <a:gd name="T98" fmla="*/ 2147483647 w 6618"/>
              <a:gd name="T99" fmla="*/ 2147483647 h 4763"/>
              <a:gd name="T100" fmla="*/ 2147483647 w 6618"/>
              <a:gd name="T101" fmla="*/ 2147483647 h 4763"/>
              <a:gd name="T102" fmla="*/ 2147483647 w 6618"/>
              <a:gd name="T103" fmla="*/ 2147483647 h 4763"/>
              <a:gd name="T104" fmla="*/ 2147483647 w 6618"/>
              <a:gd name="T105" fmla="*/ 2147483647 h 4763"/>
              <a:gd name="T106" fmla="*/ 2147483647 w 6618"/>
              <a:gd name="T107" fmla="*/ 2147483647 h 4763"/>
              <a:gd name="T108" fmla="*/ 2147483647 w 6618"/>
              <a:gd name="T109" fmla="*/ 2147483647 h 4763"/>
              <a:gd name="T110" fmla="*/ 2147483647 w 6618"/>
              <a:gd name="T111" fmla="*/ 2147483647 h 4763"/>
              <a:gd name="T112" fmla="*/ 2147483647 w 6618"/>
              <a:gd name="T113" fmla="*/ 2147483647 h 4763"/>
              <a:gd name="T114" fmla="*/ 2147483647 w 6618"/>
              <a:gd name="T115" fmla="*/ 2147483647 h 4763"/>
              <a:gd name="T116" fmla="*/ 2147483647 w 6618"/>
              <a:gd name="T117" fmla="*/ 2147483647 h 47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18"/>
              <a:gd name="T178" fmla="*/ 0 h 4763"/>
              <a:gd name="T179" fmla="*/ 6618 w 6618"/>
              <a:gd name="T180" fmla="*/ 4763 h 476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18" h="4763">
                <a:moveTo>
                  <a:pt x="1052" y="3918"/>
                </a:moveTo>
                <a:lnTo>
                  <a:pt x="1678" y="4386"/>
                </a:lnTo>
                <a:lnTo>
                  <a:pt x="2504" y="3295"/>
                </a:lnTo>
                <a:lnTo>
                  <a:pt x="3077" y="3883"/>
                </a:lnTo>
                <a:lnTo>
                  <a:pt x="4004" y="2366"/>
                </a:lnTo>
                <a:lnTo>
                  <a:pt x="4814" y="3083"/>
                </a:lnTo>
                <a:lnTo>
                  <a:pt x="6000" y="1543"/>
                </a:lnTo>
                <a:lnTo>
                  <a:pt x="6542" y="1468"/>
                </a:lnTo>
                <a:lnTo>
                  <a:pt x="6618" y="2008"/>
                </a:lnTo>
                <a:lnTo>
                  <a:pt x="5226" y="3832"/>
                </a:lnTo>
                <a:lnTo>
                  <a:pt x="4066" y="2782"/>
                </a:lnTo>
                <a:lnTo>
                  <a:pt x="3124" y="4320"/>
                </a:lnTo>
                <a:lnTo>
                  <a:pt x="2530" y="3708"/>
                </a:lnTo>
                <a:lnTo>
                  <a:pt x="1732" y="4763"/>
                </a:lnTo>
                <a:lnTo>
                  <a:pt x="1052" y="4255"/>
                </a:lnTo>
                <a:lnTo>
                  <a:pt x="1052" y="3918"/>
                </a:lnTo>
                <a:close/>
                <a:moveTo>
                  <a:pt x="1582" y="3319"/>
                </a:moveTo>
                <a:lnTo>
                  <a:pt x="98" y="2538"/>
                </a:lnTo>
                <a:lnTo>
                  <a:pt x="98" y="2405"/>
                </a:lnTo>
                <a:lnTo>
                  <a:pt x="1582" y="3186"/>
                </a:lnTo>
                <a:lnTo>
                  <a:pt x="1582" y="3319"/>
                </a:lnTo>
                <a:close/>
                <a:moveTo>
                  <a:pt x="1707" y="2801"/>
                </a:moveTo>
                <a:lnTo>
                  <a:pt x="86" y="1947"/>
                </a:lnTo>
                <a:lnTo>
                  <a:pt x="86" y="1814"/>
                </a:lnTo>
                <a:lnTo>
                  <a:pt x="1707" y="2668"/>
                </a:lnTo>
                <a:lnTo>
                  <a:pt x="1707" y="2801"/>
                </a:lnTo>
                <a:close/>
                <a:moveTo>
                  <a:pt x="5007" y="2516"/>
                </a:moveTo>
                <a:lnTo>
                  <a:pt x="4671" y="2636"/>
                </a:lnTo>
                <a:lnTo>
                  <a:pt x="4568" y="2548"/>
                </a:lnTo>
                <a:lnTo>
                  <a:pt x="5135" y="2346"/>
                </a:lnTo>
                <a:lnTo>
                  <a:pt x="5007" y="2516"/>
                </a:lnTo>
                <a:close/>
                <a:moveTo>
                  <a:pt x="2011" y="3585"/>
                </a:moveTo>
                <a:lnTo>
                  <a:pt x="1725" y="3686"/>
                </a:lnTo>
                <a:lnTo>
                  <a:pt x="0" y="2779"/>
                </a:lnTo>
                <a:lnTo>
                  <a:pt x="0" y="2646"/>
                </a:lnTo>
                <a:lnTo>
                  <a:pt x="1735" y="3558"/>
                </a:lnTo>
                <a:lnTo>
                  <a:pt x="2139" y="3415"/>
                </a:lnTo>
                <a:lnTo>
                  <a:pt x="2011" y="3585"/>
                </a:lnTo>
                <a:close/>
                <a:moveTo>
                  <a:pt x="2314" y="3184"/>
                </a:moveTo>
                <a:lnTo>
                  <a:pt x="1739" y="3390"/>
                </a:lnTo>
                <a:lnTo>
                  <a:pt x="1739" y="3265"/>
                </a:lnTo>
                <a:lnTo>
                  <a:pt x="2442" y="3014"/>
                </a:lnTo>
                <a:lnTo>
                  <a:pt x="2314" y="3184"/>
                </a:lnTo>
                <a:close/>
                <a:moveTo>
                  <a:pt x="4326" y="2343"/>
                </a:moveTo>
                <a:lnTo>
                  <a:pt x="5436" y="1947"/>
                </a:lnTo>
                <a:lnTo>
                  <a:pt x="5309" y="2117"/>
                </a:lnTo>
                <a:lnTo>
                  <a:pt x="4428" y="2430"/>
                </a:lnTo>
                <a:lnTo>
                  <a:pt x="4326" y="2343"/>
                </a:lnTo>
                <a:close/>
                <a:moveTo>
                  <a:pt x="3292" y="3127"/>
                </a:moveTo>
                <a:lnTo>
                  <a:pt x="2791" y="3307"/>
                </a:lnTo>
                <a:lnTo>
                  <a:pt x="2701" y="3215"/>
                </a:lnTo>
                <a:lnTo>
                  <a:pt x="3292" y="3003"/>
                </a:lnTo>
                <a:lnTo>
                  <a:pt x="3292" y="2836"/>
                </a:lnTo>
                <a:lnTo>
                  <a:pt x="2580" y="3090"/>
                </a:lnTo>
                <a:lnTo>
                  <a:pt x="2491" y="2997"/>
                </a:lnTo>
                <a:lnTo>
                  <a:pt x="3292" y="2711"/>
                </a:lnTo>
                <a:lnTo>
                  <a:pt x="3292" y="2543"/>
                </a:lnTo>
                <a:lnTo>
                  <a:pt x="1725" y="3102"/>
                </a:lnTo>
                <a:lnTo>
                  <a:pt x="0" y="2195"/>
                </a:lnTo>
                <a:lnTo>
                  <a:pt x="0" y="2062"/>
                </a:lnTo>
                <a:lnTo>
                  <a:pt x="1735" y="2974"/>
                </a:lnTo>
                <a:lnTo>
                  <a:pt x="3292" y="2419"/>
                </a:lnTo>
                <a:lnTo>
                  <a:pt x="3292" y="2252"/>
                </a:lnTo>
                <a:lnTo>
                  <a:pt x="1863" y="2760"/>
                </a:lnTo>
                <a:lnTo>
                  <a:pt x="1863" y="2636"/>
                </a:lnTo>
                <a:lnTo>
                  <a:pt x="3292" y="2127"/>
                </a:lnTo>
                <a:lnTo>
                  <a:pt x="3292" y="1939"/>
                </a:lnTo>
                <a:lnTo>
                  <a:pt x="1705" y="2508"/>
                </a:lnTo>
                <a:lnTo>
                  <a:pt x="24" y="1611"/>
                </a:lnTo>
                <a:lnTo>
                  <a:pt x="24" y="1345"/>
                </a:lnTo>
                <a:lnTo>
                  <a:pt x="1308" y="912"/>
                </a:lnTo>
                <a:lnTo>
                  <a:pt x="1308" y="762"/>
                </a:lnTo>
                <a:lnTo>
                  <a:pt x="2255" y="429"/>
                </a:lnTo>
                <a:lnTo>
                  <a:pt x="2442" y="528"/>
                </a:lnTo>
                <a:lnTo>
                  <a:pt x="4013" y="0"/>
                </a:lnTo>
                <a:lnTo>
                  <a:pt x="5628" y="825"/>
                </a:lnTo>
                <a:lnTo>
                  <a:pt x="5628" y="1104"/>
                </a:lnTo>
                <a:lnTo>
                  <a:pt x="4177" y="1622"/>
                </a:lnTo>
                <a:lnTo>
                  <a:pt x="4172" y="1813"/>
                </a:lnTo>
                <a:lnTo>
                  <a:pt x="5549" y="1321"/>
                </a:lnTo>
                <a:lnTo>
                  <a:pt x="5549" y="1446"/>
                </a:lnTo>
                <a:lnTo>
                  <a:pt x="4171" y="1937"/>
                </a:lnTo>
                <a:lnTo>
                  <a:pt x="4167" y="2107"/>
                </a:lnTo>
                <a:lnTo>
                  <a:pt x="5652" y="1577"/>
                </a:lnTo>
                <a:lnTo>
                  <a:pt x="5652" y="1659"/>
                </a:lnTo>
                <a:lnTo>
                  <a:pt x="5610" y="1717"/>
                </a:lnTo>
                <a:lnTo>
                  <a:pt x="4186" y="2225"/>
                </a:lnTo>
                <a:lnTo>
                  <a:pt x="4033" y="2094"/>
                </a:lnTo>
                <a:lnTo>
                  <a:pt x="4043" y="1619"/>
                </a:lnTo>
                <a:lnTo>
                  <a:pt x="3427" y="1855"/>
                </a:lnTo>
                <a:lnTo>
                  <a:pt x="3427" y="2945"/>
                </a:lnTo>
                <a:lnTo>
                  <a:pt x="3292" y="3127"/>
                </a:lnTo>
                <a:close/>
                <a:moveTo>
                  <a:pt x="3413" y="1735"/>
                </a:moveTo>
                <a:lnTo>
                  <a:pt x="3992" y="1513"/>
                </a:lnTo>
                <a:lnTo>
                  <a:pt x="2244" y="576"/>
                </a:lnTo>
                <a:lnTo>
                  <a:pt x="1624" y="789"/>
                </a:lnTo>
                <a:lnTo>
                  <a:pt x="3413" y="1735"/>
                </a:lnTo>
                <a:close/>
                <a:moveTo>
                  <a:pt x="3686" y="1197"/>
                </a:moveTo>
                <a:lnTo>
                  <a:pt x="3686" y="1197"/>
                </a:lnTo>
                <a:lnTo>
                  <a:pt x="3705" y="1180"/>
                </a:lnTo>
                <a:lnTo>
                  <a:pt x="3721" y="1163"/>
                </a:lnTo>
                <a:lnTo>
                  <a:pt x="3737" y="1148"/>
                </a:lnTo>
                <a:lnTo>
                  <a:pt x="3750" y="1133"/>
                </a:lnTo>
                <a:lnTo>
                  <a:pt x="3760" y="1118"/>
                </a:lnTo>
                <a:lnTo>
                  <a:pt x="3770" y="1104"/>
                </a:lnTo>
                <a:lnTo>
                  <a:pt x="3779" y="1091"/>
                </a:lnTo>
                <a:lnTo>
                  <a:pt x="3784" y="1077"/>
                </a:lnTo>
                <a:lnTo>
                  <a:pt x="3789" y="1064"/>
                </a:lnTo>
                <a:lnTo>
                  <a:pt x="3794" y="1052"/>
                </a:lnTo>
                <a:lnTo>
                  <a:pt x="3795" y="1040"/>
                </a:lnTo>
                <a:lnTo>
                  <a:pt x="3797" y="1030"/>
                </a:lnTo>
                <a:lnTo>
                  <a:pt x="3797" y="1020"/>
                </a:lnTo>
                <a:lnTo>
                  <a:pt x="3795" y="1010"/>
                </a:lnTo>
                <a:lnTo>
                  <a:pt x="3794" y="1001"/>
                </a:lnTo>
                <a:lnTo>
                  <a:pt x="3790" y="993"/>
                </a:lnTo>
                <a:lnTo>
                  <a:pt x="3785" y="983"/>
                </a:lnTo>
                <a:lnTo>
                  <a:pt x="3780" y="973"/>
                </a:lnTo>
                <a:lnTo>
                  <a:pt x="3772" y="963"/>
                </a:lnTo>
                <a:lnTo>
                  <a:pt x="3762" y="954"/>
                </a:lnTo>
                <a:lnTo>
                  <a:pt x="3752" y="944"/>
                </a:lnTo>
                <a:lnTo>
                  <a:pt x="3740" y="936"/>
                </a:lnTo>
                <a:lnTo>
                  <a:pt x="3711" y="917"/>
                </a:lnTo>
                <a:lnTo>
                  <a:pt x="3678" y="902"/>
                </a:lnTo>
                <a:lnTo>
                  <a:pt x="3639" y="887"/>
                </a:lnTo>
                <a:lnTo>
                  <a:pt x="3597" y="873"/>
                </a:lnTo>
                <a:lnTo>
                  <a:pt x="3548" y="862"/>
                </a:lnTo>
                <a:lnTo>
                  <a:pt x="3496" y="852"/>
                </a:lnTo>
                <a:lnTo>
                  <a:pt x="3440" y="843"/>
                </a:lnTo>
                <a:lnTo>
                  <a:pt x="3378" y="836"/>
                </a:lnTo>
                <a:lnTo>
                  <a:pt x="3314" y="831"/>
                </a:lnTo>
                <a:lnTo>
                  <a:pt x="3245" y="830"/>
                </a:lnTo>
                <a:lnTo>
                  <a:pt x="3173" y="830"/>
                </a:lnTo>
                <a:lnTo>
                  <a:pt x="3097" y="833"/>
                </a:lnTo>
                <a:lnTo>
                  <a:pt x="3018" y="838"/>
                </a:lnTo>
                <a:lnTo>
                  <a:pt x="3686" y="1197"/>
                </a:lnTo>
                <a:close/>
                <a:moveTo>
                  <a:pt x="2816" y="729"/>
                </a:moveTo>
                <a:lnTo>
                  <a:pt x="2816" y="729"/>
                </a:lnTo>
                <a:lnTo>
                  <a:pt x="2910" y="717"/>
                </a:lnTo>
                <a:lnTo>
                  <a:pt x="3004" y="707"/>
                </a:lnTo>
                <a:lnTo>
                  <a:pt x="3097" y="700"/>
                </a:lnTo>
                <a:lnTo>
                  <a:pt x="3186" y="695"/>
                </a:lnTo>
                <a:lnTo>
                  <a:pt x="3274" y="695"/>
                </a:lnTo>
                <a:lnTo>
                  <a:pt x="3359" y="698"/>
                </a:lnTo>
                <a:lnTo>
                  <a:pt x="3440" y="705"/>
                </a:lnTo>
                <a:lnTo>
                  <a:pt x="3479" y="710"/>
                </a:lnTo>
                <a:lnTo>
                  <a:pt x="3516" y="715"/>
                </a:lnTo>
                <a:lnTo>
                  <a:pt x="3553" y="722"/>
                </a:lnTo>
                <a:lnTo>
                  <a:pt x="3588" y="729"/>
                </a:lnTo>
                <a:lnTo>
                  <a:pt x="3624" y="737"/>
                </a:lnTo>
                <a:lnTo>
                  <a:pt x="3656" y="747"/>
                </a:lnTo>
                <a:lnTo>
                  <a:pt x="3686" y="757"/>
                </a:lnTo>
                <a:lnTo>
                  <a:pt x="3716" y="769"/>
                </a:lnTo>
                <a:lnTo>
                  <a:pt x="3745" y="781"/>
                </a:lnTo>
                <a:lnTo>
                  <a:pt x="3772" y="794"/>
                </a:lnTo>
                <a:lnTo>
                  <a:pt x="3795" y="810"/>
                </a:lnTo>
                <a:lnTo>
                  <a:pt x="3819" y="825"/>
                </a:lnTo>
                <a:lnTo>
                  <a:pt x="3839" y="842"/>
                </a:lnTo>
                <a:lnTo>
                  <a:pt x="3859" y="858"/>
                </a:lnTo>
                <a:lnTo>
                  <a:pt x="3876" y="879"/>
                </a:lnTo>
                <a:lnTo>
                  <a:pt x="3891" y="897"/>
                </a:lnTo>
                <a:lnTo>
                  <a:pt x="3905" y="919"/>
                </a:lnTo>
                <a:lnTo>
                  <a:pt x="3915" y="941"/>
                </a:lnTo>
                <a:lnTo>
                  <a:pt x="3923" y="963"/>
                </a:lnTo>
                <a:lnTo>
                  <a:pt x="3930" y="985"/>
                </a:lnTo>
                <a:lnTo>
                  <a:pt x="3933" y="1006"/>
                </a:lnTo>
                <a:lnTo>
                  <a:pt x="3935" y="1028"/>
                </a:lnTo>
                <a:lnTo>
                  <a:pt x="3935" y="1050"/>
                </a:lnTo>
                <a:lnTo>
                  <a:pt x="3932" y="1070"/>
                </a:lnTo>
                <a:lnTo>
                  <a:pt x="3928" y="1092"/>
                </a:lnTo>
                <a:lnTo>
                  <a:pt x="3922" y="1112"/>
                </a:lnTo>
                <a:lnTo>
                  <a:pt x="3913" y="1133"/>
                </a:lnTo>
                <a:lnTo>
                  <a:pt x="3905" y="1153"/>
                </a:lnTo>
                <a:lnTo>
                  <a:pt x="3893" y="1171"/>
                </a:lnTo>
                <a:lnTo>
                  <a:pt x="3880" y="1192"/>
                </a:lnTo>
                <a:lnTo>
                  <a:pt x="3866" y="1210"/>
                </a:lnTo>
                <a:lnTo>
                  <a:pt x="3849" y="1229"/>
                </a:lnTo>
                <a:lnTo>
                  <a:pt x="3832" y="1247"/>
                </a:lnTo>
                <a:lnTo>
                  <a:pt x="3814" y="1266"/>
                </a:lnTo>
                <a:lnTo>
                  <a:pt x="4039" y="1387"/>
                </a:lnTo>
                <a:lnTo>
                  <a:pt x="5272" y="946"/>
                </a:lnTo>
                <a:lnTo>
                  <a:pt x="3992" y="291"/>
                </a:lnTo>
                <a:lnTo>
                  <a:pt x="2769" y="704"/>
                </a:lnTo>
                <a:lnTo>
                  <a:pt x="2816" y="729"/>
                </a:lnTo>
                <a:close/>
                <a:moveTo>
                  <a:pt x="1981" y="1129"/>
                </a:moveTo>
                <a:lnTo>
                  <a:pt x="1981" y="1129"/>
                </a:lnTo>
                <a:lnTo>
                  <a:pt x="1919" y="1165"/>
                </a:lnTo>
                <a:lnTo>
                  <a:pt x="1865" y="1202"/>
                </a:lnTo>
                <a:lnTo>
                  <a:pt x="1840" y="1219"/>
                </a:lnTo>
                <a:lnTo>
                  <a:pt x="1816" y="1237"/>
                </a:lnTo>
                <a:lnTo>
                  <a:pt x="1794" y="1256"/>
                </a:lnTo>
                <a:lnTo>
                  <a:pt x="1776" y="1272"/>
                </a:lnTo>
                <a:lnTo>
                  <a:pt x="1757" y="1291"/>
                </a:lnTo>
                <a:lnTo>
                  <a:pt x="1742" y="1309"/>
                </a:lnTo>
                <a:lnTo>
                  <a:pt x="1729" y="1326"/>
                </a:lnTo>
                <a:lnTo>
                  <a:pt x="1717" y="1343"/>
                </a:lnTo>
                <a:lnTo>
                  <a:pt x="1707" y="1360"/>
                </a:lnTo>
                <a:lnTo>
                  <a:pt x="1700" y="1377"/>
                </a:lnTo>
                <a:lnTo>
                  <a:pt x="1695" y="1394"/>
                </a:lnTo>
                <a:lnTo>
                  <a:pt x="1692" y="1410"/>
                </a:lnTo>
                <a:lnTo>
                  <a:pt x="1692" y="1422"/>
                </a:lnTo>
                <a:lnTo>
                  <a:pt x="1692" y="1436"/>
                </a:lnTo>
                <a:lnTo>
                  <a:pt x="1695" y="1449"/>
                </a:lnTo>
                <a:lnTo>
                  <a:pt x="1702" y="1463"/>
                </a:lnTo>
                <a:lnTo>
                  <a:pt x="1710" y="1476"/>
                </a:lnTo>
                <a:lnTo>
                  <a:pt x="1720" y="1489"/>
                </a:lnTo>
                <a:lnTo>
                  <a:pt x="1734" y="1501"/>
                </a:lnTo>
                <a:lnTo>
                  <a:pt x="1749" y="1515"/>
                </a:lnTo>
                <a:lnTo>
                  <a:pt x="1769" y="1528"/>
                </a:lnTo>
                <a:lnTo>
                  <a:pt x="1791" y="1540"/>
                </a:lnTo>
                <a:lnTo>
                  <a:pt x="1816" y="1552"/>
                </a:lnTo>
                <a:lnTo>
                  <a:pt x="1845" y="1564"/>
                </a:lnTo>
                <a:lnTo>
                  <a:pt x="1877" y="1574"/>
                </a:lnTo>
                <a:lnTo>
                  <a:pt x="1912" y="1584"/>
                </a:lnTo>
                <a:lnTo>
                  <a:pt x="1952" y="1592"/>
                </a:lnTo>
                <a:lnTo>
                  <a:pt x="1994" y="1601"/>
                </a:lnTo>
                <a:lnTo>
                  <a:pt x="2038" y="1606"/>
                </a:lnTo>
                <a:lnTo>
                  <a:pt x="2082" y="1611"/>
                </a:lnTo>
                <a:lnTo>
                  <a:pt x="2127" y="1614"/>
                </a:lnTo>
                <a:lnTo>
                  <a:pt x="2173" y="1617"/>
                </a:lnTo>
                <a:lnTo>
                  <a:pt x="2222" y="1619"/>
                </a:lnTo>
                <a:lnTo>
                  <a:pt x="2271" y="1619"/>
                </a:lnTo>
                <a:lnTo>
                  <a:pt x="2321" y="1617"/>
                </a:lnTo>
                <a:lnTo>
                  <a:pt x="2372" y="1616"/>
                </a:lnTo>
                <a:lnTo>
                  <a:pt x="2424" y="1612"/>
                </a:lnTo>
                <a:lnTo>
                  <a:pt x="2476" y="1609"/>
                </a:lnTo>
                <a:lnTo>
                  <a:pt x="2582" y="1597"/>
                </a:lnTo>
                <a:lnTo>
                  <a:pt x="2690" y="1582"/>
                </a:lnTo>
                <a:lnTo>
                  <a:pt x="2797" y="1562"/>
                </a:lnTo>
                <a:lnTo>
                  <a:pt x="1981" y="1129"/>
                </a:lnTo>
                <a:close/>
                <a:moveTo>
                  <a:pt x="1557" y="1394"/>
                </a:moveTo>
                <a:lnTo>
                  <a:pt x="1557" y="1394"/>
                </a:lnTo>
                <a:lnTo>
                  <a:pt x="1562" y="1370"/>
                </a:lnTo>
                <a:lnTo>
                  <a:pt x="1567" y="1348"/>
                </a:lnTo>
                <a:lnTo>
                  <a:pt x="1575" y="1325"/>
                </a:lnTo>
                <a:lnTo>
                  <a:pt x="1585" y="1303"/>
                </a:lnTo>
                <a:lnTo>
                  <a:pt x="1597" y="1281"/>
                </a:lnTo>
                <a:lnTo>
                  <a:pt x="1611" y="1259"/>
                </a:lnTo>
                <a:lnTo>
                  <a:pt x="1626" y="1237"/>
                </a:lnTo>
                <a:lnTo>
                  <a:pt x="1644" y="1215"/>
                </a:lnTo>
                <a:lnTo>
                  <a:pt x="1663" y="1193"/>
                </a:lnTo>
                <a:lnTo>
                  <a:pt x="1683" y="1173"/>
                </a:lnTo>
                <a:lnTo>
                  <a:pt x="1705" y="1153"/>
                </a:lnTo>
                <a:lnTo>
                  <a:pt x="1729" y="1133"/>
                </a:lnTo>
                <a:lnTo>
                  <a:pt x="1754" y="1112"/>
                </a:lnTo>
                <a:lnTo>
                  <a:pt x="1781" y="1092"/>
                </a:lnTo>
                <a:lnTo>
                  <a:pt x="1809" y="1074"/>
                </a:lnTo>
                <a:lnTo>
                  <a:pt x="1838" y="1054"/>
                </a:lnTo>
                <a:lnTo>
                  <a:pt x="1796" y="1032"/>
                </a:lnTo>
                <a:lnTo>
                  <a:pt x="396" y="1503"/>
                </a:lnTo>
                <a:lnTo>
                  <a:pt x="1727" y="2213"/>
                </a:lnTo>
                <a:lnTo>
                  <a:pt x="3100" y="1722"/>
                </a:lnTo>
                <a:lnTo>
                  <a:pt x="2979" y="1658"/>
                </a:lnTo>
                <a:lnTo>
                  <a:pt x="2913" y="1675"/>
                </a:lnTo>
                <a:lnTo>
                  <a:pt x="2846" y="1690"/>
                </a:lnTo>
                <a:lnTo>
                  <a:pt x="2779" y="1702"/>
                </a:lnTo>
                <a:lnTo>
                  <a:pt x="2713" y="1713"/>
                </a:lnTo>
                <a:lnTo>
                  <a:pt x="2649" y="1723"/>
                </a:lnTo>
                <a:lnTo>
                  <a:pt x="2585" y="1732"/>
                </a:lnTo>
                <a:lnTo>
                  <a:pt x="2523" y="1740"/>
                </a:lnTo>
                <a:lnTo>
                  <a:pt x="2461" y="1745"/>
                </a:lnTo>
                <a:lnTo>
                  <a:pt x="2400" y="1749"/>
                </a:lnTo>
                <a:lnTo>
                  <a:pt x="2341" y="1752"/>
                </a:lnTo>
                <a:lnTo>
                  <a:pt x="2284" y="1754"/>
                </a:lnTo>
                <a:lnTo>
                  <a:pt x="2227" y="1754"/>
                </a:lnTo>
                <a:lnTo>
                  <a:pt x="2173" y="1752"/>
                </a:lnTo>
                <a:lnTo>
                  <a:pt x="2121" y="1749"/>
                </a:lnTo>
                <a:lnTo>
                  <a:pt x="2069" y="1745"/>
                </a:lnTo>
                <a:lnTo>
                  <a:pt x="2020" y="1740"/>
                </a:lnTo>
                <a:lnTo>
                  <a:pt x="1973" y="1734"/>
                </a:lnTo>
                <a:lnTo>
                  <a:pt x="1931" y="1725"/>
                </a:lnTo>
                <a:lnTo>
                  <a:pt x="1890" y="1715"/>
                </a:lnTo>
                <a:lnTo>
                  <a:pt x="1848" y="1705"/>
                </a:lnTo>
                <a:lnTo>
                  <a:pt x="1809" y="1693"/>
                </a:lnTo>
                <a:lnTo>
                  <a:pt x="1772" y="1678"/>
                </a:lnTo>
                <a:lnTo>
                  <a:pt x="1735" y="1663"/>
                </a:lnTo>
                <a:lnTo>
                  <a:pt x="1702" y="1644"/>
                </a:lnTo>
                <a:lnTo>
                  <a:pt x="1671" y="1624"/>
                </a:lnTo>
                <a:lnTo>
                  <a:pt x="1643" y="1604"/>
                </a:lnTo>
                <a:lnTo>
                  <a:pt x="1619" y="1580"/>
                </a:lnTo>
                <a:lnTo>
                  <a:pt x="1607" y="1567"/>
                </a:lnTo>
                <a:lnTo>
                  <a:pt x="1597" y="1553"/>
                </a:lnTo>
                <a:lnTo>
                  <a:pt x="1589" y="1540"/>
                </a:lnTo>
                <a:lnTo>
                  <a:pt x="1580" y="1527"/>
                </a:lnTo>
                <a:lnTo>
                  <a:pt x="1574" y="1511"/>
                </a:lnTo>
                <a:lnTo>
                  <a:pt x="1567" y="1496"/>
                </a:lnTo>
                <a:lnTo>
                  <a:pt x="1564" y="1481"/>
                </a:lnTo>
                <a:lnTo>
                  <a:pt x="1559" y="1464"/>
                </a:lnTo>
                <a:lnTo>
                  <a:pt x="1557" y="1447"/>
                </a:lnTo>
                <a:lnTo>
                  <a:pt x="1555" y="1431"/>
                </a:lnTo>
                <a:lnTo>
                  <a:pt x="1555" y="1412"/>
                </a:lnTo>
                <a:lnTo>
                  <a:pt x="1557" y="1394"/>
                </a:lnTo>
                <a:close/>
              </a:path>
            </a:pathLst>
          </a:custGeom>
          <a:solidFill>
            <a:schemeClr val="accent5"/>
          </a:solidFill>
          <a:ln w="9525">
            <a:noFill/>
            <a:round/>
            <a:headEnd/>
            <a:tailEnd/>
          </a:ln>
        </p:spPr>
        <p:txBody>
          <a:bodyPr/>
          <a:lstStyle/>
          <a:p>
            <a:endParaRPr lang="de-DE"/>
          </a:p>
        </p:txBody>
      </p:sp>
      <p:sp>
        <p:nvSpPr>
          <p:cNvPr id="72" name="Freeform 71"/>
          <p:cNvSpPr>
            <a:spLocks noEditPoints="1"/>
          </p:cNvSpPr>
          <p:nvPr/>
        </p:nvSpPr>
        <p:spPr bwMode="auto">
          <a:xfrm>
            <a:off x="5756797" y="3064719"/>
            <a:ext cx="365760" cy="365760"/>
          </a:xfrm>
          <a:custGeom>
            <a:avLst/>
            <a:gdLst>
              <a:gd name="T0" fmla="*/ 1845 w 2270"/>
              <a:gd name="T1" fmla="*/ 1195 h 2550"/>
              <a:gd name="T2" fmla="*/ 1945 w 2270"/>
              <a:gd name="T3" fmla="*/ 1290 h 2550"/>
              <a:gd name="T4" fmla="*/ 1901 w 2270"/>
              <a:gd name="T5" fmla="*/ 1283 h 2550"/>
              <a:gd name="T6" fmla="*/ 1522 w 2270"/>
              <a:gd name="T7" fmla="*/ 1030 h 2550"/>
              <a:gd name="T8" fmla="*/ 978 w 2270"/>
              <a:gd name="T9" fmla="*/ 951 h 2550"/>
              <a:gd name="T10" fmla="*/ 1157 w 2270"/>
              <a:gd name="T11" fmla="*/ 1084 h 2550"/>
              <a:gd name="T12" fmla="*/ 781 w 2270"/>
              <a:gd name="T13" fmla="*/ 1068 h 2550"/>
              <a:gd name="T14" fmla="*/ 665 w 2270"/>
              <a:gd name="T15" fmla="*/ 785 h 2550"/>
              <a:gd name="T16" fmla="*/ 811 w 2270"/>
              <a:gd name="T17" fmla="*/ 428 h 2550"/>
              <a:gd name="T18" fmla="*/ 1051 w 2270"/>
              <a:gd name="T19" fmla="*/ 98 h 2550"/>
              <a:gd name="T20" fmla="*/ 1643 w 2270"/>
              <a:gd name="T21" fmla="*/ 66 h 2550"/>
              <a:gd name="T22" fmla="*/ 1978 w 2270"/>
              <a:gd name="T23" fmla="*/ 378 h 2550"/>
              <a:gd name="T24" fmla="*/ 1953 w 2270"/>
              <a:gd name="T25" fmla="*/ 734 h 2550"/>
              <a:gd name="T26" fmla="*/ 1622 w 2270"/>
              <a:gd name="T27" fmla="*/ 1006 h 2550"/>
              <a:gd name="T28" fmla="*/ 1785 w 2270"/>
              <a:gd name="T29" fmla="*/ 1179 h 2550"/>
              <a:gd name="T30" fmla="*/ 1773 w 2270"/>
              <a:gd name="T31" fmla="*/ 930 h 2550"/>
              <a:gd name="T32" fmla="*/ 2090 w 2270"/>
              <a:gd name="T33" fmla="*/ 523 h 2550"/>
              <a:gd name="T34" fmla="*/ 1865 w 2270"/>
              <a:gd name="T35" fmla="*/ 100 h 2550"/>
              <a:gd name="T36" fmla="*/ 1246 w 2270"/>
              <a:gd name="T37" fmla="*/ 54 h 2550"/>
              <a:gd name="T38" fmla="*/ 825 w 2270"/>
              <a:gd name="T39" fmla="*/ 145 h 2550"/>
              <a:gd name="T40" fmla="*/ 724 w 2270"/>
              <a:gd name="T41" fmla="*/ 474 h 2550"/>
              <a:gd name="T42" fmla="*/ 634 w 2270"/>
              <a:gd name="T43" fmla="*/ 866 h 2550"/>
              <a:gd name="T44" fmla="*/ 631 w 2270"/>
              <a:gd name="T45" fmla="*/ 1112 h 2550"/>
              <a:gd name="T46" fmla="*/ 1767 w 2270"/>
              <a:gd name="T47" fmla="*/ 1128 h 2550"/>
              <a:gd name="T48" fmla="*/ 1676 w 2270"/>
              <a:gd name="T49" fmla="*/ 1023 h 2550"/>
              <a:gd name="T50" fmla="*/ 1814 w 2270"/>
              <a:gd name="T51" fmla="*/ 1032 h 2550"/>
              <a:gd name="T52" fmla="*/ 747 w 2270"/>
              <a:gd name="T53" fmla="*/ 1015 h 2550"/>
              <a:gd name="T54" fmla="*/ 605 w 2270"/>
              <a:gd name="T55" fmla="*/ 1014 h 2550"/>
              <a:gd name="T56" fmla="*/ 1873 w 2270"/>
              <a:gd name="T57" fmla="*/ 1791 h 2550"/>
              <a:gd name="T58" fmla="*/ 2124 w 2270"/>
              <a:gd name="T59" fmla="*/ 1911 h 2550"/>
              <a:gd name="T60" fmla="*/ 2249 w 2270"/>
              <a:gd name="T61" fmla="*/ 1645 h 2550"/>
              <a:gd name="T62" fmla="*/ 1884 w 2270"/>
              <a:gd name="T63" fmla="*/ 1693 h 2550"/>
              <a:gd name="T64" fmla="*/ 1973 w 2270"/>
              <a:gd name="T65" fmla="*/ 1919 h 2550"/>
              <a:gd name="T66" fmla="*/ 1972 w 2270"/>
              <a:gd name="T67" fmla="*/ 1680 h 2550"/>
              <a:gd name="T68" fmla="*/ 535 w 2270"/>
              <a:gd name="T69" fmla="*/ 1248 h 2550"/>
              <a:gd name="T70" fmla="*/ 453 w 2270"/>
              <a:gd name="T71" fmla="*/ 1138 h 2550"/>
              <a:gd name="T72" fmla="*/ 489 w 2270"/>
              <a:gd name="T73" fmla="*/ 1152 h 2550"/>
              <a:gd name="T74" fmla="*/ 456 w 2270"/>
              <a:gd name="T75" fmla="*/ 1206 h 2550"/>
              <a:gd name="T76" fmla="*/ 769 w 2270"/>
              <a:gd name="T77" fmla="*/ 1228 h 2550"/>
              <a:gd name="T78" fmla="*/ 889 w 2270"/>
              <a:gd name="T79" fmla="*/ 1158 h 2550"/>
              <a:gd name="T80" fmla="*/ 792 w 2270"/>
              <a:gd name="T81" fmla="*/ 1175 h 2550"/>
              <a:gd name="T82" fmla="*/ 403 w 2270"/>
              <a:gd name="T83" fmla="*/ 2099 h 2550"/>
              <a:gd name="T84" fmla="*/ 40 w 2270"/>
              <a:gd name="T85" fmla="*/ 2098 h 2550"/>
              <a:gd name="T86" fmla="*/ 334 w 2270"/>
              <a:gd name="T87" fmla="*/ 2096 h 2550"/>
              <a:gd name="T88" fmla="*/ 1861 w 2270"/>
              <a:gd name="T89" fmla="*/ 2059 h 2550"/>
              <a:gd name="T90" fmla="*/ 2128 w 2270"/>
              <a:gd name="T91" fmla="*/ 2092 h 2550"/>
              <a:gd name="T92" fmla="*/ 2089 w 2270"/>
              <a:gd name="T93" fmla="*/ 2026 h 2550"/>
              <a:gd name="T94" fmla="*/ 282 w 2270"/>
              <a:gd name="T95" fmla="*/ 1945 h 2550"/>
              <a:gd name="T96" fmla="*/ 344 w 2270"/>
              <a:gd name="T97" fmla="*/ 1589 h 2550"/>
              <a:gd name="T98" fmla="*/ 124 w 2270"/>
              <a:gd name="T99" fmla="*/ 1563 h 2550"/>
              <a:gd name="T100" fmla="*/ 134 w 2270"/>
              <a:gd name="T101" fmla="*/ 1764 h 2550"/>
              <a:gd name="T102" fmla="*/ 324 w 2270"/>
              <a:gd name="T103" fmla="*/ 1660 h 2550"/>
              <a:gd name="T104" fmla="*/ 207 w 2270"/>
              <a:gd name="T105" fmla="*/ 1929 h 2550"/>
              <a:gd name="T106" fmla="*/ 1785 w 2270"/>
              <a:gd name="T107" fmla="*/ 471 h 2550"/>
              <a:gd name="T108" fmla="*/ 1034 w 2270"/>
              <a:gd name="T109" fmla="*/ 1384 h 2550"/>
              <a:gd name="T110" fmla="*/ 1034 w 2270"/>
              <a:gd name="T111" fmla="*/ 1719 h 2550"/>
              <a:gd name="T112" fmla="*/ 1310 w 2270"/>
              <a:gd name="T113" fmla="*/ 1692 h 2550"/>
              <a:gd name="T114" fmla="*/ 1131 w 2270"/>
              <a:gd name="T115" fmla="*/ 1709 h 2550"/>
              <a:gd name="T116" fmla="*/ 1051 w 2270"/>
              <a:gd name="T117" fmla="*/ 1543 h 2550"/>
              <a:gd name="T118" fmla="*/ 1440 w 2270"/>
              <a:gd name="T119" fmla="*/ 1830 h 2550"/>
              <a:gd name="T120" fmla="*/ 918 w 2270"/>
              <a:gd name="T121" fmla="*/ 1774 h 2550"/>
              <a:gd name="T122" fmla="*/ 1161 w 2270"/>
              <a:gd name="T123" fmla="*/ 2129 h 2550"/>
              <a:gd name="T124" fmla="*/ 1274 w 2270"/>
              <a:gd name="T125" fmla="*/ 1832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0" h="2550">
                <a:moveTo>
                  <a:pt x="1949" y="1284"/>
                </a:moveTo>
                <a:lnTo>
                  <a:pt x="1949" y="1284"/>
                </a:lnTo>
                <a:lnTo>
                  <a:pt x="1954" y="1278"/>
                </a:lnTo>
                <a:lnTo>
                  <a:pt x="1957" y="1272"/>
                </a:lnTo>
                <a:lnTo>
                  <a:pt x="1960" y="1266"/>
                </a:lnTo>
                <a:lnTo>
                  <a:pt x="1962" y="1259"/>
                </a:lnTo>
                <a:lnTo>
                  <a:pt x="1964" y="1246"/>
                </a:lnTo>
                <a:lnTo>
                  <a:pt x="1963" y="1232"/>
                </a:lnTo>
                <a:lnTo>
                  <a:pt x="1960" y="1220"/>
                </a:lnTo>
                <a:lnTo>
                  <a:pt x="1955" y="1208"/>
                </a:lnTo>
                <a:lnTo>
                  <a:pt x="1951" y="1202"/>
                </a:lnTo>
                <a:lnTo>
                  <a:pt x="1946" y="1196"/>
                </a:lnTo>
                <a:lnTo>
                  <a:pt x="1942" y="1192"/>
                </a:lnTo>
                <a:lnTo>
                  <a:pt x="1936" y="1187"/>
                </a:lnTo>
                <a:lnTo>
                  <a:pt x="1936" y="1187"/>
                </a:lnTo>
                <a:lnTo>
                  <a:pt x="1930" y="1183"/>
                </a:lnTo>
                <a:lnTo>
                  <a:pt x="1925" y="1181"/>
                </a:lnTo>
                <a:lnTo>
                  <a:pt x="1918" y="1177"/>
                </a:lnTo>
                <a:lnTo>
                  <a:pt x="1911" y="1175"/>
                </a:lnTo>
                <a:lnTo>
                  <a:pt x="1899" y="1174"/>
                </a:lnTo>
                <a:lnTo>
                  <a:pt x="1885" y="1174"/>
                </a:lnTo>
                <a:lnTo>
                  <a:pt x="1873" y="1177"/>
                </a:lnTo>
                <a:lnTo>
                  <a:pt x="1861" y="1183"/>
                </a:lnTo>
                <a:lnTo>
                  <a:pt x="1855" y="1186"/>
                </a:lnTo>
                <a:lnTo>
                  <a:pt x="1849" y="1191"/>
                </a:lnTo>
                <a:lnTo>
                  <a:pt x="1845" y="1195"/>
                </a:lnTo>
                <a:lnTo>
                  <a:pt x="1840" y="1201"/>
                </a:lnTo>
                <a:lnTo>
                  <a:pt x="1840" y="1201"/>
                </a:lnTo>
                <a:lnTo>
                  <a:pt x="1836" y="1206"/>
                </a:lnTo>
                <a:lnTo>
                  <a:pt x="1832" y="1213"/>
                </a:lnTo>
                <a:lnTo>
                  <a:pt x="1830" y="1219"/>
                </a:lnTo>
                <a:lnTo>
                  <a:pt x="1828" y="1226"/>
                </a:lnTo>
                <a:lnTo>
                  <a:pt x="1826" y="1239"/>
                </a:lnTo>
                <a:lnTo>
                  <a:pt x="1827" y="1251"/>
                </a:lnTo>
                <a:lnTo>
                  <a:pt x="1830" y="1265"/>
                </a:lnTo>
                <a:lnTo>
                  <a:pt x="1836" y="1277"/>
                </a:lnTo>
                <a:lnTo>
                  <a:pt x="1839" y="1283"/>
                </a:lnTo>
                <a:lnTo>
                  <a:pt x="1844" y="1287"/>
                </a:lnTo>
                <a:lnTo>
                  <a:pt x="1848" y="1293"/>
                </a:lnTo>
                <a:lnTo>
                  <a:pt x="1854" y="1297"/>
                </a:lnTo>
                <a:lnTo>
                  <a:pt x="1854" y="1297"/>
                </a:lnTo>
                <a:lnTo>
                  <a:pt x="1859" y="1301"/>
                </a:lnTo>
                <a:lnTo>
                  <a:pt x="1865" y="1304"/>
                </a:lnTo>
                <a:lnTo>
                  <a:pt x="1872" y="1308"/>
                </a:lnTo>
                <a:lnTo>
                  <a:pt x="1879" y="1309"/>
                </a:lnTo>
                <a:lnTo>
                  <a:pt x="1891" y="1311"/>
                </a:lnTo>
                <a:lnTo>
                  <a:pt x="1904" y="1310"/>
                </a:lnTo>
                <a:lnTo>
                  <a:pt x="1917" y="1308"/>
                </a:lnTo>
                <a:lnTo>
                  <a:pt x="1929" y="1302"/>
                </a:lnTo>
                <a:lnTo>
                  <a:pt x="1935" y="1299"/>
                </a:lnTo>
                <a:lnTo>
                  <a:pt x="1940" y="1294"/>
                </a:lnTo>
                <a:lnTo>
                  <a:pt x="1945" y="1290"/>
                </a:lnTo>
                <a:lnTo>
                  <a:pt x="1949" y="1284"/>
                </a:lnTo>
                <a:lnTo>
                  <a:pt x="1949" y="1284"/>
                </a:lnTo>
                <a:close/>
                <a:moveTo>
                  <a:pt x="1862" y="1218"/>
                </a:moveTo>
                <a:lnTo>
                  <a:pt x="1862" y="1218"/>
                </a:lnTo>
                <a:lnTo>
                  <a:pt x="1867" y="1211"/>
                </a:lnTo>
                <a:lnTo>
                  <a:pt x="1874" y="1206"/>
                </a:lnTo>
                <a:lnTo>
                  <a:pt x="1882" y="1203"/>
                </a:lnTo>
                <a:lnTo>
                  <a:pt x="1889" y="1202"/>
                </a:lnTo>
                <a:lnTo>
                  <a:pt x="1897" y="1201"/>
                </a:lnTo>
                <a:lnTo>
                  <a:pt x="1904" y="1202"/>
                </a:lnTo>
                <a:lnTo>
                  <a:pt x="1912" y="1205"/>
                </a:lnTo>
                <a:lnTo>
                  <a:pt x="1920" y="1210"/>
                </a:lnTo>
                <a:lnTo>
                  <a:pt x="1920" y="1210"/>
                </a:lnTo>
                <a:lnTo>
                  <a:pt x="1926" y="1215"/>
                </a:lnTo>
                <a:lnTo>
                  <a:pt x="1930" y="1221"/>
                </a:lnTo>
                <a:lnTo>
                  <a:pt x="1934" y="1229"/>
                </a:lnTo>
                <a:lnTo>
                  <a:pt x="1936" y="1237"/>
                </a:lnTo>
                <a:lnTo>
                  <a:pt x="1936" y="1245"/>
                </a:lnTo>
                <a:lnTo>
                  <a:pt x="1935" y="1253"/>
                </a:lnTo>
                <a:lnTo>
                  <a:pt x="1933" y="1260"/>
                </a:lnTo>
                <a:lnTo>
                  <a:pt x="1928" y="1267"/>
                </a:lnTo>
                <a:lnTo>
                  <a:pt x="1928" y="1267"/>
                </a:lnTo>
                <a:lnTo>
                  <a:pt x="1922" y="1273"/>
                </a:lnTo>
                <a:lnTo>
                  <a:pt x="1916" y="1278"/>
                </a:lnTo>
                <a:lnTo>
                  <a:pt x="1908" y="1282"/>
                </a:lnTo>
                <a:lnTo>
                  <a:pt x="1901" y="1283"/>
                </a:lnTo>
                <a:lnTo>
                  <a:pt x="1893" y="1283"/>
                </a:lnTo>
                <a:lnTo>
                  <a:pt x="1885" y="1282"/>
                </a:lnTo>
                <a:lnTo>
                  <a:pt x="1877" y="1279"/>
                </a:lnTo>
                <a:lnTo>
                  <a:pt x="1871" y="1275"/>
                </a:lnTo>
                <a:lnTo>
                  <a:pt x="1871" y="1275"/>
                </a:lnTo>
                <a:lnTo>
                  <a:pt x="1864" y="1269"/>
                </a:lnTo>
                <a:lnTo>
                  <a:pt x="1859" y="1263"/>
                </a:lnTo>
                <a:lnTo>
                  <a:pt x="1856" y="1256"/>
                </a:lnTo>
                <a:lnTo>
                  <a:pt x="1854" y="1248"/>
                </a:lnTo>
                <a:lnTo>
                  <a:pt x="1854" y="1240"/>
                </a:lnTo>
                <a:lnTo>
                  <a:pt x="1855" y="1232"/>
                </a:lnTo>
                <a:lnTo>
                  <a:pt x="1857" y="1224"/>
                </a:lnTo>
                <a:lnTo>
                  <a:pt x="1862" y="1218"/>
                </a:lnTo>
                <a:lnTo>
                  <a:pt x="1862" y="1218"/>
                </a:lnTo>
                <a:close/>
                <a:moveTo>
                  <a:pt x="1553" y="1077"/>
                </a:moveTo>
                <a:lnTo>
                  <a:pt x="1553" y="1077"/>
                </a:lnTo>
                <a:lnTo>
                  <a:pt x="1556" y="1067"/>
                </a:lnTo>
                <a:lnTo>
                  <a:pt x="1557" y="1057"/>
                </a:lnTo>
                <a:lnTo>
                  <a:pt x="1557" y="1057"/>
                </a:lnTo>
                <a:lnTo>
                  <a:pt x="1561" y="1045"/>
                </a:lnTo>
                <a:lnTo>
                  <a:pt x="1566" y="1032"/>
                </a:lnTo>
                <a:lnTo>
                  <a:pt x="1571" y="1020"/>
                </a:lnTo>
                <a:lnTo>
                  <a:pt x="1578" y="1009"/>
                </a:lnTo>
                <a:lnTo>
                  <a:pt x="1578" y="1009"/>
                </a:lnTo>
                <a:lnTo>
                  <a:pt x="1550" y="1020"/>
                </a:lnTo>
                <a:lnTo>
                  <a:pt x="1522" y="1030"/>
                </a:lnTo>
                <a:lnTo>
                  <a:pt x="1494" y="1039"/>
                </a:lnTo>
                <a:lnTo>
                  <a:pt x="1465" y="1046"/>
                </a:lnTo>
                <a:lnTo>
                  <a:pt x="1435" y="1050"/>
                </a:lnTo>
                <a:lnTo>
                  <a:pt x="1406" y="1055"/>
                </a:lnTo>
                <a:lnTo>
                  <a:pt x="1376" y="1057"/>
                </a:lnTo>
                <a:lnTo>
                  <a:pt x="1346" y="1057"/>
                </a:lnTo>
                <a:lnTo>
                  <a:pt x="1346" y="1057"/>
                </a:lnTo>
                <a:lnTo>
                  <a:pt x="1324" y="1057"/>
                </a:lnTo>
                <a:lnTo>
                  <a:pt x="1301" y="1056"/>
                </a:lnTo>
                <a:lnTo>
                  <a:pt x="1279" y="1054"/>
                </a:lnTo>
                <a:lnTo>
                  <a:pt x="1258" y="1050"/>
                </a:lnTo>
                <a:lnTo>
                  <a:pt x="1236" y="1047"/>
                </a:lnTo>
                <a:lnTo>
                  <a:pt x="1215" y="1042"/>
                </a:lnTo>
                <a:lnTo>
                  <a:pt x="1193" y="1037"/>
                </a:lnTo>
                <a:lnTo>
                  <a:pt x="1173" y="1031"/>
                </a:lnTo>
                <a:lnTo>
                  <a:pt x="1153" y="1024"/>
                </a:lnTo>
                <a:lnTo>
                  <a:pt x="1133" y="1016"/>
                </a:lnTo>
                <a:lnTo>
                  <a:pt x="1113" y="1007"/>
                </a:lnTo>
                <a:lnTo>
                  <a:pt x="1093" y="997"/>
                </a:lnTo>
                <a:lnTo>
                  <a:pt x="1074" y="987"/>
                </a:lnTo>
                <a:lnTo>
                  <a:pt x="1055" y="976"/>
                </a:lnTo>
                <a:lnTo>
                  <a:pt x="1036" y="964"/>
                </a:lnTo>
                <a:lnTo>
                  <a:pt x="1018" y="950"/>
                </a:lnTo>
                <a:lnTo>
                  <a:pt x="1018" y="950"/>
                </a:lnTo>
                <a:lnTo>
                  <a:pt x="998" y="951"/>
                </a:lnTo>
                <a:lnTo>
                  <a:pt x="978" y="951"/>
                </a:lnTo>
                <a:lnTo>
                  <a:pt x="978" y="951"/>
                </a:lnTo>
                <a:lnTo>
                  <a:pt x="947" y="950"/>
                </a:lnTo>
                <a:lnTo>
                  <a:pt x="919" y="948"/>
                </a:lnTo>
                <a:lnTo>
                  <a:pt x="891" y="943"/>
                </a:lnTo>
                <a:lnTo>
                  <a:pt x="865" y="937"/>
                </a:lnTo>
                <a:lnTo>
                  <a:pt x="865" y="937"/>
                </a:lnTo>
                <a:lnTo>
                  <a:pt x="874" y="951"/>
                </a:lnTo>
                <a:lnTo>
                  <a:pt x="881" y="967"/>
                </a:lnTo>
                <a:lnTo>
                  <a:pt x="888" y="983"/>
                </a:lnTo>
                <a:lnTo>
                  <a:pt x="891" y="1000"/>
                </a:lnTo>
                <a:lnTo>
                  <a:pt x="891" y="1000"/>
                </a:lnTo>
                <a:lnTo>
                  <a:pt x="912" y="1003"/>
                </a:lnTo>
                <a:lnTo>
                  <a:pt x="934" y="1005"/>
                </a:lnTo>
                <a:lnTo>
                  <a:pt x="955" y="1006"/>
                </a:lnTo>
                <a:lnTo>
                  <a:pt x="978" y="1007"/>
                </a:lnTo>
                <a:lnTo>
                  <a:pt x="978" y="1007"/>
                </a:lnTo>
                <a:lnTo>
                  <a:pt x="1001" y="1006"/>
                </a:lnTo>
                <a:lnTo>
                  <a:pt x="1001" y="1006"/>
                </a:lnTo>
                <a:lnTo>
                  <a:pt x="1019" y="1019"/>
                </a:lnTo>
                <a:lnTo>
                  <a:pt x="1037" y="1030"/>
                </a:lnTo>
                <a:lnTo>
                  <a:pt x="1055" y="1041"/>
                </a:lnTo>
                <a:lnTo>
                  <a:pt x="1074" y="1051"/>
                </a:lnTo>
                <a:lnTo>
                  <a:pt x="1095" y="1060"/>
                </a:lnTo>
                <a:lnTo>
                  <a:pt x="1115" y="1069"/>
                </a:lnTo>
                <a:lnTo>
                  <a:pt x="1136" y="1077"/>
                </a:lnTo>
                <a:lnTo>
                  <a:pt x="1157" y="1084"/>
                </a:lnTo>
                <a:lnTo>
                  <a:pt x="1180" y="1091"/>
                </a:lnTo>
                <a:lnTo>
                  <a:pt x="1202" y="1096"/>
                </a:lnTo>
                <a:lnTo>
                  <a:pt x="1226" y="1101"/>
                </a:lnTo>
                <a:lnTo>
                  <a:pt x="1249" y="1105"/>
                </a:lnTo>
                <a:lnTo>
                  <a:pt x="1273" y="1109"/>
                </a:lnTo>
                <a:lnTo>
                  <a:pt x="1297" y="1111"/>
                </a:lnTo>
                <a:lnTo>
                  <a:pt x="1322" y="1112"/>
                </a:lnTo>
                <a:lnTo>
                  <a:pt x="1346" y="1112"/>
                </a:lnTo>
                <a:lnTo>
                  <a:pt x="1346" y="1112"/>
                </a:lnTo>
                <a:lnTo>
                  <a:pt x="1373" y="1112"/>
                </a:lnTo>
                <a:lnTo>
                  <a:pt x="1400" y="1110"/>
                </a:lnTo>
                <a:lnTo>
                  <a:pt x="1427" y="1107"/>
                </a:lnTo>
                <a:lnTo>
                  <a:pt x="1453" y="1103"/>
                </a:lnTo>
                <a:lnTo>
                  <a:pt x="1479" y="1098"/>
                </a:lnTo>
                <a:lnTo>
                  <a:pt x="1505" y="1093"/>
                </a:lnTo>
                <a:lnTo>
                  <a:pt x="1530" y="1085"/>
                </a:lnTo>
                <a:lnTo>
                  <a:pt x="1553" y="1077"/>
                </a:lnTo>
                <a:lnTo>
                  <a:pt x="1553" y="1077"/>
                </a:lnTo>
                <a:close/>
                <a:moveTo>
                  <a:pt x="719" y="1113"/>
                </a:moveTo>
                <a:lnTo>
                  <a:pt x="719" y="1113"/>
                </a:lnTo>
                <a:lnTo>
                  <a:pt x="731" y="1107"/>
                </a:lnTo>
                <a:lnTo>
                  <a:pt x="744" y="1102"/>
                </a:lnTo>
                <a:lnTo>
                  <a:pt x="754" y="1094"/>
                </a:lnTo>
                <a:lnTo>
                  <a:pt x="764" y="1086"/>
                </a:lnTo>
                <a:lnTo>
                  <a:pt x="773" y="1077"/>
                </a:lnTo>
                <a:lnTo>
                  <a:pt x="781" y="1068"/>
                </a:lnTo>
                <a:lnTo>
                  <a:pt x="787" y="1058"/>
                </a:lnTo>
                <a:lnTo>
                  <a:pt x="794" y="1047"/>
                </a:lnTo>
                <a:lnTo>
                  <a:pt x="799" y="1036"/>
                </a:lnTo>
                <a:lnTo>
                  <a:pt x="803" y="1023"/>
                </a:lnTo>
                <a:lnTo>
                  <a:pt x="805" y="1011"/>
                </a:lnTo>
                <a:lnTo>
                  <a:pt x="807" y="998"/>
                </a:lnTo>
                <a:lnTo>
                  <a:pt x="808" y="985"/>
                </a:lnTo>
                <a:lnTo>
                  <a:pt x="807" y="973"/>
                </a:lnTo>
                <a:lnTo>
                  <a:pt x="804" y="960"/>
                </a:lnTo>
                <a:lnTo>
                  <a:pt x="800" y="947"/>
                </a:lnTo>
                <a:lnTo>
                  <a:pt x="800" y="947"/>
                </a:lnTo>
                <a:lnTo>
                  <a:pt x="795" y="934"/>
                </a:lnTo>
                <a:lnTo>
                  <a:pt x="790" y="923"/>
                </a:lnTo>
                <a:lnTo>
                  <a:pt x="783" y="913"/>
                </a:lnTo>
                <a:lnTo>
                  <a:pt x="775" y="903"/>
                </a:lnTo>
                <a:lnTo>
                  <a:pt x="766" y="895"/>
                </a:lnTo>
                <a:lnTo>
                  <a:pt x="757" y="886"/>
                </a:lnTo>
                <a:lnTo>
                  <a:pt x="747" y="879"/>
                </a:lnTo>
                <a:lnTo>
                  <a:pt x="737" y="874"/>
                </a:lnTo>
                <a:lnTo>
                  <a:pt x="737" y="874"/>
                </a:lnTo>
                <a:lnTo>
                  <a:pt x="717" y="856"/>
                </a:lnTo>
                <a:lnTo>
                  <a:pt x="699" y="837"/>
                </a:lnTo>
                <a:lnTo>
                  <a:pt x="683" y="816"/>
                </a:lnTo>
                <a:lnTo>
                  <a:pt x="676" y="806"/>
                </a:lnTo>
                <a:lnTo>
                  <a:pt x="670" y="796"/>
                </a:lnTo>
                <a:lnTo>
                  <a:pt x="665" y="785"/>
                </a:lnTo>
                <a:lnTo>
                  <a:pt x="660" y="774"/>
                </a:lnTo>
                <a:lnTo>
                  <a:pt x="656" y="762"/>
                </a:lnTo>
                <a:lnTo>
                  <a:pt x="652" y="751"/>
                </a:lnTo>
                <a:lnTo>
                  <a:pt x="650" y="739"/>
                </a:lnTo>
                <a:lnTo>
                  <a:pt x="648" y="727"/>
                </a:lnTo>
                <a:lnTo>
                  <a:pt x="647" y="715"/>
                </a:lnTo>
                <a:lnTo>
                  <a:pt x="647" y="704"/>
                </a:lnTo>
                <a:lnTo>
                  <a:pt x="647" y="704"/>
                </a:lnTo>
                <a:lnTo>
                  <a:pt x="648" y="682"/>
                </a:lnTo>
                <a:lnTo>
                  <a:pt x="651" y="661"/>
                </a:lnTo>
                <a:lnTo>
                  <a:pt x="656" y="642"/>
                </a:lnTo>
                <a:lnTo>
                  <a:pt x="664" y="624"/>
                </a:lnTo>
                <a:lnTo>
                  <a:pt x="673" y="607"/>
                </a:lnTo>
                <a:lnTo>
                  <a:pt x="683" y="590"/>
                </a:lnTo>
                <a:lnTo>
                  <a:pt x="695" y="576"/>
                </a:lnTo>
                <a:lnTo>
                  <a:pt x="708" y="561"/>
                </a:lnTo>
                <a:lnTo>
                  <a:pt x="722" y="548"/>
                </a:lnTo>
                <a:lnTo>
                  <a:pt x="737" y="535"/>
                </a:lnTo>
                <a:lnTo>
                  <a:pt x="754" y="524"/>
                </a:lnTo>
                <a:lnTo>
                  <a:pt x="771" y="513"/>
                </a:lnTo>
                <a:lnTo>
                  <a:pt x="787" y="503"/>
                </a:lnTo>
                <a:lnTo>
                  <a:pt x="805" y="494"/>
                </a:lnTo>
                <a:lnTo>
                  <a:pt x="840" y="477"/>
                </a:lnTo>
                <a:lnTo>
                  <a:pt x="840" y="477"/>
                </a:lnTo>
                <a:lnTo>
                  <a:pt x="820" y="444"/>
                </a:lnTo>
                <a:lnTo>
                  <a:pt x="811" y="428"/>
                </a:lnTo>
                <a:lnTo>
                  <a:pt x="804" y="413"/>
                </a:lnTo>
                <a:lnTo>
                  <a:pt x="798" y="396"/>
                </a:lnTo>
                <a:lnTo>
                  <a:pt x="793" y="379"/>
                </a:lnTo>
                <a:lnTo>
                  <a:pt x="790" y="360"/>
                </a:lnTo>
                <a:lnTo>
                  <a:pt x="789" y="341"/>
                </a:lnTo>
                <a:lnTo>
                  <a:pt x="789" y="341"/>
                </a:lnTo>
                <a:lnTo>
                  <a:pt x="790" y="328"/>
                </a:lnTo>
                <a:lnTo>
                  <a:pt x="791" y="316"/>
                </a:lnTo>
                <a:lnTo>
                  <a:pt x="793" y="304"/>
                </a:lnTo>
                <a:lnTo>
                  <a:pt x="795" y="292"/>
                </a:lnTo>
                <a:lnTo>
                  <a:pt x="799" y="280"/>
                </a:lnTo>
                <a:lnTo>
                  <a:pt x="803" y="269"/>
                </a:lnTo>
                <a:lnTo>
                  <a:pt x="808" y="257"/>
                </a:lnTo>
                <a:lnTo>
                  <a:pt x="814" y="246"/>
                </a:lnTo>
                <a:lnTo>
                  <a:pt x="820" y="235"/>
                </a:lnTo>
                <a:lnTo>
                  <a:pt x="828" y="225"/>
                </a:lnTo>
                <a:lnTo>
                  <a:pt x="835" y="215"/>
                </a:lnTo>
                <a:lnTo>
                  <a:pt x="844" y="205"/>
                </a:lnTo>
                <a:lnTo>
                  <a:pt x="862" y="186"/>
                </a:lnTo>
                <a:lnTo>
                  <a:pt x="883" y="168"/>
                </a:lnTo>
                <a:lnTo>
                  <a:pt x="907" y="151"/>
                </a:lnTo>
                <a:lnTo>
                  <a:pt x="931" y="136"/>
                </a:lnTo>
                <a:lnTo>
                  <a:pt x="958" y="124"/>
                </a:lnTo>
                <a:lnTo>
                  <a:pt x="988" y="112"/>
                </a:lnTo>
                <a:lnTo>
                  <a:pt x="1019" y="103"/>
                </a:lnTo>
                <a:lnTo>
                  <a:pt x="1051" y="98"/>
                </a:lnTo>
                <a:lnTo>
                  <a:pt x="1084" y="93"/>
                </a:lnTo>
                <a:lnTo>
                  <a:pt x="1102" y="92"/>
                </a:lnTo>
                <a:lnTo>
                  <a:pt x="1119" y="92"/>
                </a:lnTo>
                <a:lnTo>
                  <a:pt x="1119" y="92"/>
                </a:lnTo>
                <a:lnTo>
                  <a:pt x="1138" y="92"/>
                </a:lnTo>
                <a:lnTo>
                  <a:pt x="1157" y="94"/>
                </a:lnTo>
                <a:lnTo>
                  <a:pt x="1177" y="96"/>
                </a:lnTo>
                <a:lnTo>
                  <a:pt x="1195" y="99"/>
                </a:lnTo>
                <a:lnTo>
                  <a:pt x="1213" y="102"/>
                </a:lnTo>
                <a:lnTo>
                  <a:pt x="1231" y="107"/>
                </a:lnTo>
                <a:lnTo>
                  <a:pt x="1268" y="118"/>
                </a:lnTo>
                <a:lnTo>
                  <a:pt x="1268" y="118"/>
                </a:lnTo>
                <a:lnTo>
                  <a:pt x="1298" y="103"/>
                </a:lnTo>
                <a:lnTo>
                  <a:pt x="1330" y="90"/>
                </a:lnTo>
                <a:lnTo>
                  <a:pt x="1362" y="80"/>
                </a:lnTo>
                <a:lnTo>
                  <a:pt x="1394" y="71"/>
                </a:lnTo>
                <a:lnTo>
                  <a:pt x="1426" y="64"/>
                </a:lnTo>
                <a:lnTo>
                  <a:pt x="1459" y="60"/>
                </a:lnTo>
                <a:lnTo>
                  <a:pt x="1493" y="56"/>
                </a:lnTo>
                <a:lnTo>
                  <a:pt x="1528" y="55"/>
                </a:lnTo>
                <a:lnTo>
                  <a:pt x="1528" y="55"/>
                </a:lnTo>
                <a:lnTo>
                  <a:pt x="1552" y="56"/>
                </a:lnTo>
                <a:lnTo>
                  <a:pt x="1575" y="57"/>
                </a:lnTo>
                <a:lnTo>
                  <a:pt x="1598" y="60"/>
                </a:lnTo>
                <a:lnTo>
                  <a:pt x="1621" y="63"/>
                </a:lnTo>
                <a:lnTo>
                  <a:pt x="1643" y="66"/>
                </a:lnTo>
                <a:lnTo>
                  <a:pt x="1665" y="71"/>
                </a:lnTo>
                <a:lnTo>
                  <a:pt x="1686" y="76"/>
                </a:lnTo>
                <a:lnTo>
                  <a:pt x="1706" y="83"/>
                </a:lnTo>
                <a:lnTo>
                  <a:pt x="1727" y="90"/>
                </a:lnTo>
                <a:lnTo>
                  <a:pt x="1746" y="98"/>
                </a:lnTo>
                <a:lnTo>
                  <a:pt x="1765" y="106"/>
                </a:lnTo>
                <a:lnTo>
                  <a:pt x="1783" y="115"/>
                </a:lnTo>
                <a:lnTo>
                  <a:pt x="1801" y="125"/>
                </a:lnTo>
                <a:lnTo>
                  <a:pt x="1818" y="135"/>
                </a:lnTo>
                <a:lnTo>
                  <a:pt x="1834" y="146"/>
                </a:lnTo>
                <a:lnTo>
                  <a:pt x="1849" y="157"/>
                </a:lnTo>
                <a:lnTo>
                  <a:pt x="1864" y="169"/>
                </a:lnTo>
                <a:lnTo>
                  <a:pt x="1877" y="181"/>
                </a:lnTo>
                <a:lnTo>
                  <a:pt x="1891" y="195"/>
                </a:lnTo>
                <a:lnTo>
                  <a:pt x="1903" y="208"/>
                </a:lnTo>
                <a:lnTo>
                  <a:pt x="1915" y="221"/>
                </a:lnTo>
                <a:lnTo>
                  <a:pt x="1926" y="236"/>
                </a:lnTo>
                <a:lnTo>
                  <a:pt x="1935" y="251"/>
                </a:lnTo>
                <a:lnTo>
                  <a:pt x="1944" y="265"/>
                </a:lnTo>
                <a:lnTo>
                  <a:pt x="1952" y="281"/>
                </a:lnTo>
                <a:lnTo>
                  <a:pt x="1958" y="297"/>
                </a:lnTo>
                <a:lnTo>
                  <a:pt x="1964" y="313"/>
                </a:lnTo>
                <a:lnTo>
                  <a:pt x="1970" y="328"/>
                </a:lnTo>
                <a:lnTo>
                  <a:pt x="1973" y="345"/>
                </a:lnTo>
                <a:lnTo>
                  <a:pt x="1976" y="361"/>
                </a:lnTo>
                <a:lnTo>
                  <a:pt x="1978" y="378"/>
                </a:lnTo>
                <a:lnTo>
                  <a:pt x="1979" y="395"/>
                </a:lnTo>
                <a:lnTo>
                  <a:pt x="1979" y="395"/>
                </a:lnTo>
                <a:lnTo>
                  <a:pt x="1976" y="423"/>
                </a:lnTo>
                <a:lnTo>
                  <a:pt x="1976" y="423"/>
                </a:lnTo>
                <a:lnTo>
                  <a:pt x="1990" y="440"/>
                </a:lnTo>
                <a:lnTo>
                  <a:pt x="2002" y="455"/>
                </a:lnTo>
                <a:lnTo>
                  <a:pt x="2014" y="472"/>
                </a:lnTo>
                <a:lnTo>
                  <a:pt x="2023" y="490"/>
                </a:lnTo>
                <a:lnTo>
                  <a:pt x="2029" y="508"/>
                </a:lnTo>
                <a:lnTo>
                  <a:pt x="2035" y="527"/>
                </a:lnTo>
                <a:lnTo>
                  <a:pt x="2038" y="548"/>
                </a:lnTo>
                <a:lnTo>
                  <a:pt x="2039" y="568"/>
                </a:lnTo>
                <a:lnTo>
                  <a:pt x="2039" y="568"/>
                </a:lnTo>
                <a:lnTo>
                  <a:pt x="2039" y="581"/>
                </a:lnTo>
                <a:lnTo>
                  <a:pt x="2038" y="595"/>
                </a:lnTo>
                <a:lnTo>
                  <a:pt x="2036" y="607"/>
                </a:lnTo>
                <a:lnTo>
                  <a:pt x="2033" y="618"/>
                </a:lnTo>
                <a:lnTo>
                  <a:pt x="2029" y="631"/>
                </a:lnTo>
                <a:lnTo>
                  <a:pt x="2025" y="642"/>
                </a:lnTo>
                <a:lnTo>
                  <a:pt x="2020" y="653"/>
                </a:lnTo>
                <a:lnTo>
                  <a:pt x="2015" y="663"/>
                </a:lnTo>
                <a:lnTo>
                  <a:pt x="2009" y="673"/>
                </a:lnTo>
                <a:lnTo>
                  <a:pt x="2002" y="684"/>
                </a:lnTo>
                <a:lnTo>
                  <a:pt x="1988" y="702"/>
                </a:lnTo>
                <a:lnTo>
                  <a:pt x="1971" y="718"/>
                </a:lnTo>
                <a:lnTo>
                  <a:pt x="1953" y="734"/>
                </a:lnTo>
                <a:lnTo>
                  <a:pt x="1934" y="749"/>
                </a:lnTo>
                <a:lnTo>
                  <a:pt x="1912" y="761"/>
                </a:lnTo>
                <a:lnTo>
                  <a:pt x="1891" y="774"/>
                </a:lnTo>
                <a:lnTo>
                  <a:pt x="1870" y="784"/>
                </a:lnTo>
                <a:lnTo>
                  <a:pt x="1847" y="792"/>
                </a:lnTo>
                <a:lnTo>
                  <a:pt x="1823" y="799"/>
                </a:lnTo>
                <a:lnTo>
                  <a:pt x="1801" y="806"/>
                </a:lnTo>
                <a:lnTo>
                  <a:pt x="1780" y="811"/>
                </a:lnTo>
                <a:lnTo>
                  <a:pt x="1780" y="811"/>
                </a:lnTo>
                <a:lnTo>
                  <a:pt x="1771" y="830"/>
                </a:lnTo>
                <a:lnTo>
                  <a:pt x="1760" y="848"/>
                </a:lnTo>
                <a:lnTo>
                  <a:pt x="1750" y="865"/>
                </a:lnTo>
                <a:lnTo>
                  <a:pt x="1738" y="881"/>
                </a:lnTo>
                <a:lnTo>
                  <a:pt x="1727" y="897"/>
                </a:lnTo>
                <a:lnTo>
                  <a:pt x="1713" y="912"/>
                </a:lnTo>
                <a:lnTo>
                  <a:pt x="1700" y="926"/>
                </a:lnTo>
                <a:lnTo>
                  <a:pt x="1685" y="940"/>
                </a:lnTo>
                <a:lnTo>
                  <a:pt x="1685" y="940"/>
                </a:lnTo>
                <a:lnTo>
                  <a:pt x="1675" y="946"/>
                </a:lnTo>
                <a:lnTo>
                  <a:pt x="1665" y="952"/>
                </a:lnTo>
                <a:lnTo>
                  <a:pt x="1656" y="960"/>
                </a:lnTo>
                <a:lnTo>
                  <a:pt x="1647" y="968"/>
                </a:lnTo>
                <a:lnTo>
                  <a:pt x="1640" y="977"/>
                </a:lnTo>
                <a:lnTo>
                  <a:pt x="1633" y="986"/>
                </a:lnTo>
                <a:lnTo>
                  <a:pt x="1628" y="996"/>
                </a:lnTo>
                <a:lnTo>
                  <a:pt x="1622" y="1006"/>
                </a:lnTo>
                <a:lnTo>
                  <a:pt x="1619" y="1018"/>
                </a:lnTo>
                <a:lnTo>
                  <a:pt x="1615" y="1029"/>
                </a:lnTo>
                <a:lnTo>
                  <a:pt x="1614" y="1040"/>
                </a:lnTo>
                <a:lnTo>
                  <a:pt x="1613" y="1051"/>
                </a:lnTo>
                <a:lnTo>
                  <a:pt x="1613" y="1064"/>
                </a:lnTo>
                <a:lnTo>
                  <a:pt x="1614" y="1075"/>
                </a:lnTo>
                <a:lnTo>
                  <a:pt x="1616" y="1087"/>
                </a:lnTo>
                <a:lnTo>
                  <a:pt x="1620" y="1100"/>
                </a:lnTo>
                <a:lnTo>
                  <a:pt x="1620" y="1100"/>
                </a:lnTo>
                <a:lnTo>
                  <a:pt x="1624" y="1112"/>
                </a:lnTo>
                <a:lnTo>
                  <a:pt x="1631" y="1123"/>
                </a:lnTo>
                <a:lnTo>
                  <a:pt x="1638" y="1133"/>
                </a:lnTo>
                <a:lnTo>
                  <a:pt x="1646" y="1143"/>
                </a:lnTo>
                <a:lnTo>
                  <a:pt x="1655" y="1152"/>
                </a:lnTo>
                <a:lnTo>
                  <a:pt x="1665" y="1160"/>
                </a:lnTo>
                <a:lnTo>
                  <a:pt x="1675" y="1168"/>
                </a:lnTo>
                <a:lnTo>
                  <a:pt x="1686" y="1174"/>
                </a:lnTo>
                <a:lnTo>
                  <a:pt x="1697" y="1178"/>
                </a:lnTo>
                <a:lnTo>
                  <a:pt x="1710" y="1183"/>
                </a:lnTo>
                <a:lnTo>
                  <a:pt x="1722" y="1185"/>
                </a:lnTo>
                <a:lnTo>
                  <a:pt x="1735" y="1187"/>
                </a:lnTo>
                <a:lnTo>
                  <a:pt x="1747" y="1187"/>
                </a:lnTo>
                <a:lnTo>
                  <a:pt x="1760" y="1186"/>
                </a:lnTo>
                <a:lnTo>
                  <a:pt x="1773" y="1184"/>
                </a:lnTo>
                <a:lnTo>
                  <a:pt x="1785" y="1179"/>
                </a:lnTo>
                <a:lnTo>
                  <a:pt x="1785" y="1179"/>
                </a:lnTo>
                <a:lnTo>
                  <a:pt x="1798" y="1175"/>
                </a:lnTo>
                <a:lnTo>
                  <a:pt x="1810" y="1169"/>
                </a:lnTo>
                <a:lnTo>
                  <a:pt x="1820" y="1161"/>
                </a:lnTo>
                <a:lnTo>
                  <a:pt x="1830" y="1154"/>
                </a:lnTo>
                <a:lnTo>
                  <a:pt x="1839" y="1145"/>
                </a:lnTo>
                <a:lnTo>
                  <a:pt x="1847" y="1136"/>
                </a:lnTo>
                <a:lnTo>
                  <a:pt x="1855" y="1124"/>
                </a:lnTo>
                <a:lnTo>
                  <a:pt x="1861" y="1114"/>
                </a:lnTo>
                <a:lnTo>
                  <a:pt x="1865" y="1102"/>
                </a:lnTo>
                <a:lnTo>
                  <a:pt x="1870" y="1091"/>
                </a:lnTo>
                <a:lnTo>
                  <a:pt x="1872" y="1078"/>
                </a:lnTo>
                <a:lnTo>
                  <a:pt x="1873" y="1066"/>
                </a:lnTo>
                <a:lnTo>
                  <a:pt x="1874" y="1052"/>
                </a:lnTo>
                <a:lnTo>
                  <a:pt x="1873" y="1040"/>
                </a:lnTo>
                <a:lnTo>
                  <a:pt x="1871" y="1027"/>
                </a:lnTo>
                <a:lnTo>
                  <a:pt x="1866" y="1014"/>
                </a:lnTo>
                <a:lnTo>
                  <a:pt x="1866" y="1014"/>
                </a:lnTo>
                <a:lnTo>
                  <a:pt x="1859" y="998"/>
                </a:lnTo>
                <a:lnTo>
                  <a:pt x="1852" y="984"/>
                </a:lnTo>
                <a:lnTo>
                  <a:pt x="1841" y="970"/>
                </a:lnTo>
                <a:lnTo>
                  <a:pt x="1830" y="959"/>
                </a:lnTo>
                <a:lnTo>
                  <a:pt x="1817" y="949"/>
                </a:lnTo>
                <a:lnTo>
                  <a:pt x="1803" y="941"/>
                </a:lnTo>
                <a:lnTo>
                  <a:pt x="1789" y="934"/>
                </a:lnTo>
                <a:lnTo>
                  <a:pt x="1773" y="930"/>
                </a:lnTo>
                <a:lnTo>
                  <a:pt x="1773" y="930"/>
                </a:lnTo>
                <a:lnTo>
                  <a:pt x="1786" y="913"/>
                </a:lnTo>
                <a:lnTo>
                  <a:pt x="1798" y="895"/>
                </a:lnTo>
                <a:lnTo>
                  <a:pt x="1809" y="877"/>
                </a:lnTo>
                <a:lnTo>
                  <a:pt x="1818" y="859"/>
                </a:lnTo>
                <a:lnTo>
                  <a:pt x="1818" y="859"/>
                </a:lnTo>
                <a:lnTo>
                  <a:pt x="1847" y="851"/>
                </a:lnTo>
                <a:lnTo>
                  <a:pt x="1875" y="842"/>
                </a:lnTo>
                <a:lnTo>
                  <a:pt x="1901" y="831"/>
                </a:lnTo>
                <a:lnTo>
                  <a:pt x="1927" y="819"/>
                </a:lnTo>
                <a:lnTo>
                  <a:pt x="1952" y="804"/>
                </a:lnTo>
                <a:lnTo>
                  <a:pt x="1974" y="789"/>
                </a:lnTo>
                <a:lnTo>
                  <a:pt x="1996" y="771"/>
                </a:lnTo>
                <a:lnTo>
                  <a:pt x="2015" y="753"/>
                </a:lnTo>
                <a:lnTo>
                  <a:pt x="2033" y="734"/>
                </a:lnTo>
                <a:lnTo>
                  <a:pt x="2048" y="713"/>
                </a:lnTo>
                <a:lnTo>
                  <a:pt x="2062" y="691"/>
                </a:lnTo>
                <a:lnTo>
                  <a:pt x="2073" y="669"/>
                </a:lnTo>
                <a:lnTo>
                  <a:pt x="2082" y="644"/>
                </a:lnTo>
                <a:lnTo>
                  <a:pt x="2089" y="620"/>
                </a:lnTo>
                <a:lnTo>
                  <a:pt x="2091" y="607"/>
                </a:lnTo>
                <a:lnTo>
                  <a:pt x="2093" y="595"/>
                </a:lnTo>
                <a:lnTo>
                  <a:pt x="2095" y="581"/>
                </a:lnTo>
                <a:lnTo>
                  <a:pt x="2095" y="568"/>
                </a:lnTo>
                <a:lnTo>
                  <a:pt x="2095" y="568"/>
                </a:lnTo>
                <a:lnTo>
                  <a:pt x="2093" y="545"/>
                </a:lnTo>
                <a:lnTo>
                  <a:pt x="2090" y="523"/>
                </a:lnTo>
                <a:lnTo>
                  <a:pt x="2086" y="501"/>
                </a:lnTo>
                <a:lnTo>
                  <a:pt x="2079" y="480"/>
                </a:lnTo>
                <a:lnTo>
                  <a:pt x="2070" y="460"/>
                </a:lnTo>
                <a:lnTo>
                  <a:pt x="2060" y="441"/>
                </a:lnTo>
                <a:lnTo>
                  <a:pt x="2047" y="422"/>
                </a:lnTo>
                <a:lnTo>
                  <a:pt x="2034" y="404"/>
                </a:lnTo>
                <a:lnTo>
                  <a:pt x="2034" y="404"/>
                </a:lnTo>
                <a:lnTo>
                  <a:pt x="2034" y="395"/>
                </a:lnTo>
                <a:lnTo>
                  <a:pt x="2034" y="395"/>
                </a:lnTo>
                <a:lnTo>
                  <a:pt x="2033" y="374"/>
                </a:lnTo>
                <a:lnTo>
                  <a:pt x="2030" y="353"/>
                </a:lnTo>
                <a:lnTo>
                  <a:pt x="2027" y="334"/>
                </a:lnTo>
                <a:lnTo>
                  <a:pt x="2023" y="314"/>
                </a:lnTo>
                <a:lnTo>
                  <a:pt x="2017" y="295"/>
                </a:lnTo>
                <a:lnTo>
                  <a:pt x="2010" y="275"/>
                </a:lnTo>
                <a:lnTo>
                  <a:pt x="2002" y="256"/>
                </a:lnTo>
                <a:lnTo>
                  <a:pt x="1992" y="238"/>
                </a:lnTo>
                <a:lnTo>
                  <a:pt x="1982" y="221"/>
                </a:lnTo>
                <a:lnTo>
                  <a:pt x="1971" y="204"/>
                </a:lnTo>
                <a:lnTo>
                  <a:pt x="1958" y="188"/>
                </a:lnTo>
                <a:lnTo>
                  <a:pt x="1945" y="171"/>
                </a:lnTo>
                <a:lnTo>
                  <a:pt x="1931" y="156"/>
                </a:lnTo>
                <a:lnTo>
                  <a:pt x="1916" y="142"/>
                </a:lnTo>
                <a:lnTo>
                  <a:pt x="1900" y="127"/>
                </a:lnTo>
                <a:lnTo>
                  <a:pt x="1883" y="114"/>
                </a:lnTo>
                <a:lnTo>
                  <a:pt x="1865" y="100"/>
                </a:lnTo>
                <a:lnTo>
                  <a:pt x="1847" y="88"/>
                </a:lnTo>
                <a:lnTo>
                  <a:pt x="1827" y="76"/>
                </a:lnTo>
                <a:lnTo>
                  <a:pt x="1808" y="66"/>
                </a:lnTo>
                <a:lnTo>
                  <a:pt x="1787" y="56"/>
                </a:lnTo>
                <a:lnTo>
                  <a:pt x="1766" y="46"/>
                </a:lnTo>
                <a:lnTo>
                  <a:pt x="1744" y="38"/>
                </a:lnTo>
                <a:lnTo>
                  <a:pt x="1722" y="30"/>
                </a:lnTo>
                <a:lnTo>
                  <a:pt x="1699" y="24"/>
                </a:lnTo>
                <a:lnTo>
                  <a:pt x="1676" y="17"/>
                </a:lnTo>
                <a:lnTo>
                  <a:pt x="1652" y="12"/>
                </a:lnTo>
                <a:lnTo>
                  <a:pt x="1628" y="8"/>
                </a:lnTo>
                <a:lnTo>
                  <a:pt x="1603" y="4"/>
                </a:lnTo>
                <a:lnTo>
                  <a:pt x="1578" y="2"/>
                </a:lnTo>
                <a:lnTo>
                  <a:pt x="1553" y="0"/>
                </a:lnTo>
                <a:lnTo>
                  <a:pt x="1528" y="0"/>
                </a:lnTo>
                <a:lnTo>
                  <a:pt x="1528" y="0"/>
                </a:lnTo>
                <a:lnTo>
                  <a:pt x="1492" y="1"/>
                </a:lnTo>
                <a:lnTo>
                  <a:pt x="1457" y="3"/>
                </a:lnTo>
                <a:lnTo>
                  <a:pt x="1422" y="9"/>
                </a:lnTo>
                <a:lnTo>
                  <a:pt x="1388" y="16"/>
                </a:lnTo>
                <a:lnTo>
                  <a:pt x="1355" y="24"/>
                </a:lnTo>
                <a:lnTo>
                  <a:pt x="1323" y="34"/>
                </a:lnTo>
                <a:lnTo>
                  <a:pt x="1292" y="45"/>
                </a:lnTo>
                <a:lnTo>
                  <a:pt x="1263" y="58"/>
                </a:lnTo>
                <a:lnTo>
                  <a:pt x="1263" y="58"/>
                </a:lnTo>
                <a:lnTo>
                  <a:pt x="1246" y="54"/>
                </a:lnTo>
                <a:lnTo>
                  <a:pt x="1228" y="49"/>
                </a:lnTo>
                <a:lnTo>
                  <a:pt x="1211" y="46"/>
                </a:lnTo>
                <a:lnTo>
                  <a:pt x="1193" y="43"/>
                </a:lnTo>
                <a:lnTo>
                  <a:pt x="1175" y="40"/>
                </a:lnTo>
                <a:lnTo>
                  <a:pt x="1157" y="38"/>
                </a:lnTo>
                <a:lnTo>
                  <a:pt x="1138" y="37"/>
                </a:lnTo>
                <a:lnTo>
                  <a:pt x="1119" y="37"/>
                </a:lnTo>
                <a:lnTo>
                  <a:pt x="1119" y="37"/>
                </a:lnTo>
                <a:lnTo>
                  <a:pt x="1100" y="37"/>
                </a:lnTo>
                <a:lnTo>
                  <a:pt x="1081" y="38"/>
                </a:lnTo>
                <a:lnTo>
                  <a:pt x="1063" y="40"/>
                </a:lnTo>
                <a:lnTo>
                  <a:pt x="1044" y="43"/>
                </a:lnTo>
                <a:lnTo>
                  <a:pt x="1026" y="46"/>
                </a:lnTo>
                <a:lnTo>
                  <a:pt x="1008" y="51"/>
                </a:lnTo>
                <a:lnTo>
                  <a:pt x="990" y="55"/>
                </a:lnTo>
                <a:lnTo>
                  <a:pt x="972" y="60"/>
                </a:lnTo>
                <a:lnTo>
                  <a:pt x="955" y="66"/>
                </a:lnTo>
                <a:lnTo>
                  <a:pt x="939" y="72"/>
                </a:lnTo>
                <a:lnTo>
                  <a:pt x="922" y="80"/>
                </a:lnTo>
                <a:lnTo>
                  <a:pt x="907" y="87"/>
                </a:lnTo>
                <a:lnTo>
                  <a:pt x="892" y="96"/>
                </a:lnTo>
                <a:lnTo>
                  <a:pt x="877" y="105"/>
                </a:lnTo>
                <a:lnTo>
                  <a:pt x="863" y="114"/>
                </a:lnTo>
                <a:lnTo>
                  <a:pt x="849" y="124"/>
                </a:lnTo>
                <a:lnTo>
                  <a:pt x="837" y="134"/>
                </a:lnTo>
                <a:lnTo>
                  <a:pt x="825" y="145"/>
                </a:lnTo>
                <a:lnTo>
                  <a:pt x="812" y="156"/>
                </a:lnTo>
                <a:lnTo>
                  <a:pt x="801" y="168"/>
                </a:lnTo>
                <a:lnTo>
                  <a:pt x="791" y="180"/>
                </a:lnTo>
                <a:lnTo>
                  <a:pt x="782" y="193"/>
                </a:lnTo>
                <a:lnTo>
                  <a:pt x="773" y="206"/>
                </a:lnTo>
                <a:lnTo>
                  <a:pt x="765" y="219"/>
                </a:lnTo>
                <a:lnTo>
                  <a:pt x="758" y="234"/>
                </a:lnTo>
                <a:lnTo>
                  <a:pt x="751" y="247"/>
                </a:lnTo>
                <a:lnTo>
                  <a:pt x="746" y="262"/>
                </a:lnTo>
                <a:lnTo>
                  <a:pt x="741" y="278"/>
                </a:lnTo>
                <a:lnTo>
                  <a:pt x="738" y="292"/>
                </a:lnTo>
                <a:lnTo>
                  <a:pt x="736" y="308"/>
                </a:lnTo>
                <a:lnTo>
                  <a:pt x="735" y="324"/>
                </a:lnTo>
                <a:lnTo>
                  <a:pt x="733" y="341"/>
                </a:lnTo>
                <a:lnTo>
                  <a:pt x="733" y="341"/>
                </a:lnTo>
                <a:lnTo>
                  <a:pt x="735" y="355"/>
                </a:lnTo>
                <a:lnTo>
                  <a:pt x="736" y="370"/>
                </a:lnTo>
                <a:lnTo>
                  <a:pt x="738" y="385"/>
                </a:lnTo>
                <a:lnTo>
                  <a:pt x="740" y="398"/>
                </a:lnTo>
                <a:lnTo>
                  <a:pt x="745" y="413"/>
                </a:lnTo>
                <a:lnTo>
                  <a:pt x="749" y="426"/>
                </a:lnTo>
                <a:lnTo>
                  <a:pt x="755" y="440"/>
                </a:lnTo>
                <a:lnTo>
                  <a:pt x="760" y="452"/>
                </a:lnTo>
                <a:lnTo>
                  <a:pt x="760" y="452"/>
                </a:lnTo>
                <a:lnTo>
                  <a:pt x="742" y="463"/>
                </a:lnTo>
                <a:lnTo>
                  <a:pt x="724" y="474"/>
                </a:lnTo>
                <a:lnTo>
                  <a:pt x="708" y="486"/>
                </a:lnTo>
                <a:lnTo>
                  <a:pt x="692" y="499"/>
                </a:lnTo>
                <a:lnTo>
                  <a:pt x="677" y="513"/>
                </a:lnTo>
                <a:lnTo>
                  <a:pt x="664" y="527"/>
                </a:lnTo>
                <a:lnTo>
                  <a:pt x="650" y="542"/>
                </a:lnTo>
                <a:lnTo>
                  <a:pt x="639" y="558"/>
                </a:lnTo>
                <a:lnTo>
                  <a:pt x="628" y="575"/>
                </a:lnTo>
                <a:lnTo>
                  <a:pt x="619" y="591"/>
                </a:lnTo>
                <a:lnTo>
                  <a:pt x="611" y="608"/>
                </a:lnTo>
                <a:lnTo>
                  <a:pt x="604" y="626"/>
                </a:lnTo>
                <a:lnTo>
                  <a:pt x="598" y="645"/>
                </a:lnTo>
                <a:lnTo>
                  <a:pt x="594" y="664"/>
                </a:lnTo>
                <a:lnTo>
                  <a:pt x="592" y="684"/>
                </a:lnTo>
                <a:lnTo>
                  <a:pt x="592" y="704"/>
                </a:lnTo>
                <a:lnTo>
                  <a:pt x="592" y="704"/>
                </a:lnTo>
                <a:lnTo>
                  <a:pt x="592" y="725"/>
                </a:lnTo>
                <a:lnTo>
                  <a:pt x="595" y="747"/>
                </a:lnTo>
                <a:lnTo>
                  <a:pt x="600" y="768"/>
                </a:lnTo>
                <a:lnTo>
                  <a:pt x="606" y="788"/>
                </a:lnTo>
                <a:lnTo>
                  <a:pt x="614" y="807"/>
                </a:lnTo>
                <a:lnTo>
                  <a:pt x="623" y="826"/>
                </a:lnTo>
                <a:lnTo>
                  <a:pt x="634" y="844"/>
                </a:lnTo>
                <a:lnTo>
                  <a:pt x="648" y="862"/>
                </a:lnTo>
                <a:lnTo>
                  <a:pt x="648" y="862"/>
                </a:lnTo>
                <a:lnTo>
                  <a:pt x="634" y="866"/>
                </a:lnTo>
                <a:lnTo>
                  <a:pt x="634" y="866"/>
                </a:lnTo>
                <a:lnTo>
                  <a:pt x="622" y="871"/>
                </a:lnTo>
                <a:lnTo>
                  <a:pt x="610" y="877"/>
                </a:lnTo>
                <a:lnTo>
                  <a:pt x="600" y="884"/>
                </a:lnTo>
                <a:lnTo>
                  <a:pt x="589" y="893"/>
                </a:lnTo>
                <a:lnTo>
                  <a:pt x="580" y="901"/>
                </a:lnTo>
                <a:lnTo>
                  <a:pt x="573" y="911"/>
                </a:lnTo>
                <a:lnTo>
                  <a:pt x="566" y="921"/>
                </a:lnTo>
                <a:lnTo>
                  <a:pt x="559" y="932"/>
                </a:lnTo>
                <a:lnTo>
                  <a:pt x="555" y="943"/>
                </a:lnTo>
                <a:lnTo>
                  <a:pt x="550" y="956"/>
                </a:lnTo>
                <a:lnTo>
                  <a:pt x="548" y="968"/>
                </a:lnTo>
                <a:lnTo>
                  <a:pt x="547" y="980"/>
                </a:lnTo>
                <a:lnTo>
                  <a:pt x="547" y="993"/>
                </a:lnTo>
                <a:lnTo>
                  <a:pt x="547" y="1006"/>
                </a:lnTo>
                <a:lnTo>
                  <a:pt x="550" y="1019"/>
                </a:lnTo>
                <a:lnTo>
                  <a:pt x="553" y="1032"/>
                </a:lnTo>
                <a:lnTo>
                  <a:pt x="553" y="1032"/>
                </a:lnTo>
                <a:lnTo>
                  <a:pt x="558" y="1045"/>
                </a:lnTo>
                <a:lnTo>
                  <a:pt x="565" y="1056"/>
                </a:lnTo>
                <a:lnTo>
                  <a:pt x="571" y="1067"/>
                </a:lnTo>
                <a:lnTo>
                  <a:pt x="579" y="1076"/>
                </a:lnTo>
                <a:lnTo>
                  <a:pt x="588" y="1085"/>
                </a:lnTo>
                <a:lnTo>
                  <a:pt x="598" y="1094"/>
                </a:lnTo>
                <a:lnTo>
                  <a:pt x="609" y="1101"/>
                </a:lnTo>
                <a:lnTo>
                  <a:pt x="620" y="1106"/>
                </a:lnTo>
                <a:lnTo>
                  <a:pt x="631" y="1112"/>
                </a:lnTo>
                <a:lnTo>
                  <a:pt x="643" y="1115"/>
                </a:lnTo>
                <a:lnTo>
                  <a:pt x="655" y="1118"/>
                </a:lnTo>
                <a:lnTo>
                  <a:pt x="668" y="1120"/>
                </a:lnTo>
                <a:lnTo>
                  <a:pt x="681" y="1120"/>
                </a:lnTo>
                <a:lnTo>
                  <a:pt x="693" y="1119"/>
                </a:lnTo>
                <a:lnTo>
                  <a:pt x="706" y="1116"/>
                </a:lnTo>
                <a:lnTo>
                  <a:pt x="719" y="1113"/>
                </a:lnTo>
                <a:lnTo>
                  <a:pt x="719" y="1113"/>
                </a:lnTo>
                <a:close/>
                <a:moveTo>
                  <a:pt x="1814" y="1032"/>
                </a:moveTo>
                <a:lnTo>
                  <a:pt x="1814" y="1032"/>
                </a:lnTo>
                <a:lnTo>
                  <a:pt x="1817" y="1040"/>
                </a:lnTo>
                <a:lnTo>
                  <a:pt x="1818" y="1047"/>
                </a:lnTo>
                <a:lnTo>
                  <a:pt x="1818" y="1055"/>
                </a:lnTo>
                <a:lnTo>
                  <a:pt x="1818" y="1061"/>
                </a:lnTo>
                <a:lnTo>
                  <a:pt x="1818" y="1069"/>
                </a:lnTo>
                <a:lnTo>
                  <a:pt x="1816" y="1076"/>
                </a:lnTo>
                <a:lnTo>
                  <a:pt x="1813" y="1083"/>
                </a:lnTo>
                <a:lnTo>
                  <a:pt x="1811" y="1089"/>
                </a:lnTo>
                <a:lnTo>
                  <a:pt x="1808" y="1096"/>
                </a:lnTo>
                <a:lnTo>
                  <a:pt x="1803" y="1102"/>
                </a:lnTo>
                <a:lnTo>
                  <a:pt x="1799" y="1107"/>
                </a:lnTo>
                <a:lnTo>
                  <a:pt x="1793" y="1113"/>
                </a:lnTo>
                <a:lnTo>
                  <a:pt x="1787" y="1118"/>
                </a:lnTo>
                <a:lnTo>
                  <a:pt x="1782" y="1121"/>
                </a:lnTo>
                <a:lnTo>
                  <a:pt x="1775" y="1124"/>
                </a:lnTo>
                <a:lnTo>
                  <a:pt x="1767" y="1128"/>
                </a:lnTo>
                <a:lnTo>
                  <a:pt x="1767" y="1128"/>
                </a:lnTo>
                <a:lnTo>
                  <a:pt x="1760" y="1130"/>
                </a:lnTo>
                <a:lnTo>
                  <a:pt x="1753" y="1131"/>
                </a:lnTo>
                <a:lnTo>
                  <a:pt x="1746" y="1132"/>
                </a:lnTo>
                <a:lnTo>
                  <a:pt x="1738" y="1131"/>
                </a:lnTo>
                <a:lnTo>
                  <a:pt x="1731" y="1131"/>
                </a:lnTo>
                <a:lnTo>
                  <a:pt x="1723" y="1129"/>
                </a:lnTo>
                <a:lnTo>
                  <a:pt x="1717" y="1127"/>
                </a:lnTo>
                <a:lnTo>
                  <a:pt x="1710" y="1124"/>
                </a:lnTo>
                <a:lnTo>
                  <a:pt x="1704" y="1121"/>
                </a:lnTo>
                <a:lnTo>
                  <a:pt x="1697" y="1116"/>
                </a:lnTo>
                <a:lnTo>
                  <a:pt x="1692" y="1112"/>
                </a:lnTo>
                <a:lnTo>
                  <a:pt x="1687" y="1106"/>
                </a:lnTo>
                <a:lnTo>
                  <a:pt x="1683" y="1101"/>
                </a:lnTo>
                <a:lnTo>
                  <a:pt x="1678" y="1095"/>
                </a:lnTo>
                <a:lnTo>
                  <a:pt x="1675" y="1088"/>
                </a:lnTo>
                <a:lnTo>
                  <a:pt x="1672" y="1082"/>
                </a:lnTo>
                <a:lnTo>
                  <a:pt x="1672" y="1082"/>
                </a:lnTo>
                <a:lnTo>
                  <a:pt x="1670" y="1074"/>
                </a:lnTo>
                <a:lnTo>
                  <a:pt x="1668" y="1066"/>
                </a:lnTo>
                <a:lnTo>
                  <a:pt x="1668" y="1059"/>
                </a:lnTo>
                <a:lnTo>
                  <a:pt x="1668" y="1051"/>
                </a:lnTo>
                <a:lnTo>
                  <a:pt x="1669" y="1045"/>
                </a:lnTo>
                <a:lnTo>
                  <a:pt x="1670" y="1037"/>
                </a:lnTo>
                <a:lnTo>
                  <a:pt x="1673" y="1030"/>
                </a:lnTo>
                <a:lnTo>
                  <a:pt x="1676" y="1023"/>
                </a:lnTo>
                <a:lnTo>
                  <a:pt x="1679" y="1018"/>
                </a:lnTo>
                <a:lnTo>
                  <a:pt x="1683" y="1012"/>
                </a:lnTo>
                <a:lnTo>
                  <a:pt x="1687" y="1006"/>
                </a:lnTo>
                <a:lnTo>
                  <a:pt x="1693" y="1001"/>
                </a:lnTo>
                <a:lnTo>
                  <a:pt x="1699" y="996"/>
                </a:lnTo>
                <a:lnTo>
                  <a:pt x="1705" y="992"/>
                </a:lnTo>
                <a:lnTo>
                  <a:pt x="1712" y="988"/>
                </a:lnTo>
                <a:lnTo>
                  <a:pt x="1719" y="986"/>
                </a:lnTo>
                <a:lnTo>
                  <a:pt x="1719" y="986"/>
                </a:lnTo>
                <a:lnTo>
                  <a:pt x="1726" y="984"/>
                </a:lnTo>
                <a:lnTo>
                  <a:pt x="1733" y="982"/>
                </a:lnTo>
                <a:lnTo>
                  <a:pt x="1741" y="982"/>
                </a:lnTo>
                <a:lnTo>
                  <a:pt x="1748" y="982"/>
                </a:lnTo>
                <a:lnTo>
                  <a:pt x="1756" y="983"/>
                </a:lnTo>
                <a:lnTo>
                  <a:pt x="1763" y="984"/>
                </a:lnTo>
                <a:lnTo>
                  <a:pt x="1769" y="986"/>
                </a:lnTo>
                <a:lnTo>
                  <a:pt x="1776" y="989"/>
                </a:lnTo>
                <a:lnTo>
                  <a:pt x="1783" y="993"/>
                </a:lnTo>
                <a:lnTo>
                  <a:pt x="1789" y="996"/>
                </a:lnTo>
                <a:lnTo>
                  <a:pt x="1794" y="1001"/>
                </a:lnTo>
                <a:lnTo>
                  <a:pt x="1799" y="1006"/>
                </a:lnTo>
                <a:lnTo>
                  <a:pt x="1804" y="1012"/>
                </a:lnTo>
                <a:lnTo>
                  <a:pt x="1808" y="1019"/>
                </a:lnTo>
                <a:lnTo>
                  <a:pt x="1811" y="1025"/>
                </a:lnTo>
                <a:lnTo>
                  <a:pt x="1814" y="1032"/>
                </a:lnTo>
                <a:lnTo>
                  <a:pt x="1814" y="1032"/>
                </a:lnTo>
                <a:close/>
                <a:moveTo>
                  <a:pt x="652" y="919"/>
                </a:moveTo>
                <a:lnTo>
                  <a:pt x="652" y="919"/>
                </a:lnTo>
                <a:lnTo>
                  <a:pt x="659" y="916"/>
                </a:lnTo>
                <a:lnTo>
                  <a:pt x="667" y="915"/>
                </a:lnTo>
                <a:lnTo>
                  <a:pt x="675" y="914"/>
                </a:lnTo>
                <a:lnTo>
                  <a:pt x="682" y="914"/>
                </a:lnTo>
                <a:lnTo>
                  <a:pt x="690" y="915"/>
                </a:lnTo>
                <a:lnTo>
                  <a:pt x="696" y="916"/>
                </a:lnTo>
                <a:lnTo>
                  <a:pt x="703" y="919"/>
                </a:lnTo>
                <a:lnTo>
                  <a:pt x="710" y="922"/>
                </a:lnTo>
                <a:lnTo>
                  <a:pt x="715" y="925"/>
                </a:lnTo>
                <a:lnTo>
                  <a:pt x="722" y="930"/>
                </a:lnTo>
                <a:lnTo>
                  <a:pt x="728" y="934"/>
                </a:lnTo>
                <a:lnTo>
                  <a:pt x="732" y="939"/>
                </a:lnTo>
                <a:lnTo>
                  <a:pt x="737" y="944"/>
                </a:lnTo>
                <a:lnTo>
                  <a:pt x="741" y="951"/>
                </a:lnTo>
                <a:lnTo>
                  <a:pt x="745" y="958"/>
                </a:lnTo>
                <a:lnTo>
                  <a:pt x="748" y="965"/>
                </a:lnTo>
                <a:lnTo>
                  <a:pt x="748" y="965"/>
                </a:lnTo>
                <a:lnTo>
                  <a:pt x="750" y="973"/>
                </a:lnTo>
                <a:lnTo>
                  <a:pt x="751" y="979"/>
                </a:lnTo>
                <a:lnTo>
                  <a:pt x="751" y="987"/>
                </a:lnTo>
                <a:lnTo>
                  <a:pt x="751" y="994"/>
                </a:lnTo>
                <a:lnTo>
                  <a:pt x="750" y="1002"/>
                </a:lnTo>
                <a:lnTo>
                  <a:pt x="749" y="1009"/>
                </a:lnTo>
                <a:lnTo>
                  <a:pt x="747" y="1015"/>
                </a:lnTo>
                <a:lnTo>
                  <a:pt x="745" y="1022"/>
                </a:lnTo>
                <a:lnTo>
                  <a:pt x="741" y="1029"/>
                </a:lnTo>
                <a:lnTo>
                  <a:pt x="737" y="1034"/>
                </a:lnTo>
                <a:lnTo>
                  <a:pt x="732" y="1040"/>
                </a:lnTo>
                <a:lnTo>
                  <a:pt x="727" y="1046"/>
                </a:lnTo>
                <a:lnTo>
                  <a:pt x="721" y="1050"/>
                </a:lnTo>
                <a:lnTo>
                  <a:pt x="715" y="1054"/>
                </a:lnTo>
                <a:lnTo>
                  <a:pt x="709" y="1058"/>
                </a:lnTo>
                <a:lnTo>
                  <a:pt x="701" y="1060"/>
                </a:lnTo>
                <a:lnTo>
                  <a:pt x="701" y="1060"/>
                </a:lnTo>
                <a:lnTo>
                  <a:pt x="694" y="1063"/>
                </a:lnTo>
                <a:lnTo>
                  <a:pt x="686" y="1064"/>
                </a:lnTo>
                <a:lnTo>
                  <a:pt x="679" y="1065"/>
                </a:lnTo>
                <a:lnTo>
                  <a:pt x="672" y="1065"/>
                </a:lnTo>
                <a:lnTo>
                  <a:pt x="665" y="1064"/>
                </a:lnTo>
                <a:lnTo>
                  <a:pt x="657" y="1061"/>
                </a:lnTo>
                <a:lnTo>
                  <a:pt x="650" y="1060"/>
                </a:lnTo>
                <a:lnTo>
                  <a:pt x="643" y="1057"/>
                </a:lnTo>
                <a:lnTo>
                  <a:pt x="638" y="1054"/>
                </a:lnTo>
                <a:lnTo>
                  <a:pt x="631" y="1049"/>
                </a:lnTo>
                <a:lnTo>
                  <a:pt x="625" y="1045"/>
                </a:lnTo>
                <a:lnTo>
                  <a:pt x="621" y="1040"/>
                </a:lnTo>
                <a:lnTo>
                  <a:pt x="616" y="1033"/>
                </a:lnTo>
                <a:lnTo>
                  <a:pt x="612" y="1028"/>
                </a:lnTo>
                <a:lnTo>
                  <a:pt x="609" y="1021"/>
                </a:lnTo>
                <a:lnTo>
                  <a:pt x="605" y="1014"/>
                </a:lnTo>
                <a:lnTo>
                  <a:pt x="605" y="1014"/>
                </a:lnTo>
                <a:lnTo>
                  <a:pt x="603" y="1006"/>
                </a:lnTo>
                <a:lnTo>
                  <a:pt x="602" y="1000"/>
                </a:lnTo>
                <a:lnTo>
                  <a:pt x="602" y="992"/>
                </a:lnTo>
                <a:lnTo>
                  <a:pt x="602" y="984"/>
                </a:lnTo>
                <a:lnTo>
                  <a:pt x="603" y="977"/>
                </a:lnTo>
                <a:lnTo>
                  <a:pt x="604" y="970"/>
                </a:lnTo>
                <a:lnTo>
                  <a:pt x="606" y="964"/>
                </a:lnTo>
                <a:lnTo>
                  <a:pt x="609" y="957"/>
                </a:lnTo>
                <a:lnTo>
                  <a:pt x="613" y="950"/>
                </a:lnTo>
                <a:lnTo>
                  <a:pt x="616" y="944"/>
                </a:lnTo>
                <a:lnTo>
                  <a:pt x="621" y="939"/>
                </a:lnTo>
                <a:lnTo>
                  <a:pt x="627" y="933"/>
                </a:lnTo>
                <a:lnTo>
                  <a:pt x="632" y="929"/>
                </a:lnTo>
                <a:lnTo>
                  <a:pt x="638" y="924"/>
                </a:lnTo>
                <a:lnTo>
                  <a:pt x="645" y="921"/>
                </a:lnTo>
                <a:lnTo>
                  <a:pt x="652" y="919"/>
                </a:lnTo>
                <a:lnTo>
                  <a:pt x="652" y="919"/>
                </a:lnTo>
                <a:close/>
                <a:moveTo>
                  <a:pt x="1884" y="1693"/>
                </a:moveTo>
                <a:lnTo>
                  <a:pt x="1884" y="1693"/>
                </a:lnTo>
                <a:lnTo>
                  <a:pt x="1880" y="1707"/>
                </a:lnTo>
                <a:lnTo>
                  <a:pt x="1877" y="1721"/>
                </a:lnTo>
                <a:lnTo>
                  <a:pt x="1875" y="1736"/>
                </a:lnTo>
                <a:lnTo>
                  <a:pt x="1874" y="1751"/>
                </a:lnTo>
                <a:lnTo>
                  <a:pt x="1873" y="1791"/>
                </a:lnTo>
                <a:lnTo>
                  <a:pt x="1873" y="1791"/>
                </a:lnTo>
                <a:lnTo>
                  <a:pt x="1874" y="1807"/>
                </a:lnTo>
                <a:lnTo>
                  <a:pt x="1876" y="1824"/>
                </a:lnTo>
                <a:lnTo>
                  <a:pt x="1879" y="1839"/>
                </a:lnTo>
                <a:lnTo>
                  <a:pt x="1884" y="1854"/>
                </a:lnTo>
                <a:lnTo>
                  <a:pt x="1890" y="1869"/>
                </a:lnTo>
                <a:lnTo>
                  <a:pt x="1897" y="1882"/>
                </a:lnTo>
                <a:lnTo>
                  <a:pt x="1904" y="1896"/>
                </a:lnTo>
                <a:lnTo>
                  <a:pt x="1915" y="1907"/>
                </a:lnTo>
                <a:lnTo>
                  <a:pt x="1925" y="1918"/>
                </a:lnTo>
                <a:lnTo>
                  <a:pt x="1936" y="1928"/>
                </a:lnTo>
                <a:lnTo>
                  <a:pt x="1947" y="1936"/>
                </a:lnTo>
                <a:lnTo>
                  <a:pt x="1961" y="1944"/>
                </a:lnTo>
                <a:lnTo>
                  <a:pt x="1974" y="1950"/>
                </a:lnTo>
                <a:lnTo>
                  <a:pt x="1989" y="1954"/>
                </a:lnTo>
                <a:lnTo>
                  <a:pt x="2003" y="1957"/>
                </a:lnTo>
                <a:lnTo>
                  <a:pt x="2018" y="1959"/>
                </a:lnTo>
                <a:lnTo>
                  <a:pt x="2018" y="1959"/>
                </a:lnTo>
                <a:lnTo>
                  <a:pt x="2034" y="1957"/>
                </a:lnTo>
                <a:lnTo>
                  <a:pt x="2048" y="1955"/>
                </a:lnTo>
                <a:lnTo>
                  <a:pt x="2063" y="1952"/>
                </a:lnTo>
                <a:lnTo>
                  <a:pt x="2077" y="1946"/>
                </a:lnTo>
                <a:lnTo>
                  <a:pt x="2090" y="1939"/>
                </a:lnTo>
                <a:lnTo>
                  <a:pt x="2101" y="1932"/>
                </a:lnTo>
                <a:lnTo>
                  <a:pt x="2114" y="1923"/>
                </a:lnTo>
                <a:lnTo>
                  <a:pt x="2124" y="1911"/>
                </a:lnTo>
                <a:lnTo>
                  <a:pt x="2124" y="1911"/>
                </a:lnTo>
                <a:lnTo>
                  <a:pt x="2145" y="1900"/>
                </a:lnTo>
                <a:lnTo>
                  <a:pt x="2161" y="1890"/>
                </a:lnTo>
                <a:lnTo>
                  <a:pt x="2176" y="1881"/>
                </a:lnTo>
                <a:lnTo>
                  <a:pt x="2176" y="1881"/>
                </a:lnTo>
                <a:lnTo>
                  <a:pt x="2186" y="1878"/>
                </a:lnTo>
                <a:lnTo>
                  <a:pt x="2196" y="1873"/>
                </a:lnTo>
                <a:lnTo>
                  <a:pt x="2205" y="1866"/>
                </a:lnTo>
                <a:lnTo>
                  <a:pt x="2214" y="1860"/>
                </a:lnTo>
                <a:lnTo>
                  <a:pt x="2223" y="1852"/>
                </a:lnTo>
                <a:lnTo>
                  <a:pt x="2231" y="1843"/>
                </a:lnTo>
                <a:lnTo>
                  <a:pt x="2237" y="1833"/>
                </a:lnTo>
                <a:lnTo>
                  <a:pt x="2244" y="1823"/>
                </a:lnTo>
                <a:lnTo>
                  <a:pt x="2250" y="1811"/>
                </a:lnTo>
                <a:lnTo>
                  <a:pt x="2255" y="1799"/>
                </a:lnTo>
                <a:lnTo>
                  <a:pt x="2260" y="1787"/>
                </a:lnTo>
                <a:lnTo>
                  <a:pt x="2263" y="1774"/>
                </a:lnTo>
                <a:lnTo>
                  <a:pt x="2267" y="1761"/>
                </a:lnTo>
                <a:lnTo>
                  <a:pt x="2269" y="1747"/>
                </a:lnTo>
                <a:lnTo>
                  <a:pt x="2269" y="1734"/>
                </a:lnTo>
                <a:lnTo>
                  <a:pt x="2270" y="1720"/>
                </a:lnTo>
                <a:lnTo>
                  <a:pt x="2269" y="1708"/>
                </a:lnTo>
                <a:lnTo>
                  <a:pt x="2267" y="1694"/>
                </a:lnTo>
                <a:lnTo>
                  <a:pt x="2263" y="1682"/>
                </a:lnTo>
                <a:lnTo>
                  <a:pt x="2260" y="1669"/>
                </a:lnTo>
                <a:lnTo>
                  <a:pt x="2254" y="1657"/>
                </a:lnTo>
                <a:lnTo>
                  <a:pt x="2249" y="1645"/>
                </a:lnTo>
                <a:lnTo>
                  <a:pt x="2241" y="1635"/>
                </a:lnTo>
                <a:lnTo>
                  <a:pt x="2232" y="1625"/>
                </a:lnTo>
                <a:lnTo>
                  <a:pt x="2222" y="1616"/>
                </a:lnTo>
                <a:lnTo>
                  <a:pt x="2210" y="1607"/>
                </a:lnTo>
                <a:lnTo>
                  <a:pt x="2198" y="1600"/>
                </a:lnTo>
                <a:lnTo>
                  <a:pt x="2183" y="1593"/>
                </a:lnTo>
                <a:lnTo>
                  <a:pt x="2168" y="1589"/>
                </a:lnTo>
                <a:lnTo>
                  <a:pt x="2151" y="1584"/>
                </a:lnTo>
                <a:lnTo>
                  <a:pt x="2133" y="1582"/>
                </a:lnTo>
                <a:lnTo>
                  <a:pt x="2113" y="1582"/>
                </a:lnTo>
                <a:lnTo>
                  <a:pt x="1967" y="1581"/>
                </a:lnTo>
                <a:lnTo>
                  <a:pt x="1967" y="1581"/>
                </a:lnTo>
                <a:lnTo>
                  <a:pt x="1960" y="1582"/>
                </a:lnTo>
                <a:lnTo>
                  <a:pt x="1951" y="1583"/>
                </a:lnTo>
                <a:lnTo>
                  <a:pt x="1943" y="1586"/>
                </a:lnTo>
                <a:lnTo>
                  <a:pt x="1936" y="1590"/>
                </a:lnTo>
                <a:lnTo>
                  <a:pt x="1929" y="1594"/>
                </a:lnTo>
                <a:lnTo>
                  <a:pt x="1922" y="1600"/>
                </a:lnTo>
                <a:lnTo>
                  <a:pt x="1917" y="1607"/>
                </a:lnTo>
                <a:lnTo>
                  <a:pt x="1911" y="1613"/>
                </a:lnTo>
                <a:lnTo>
                  <a:pt x="1907" y="1621"/>
                </a:lnTo>
                <a:lnTo>
                  <a:pt x="1902" y="1630"/>
                </a:lnTo>
                <a:lnTo>
                  <a:pt x="1894" y="1649"/>
                </a:lnTo>
                <a:lnTo>
                  <a:pt x="1889" y="1671"/>
                </a:lnTo>
                <a:lnTo>
                  <a:pt x="1884" y="1693"/>
                </a:lnTo>
                <a:lnTo>
                  <a:pt x="1884" y="1693"/>
                </a:lnTo>
                <a:close/>
                <a:moveTo>
                  <a:pt x="2099" y="1823"/>
                </a:moveTo>
                <a:lnTo>
                  <a:pt x="2099" y="1823"/>
                </a:lnTo>
                <a:lnTo>
                  <a:pt x="2117" y="1832"/>
                </a:lnTo>
                <a:lnTo>
                  <a:pt x="2135" y="1839"/>
                </a:lnTo>
                <a:lnTo>
                  <a:pt x="2135" y="1839"/>
                </a:lnTo>
                <a:lnTo>
                  <a:pt x="2131" y="1850"/>
                </a:lnTo>
                <a:lnTo>
                  <a:pt x="2127" y="1859"/>
                </a:lnTo>
                <a:lnTo>
                  <a:pt x="2122" y="1868"/>
                </a:lnTo>
                <a:lnTo>
                  <a:pt x="2117" y="1877"/>
                </a:lnTo>
                <a:lnTo>
                  <a:pt x="2110" y="1884"/>
                </a:lnTo>
                <a:lnTo>
                  <a:pt x="2105" y="1892"/>
                </a:lnTo>
                <a:lnTo>
                  <a:pt x="2097" y="1899"/>
                </a:lnTo>
                <a:lnTo>
                  <a:pt x="2090" y="1906"/>
                </a:lnTo>
                <a:lnTo>
                  <a:pt x="2082" y="1911"/>
                </a:lnTo>
                <a:lnTo>
                  <a:pt x="2074" y="1916"/>
                </a:lnTo>
                <a:lnTo>
                  <a:pt x="2065" y="1920"/>
                </a:lnTo>
                <a:lnTo>
                  <a:pt x="2056" y="1924"/>
                </a:lnTo>
                <a:lnTo>
                  <a:pt x="2047" y="1927"/>
                </a:lnTo>
                <a:lnTo>
                  <a:pt x="2038" y="1929"/>
                </a:lnTo>
                <a:lnTo>
                  <a:pt x="2028" y="1930"/>
                </a:lnTo>
                <a:lnTo>
                  <a:pt x="2019" y="1930"/>
                </a:lnTo>
                <a:lnTo>
                  <a:pt x="2019" y="1930"/>
                </a:lnTo>
                <a:lnTo>
                  <a:pt x="2007" y="1929"/>
                </a:lnTo>
                <a:lnTo>
                  <a:pt x="1996" y="1927"/>
                </a:lnTo>
                <a:lnTo>
                  <a:pt x="1984" y="1924"/>
                </a:lnTo>
                <a:lnTo>
                  <a:pt x="1973" y="1919"/>
                </a:lnTo>
                <a:lnTo>
                  <a:pt x="1963" y="1914"/>
                </a:lnTo>
                <a:lnTo>
                  <a:pt x="1953" y="1906"/>
                </a:lnTo>
                <a:lnTo>
                  <a:pt x="1944" y="1898"/>
                </a:lnTo>
                <a:lnTo>
                  <a:pt x="1935" y="1889"/>
                </a:lnTo>
                <a:lnTo>
                  <a:pt x="1927" y="1880"/>
                </a:lnTo>
                <a:lnTo>
                  <a:pt x="1920" y="1869"/>
                </a:lnTo>
                <a:lnTo>
                  <a:pt x="1915" y="1857"/>
                </a:lnTo>
                <a:lnTo>
                  <a:pt x="1910" y="1845"/>
                </a:lnTo>
                <a:lnTo>
                  <a:pt x="1906" y="1833"/>
                </a:lnTo>
                <a:lnTo>
                  <a:pt x="1903" y="1819"/>
                </a:lnTo>
                <a:lnTo>
                  <a:pt x="1901" y="1806"/>
                </a:lnTo>
                <a:lnTo>
                  <a:pt x="1901" y="1791"/>
                </a:lnTo>
                <a:lnTo>
                  <a:pt x="1902" y="1752"/>
                </a:lnTo>
                <a:lnTo>
                  <a:pt x="1902" y="1752"/>
                </a:lnTo>
                <a:lnTo>
                  <a:pt x="1903" y="1734"/>
                </a:lnTo>
                <a:lnTo>
                  <a:pt x="1907" y="1717"/>
                </a:lnTo>
                <a:lnTo>
                  <a:pt x="1911" y="1701"/>
                </a:lnTo>
                <a:lnTo>
                  <a:pt x="1918" y="1687"/>
                </a:lnTo>
                <a:lnTo>
                  <a:pt x="1926" y="1672"/>
                </a:lnTo>
                <a:lnTo>
                  <a:pt x="1935" y="1660"/>
                </a:lnTo>
                <a:lnTo>
                  <a:pt x="1945" y="1648"/>
                </a:lnTo>
                <a:lnTo>
                  <a:pt x="1956" y="1638"/>
                </a:lnTo>
                <a:lnTo>
                  <a:pt x="1956" y="1638"/>
                </a:lnTo>
                <a:lnTo>
                  <a:pt x="1961" y="1653"/>
                </a:lnTo>
                <a:lnTo>
                  <a:pt x="1966" y="1666"/>
                </a:lnTo>
                <a:lnTo>
                  <a:pt x="1972" y="1680"/>
                </a:lnTo>
                <a:lnTo>
                  <a:pt x="1978" y="1693"/>
                </a:lnTo>
                <a:lnTo>
                  <a:pt x="1984" y="1707"/>
                </a:lnTo>
                <a:lnTo>
                  <a:pt x="1992" y="1719"/>
                </a:lnTo>
                <a:lnTo>
                  <a:pt x="2000" y="1731"/>
                </a:lnTo>
                <a:lnTo>
                  <a:pt x="2009" y="1744"/>
                </a:lnTo>
                <a:lnTo>
                  <a:pt x="2018" y="1755"/>
                </a:lnTo>
                <a:lnTo>
                  <a:pt x="2028" y="1766"/>
                </a:lnTo>
                <a:lnTo>
                  <a:pt x="2038" y="1776"/>
                </a:lnTo>
                <a:lnTo>
                  <a:pt x="2050" y="1787"/>
                </a:lnTo>
                <a:lnTo>
                  <a:pt x="2061" y="1797"/>
                </a:lnTo>
                <a:lnTo>
                  <a:pt x="2073" y="1806"/>
                </a:lnTo>
                <a:lnTo>
                  <a:pt x="2086" y="1815"/>
                </a:lnTo>
                <a:lnTo>
                  <a:pt x="2099" y="1823"/>
                </a:lnTo>
                <a:lnTo>
                  <a:pt x="2099" y="1823"/>
                </a:lnTo>
                <a:close/>
                <a:moveTo>
                  <a:pt x="218" y="2278"/>
                </a:moveTo>
                <a:lnTo>
                  <a:pt x="192" y="2289"/>
                </a:lnTo>
                <a:lnTo>
                  <a:pt x="307" y="2550"/>
                </a:lnTo>
                <a:lnTo>
                  <a:pt x="733" y="2550"/>
                </a:lnTo>
                <a:lnTo>
                  <a:pt x="733" y="2522"/>
                </a:lnTo>
                <a:lnTo>
                  <a:pt x="325" y="2522"/>
                </a:lnTo>
                <a:lnTo>
                  <a:pt x="218" y="2278"/>
                </a:lnTo>
                <a:close/>
                <a:moveTo>
                  <a:pt x="517" y="1258"/>
                </a:moveTo>
                <a:lnTo>
                  <a:pt x="517" y="1258"/>
                </a:lnTo>
                <a:lnTo>
                  <a:pt x="523" y="1256"/>
                </a:lnTo>
                <a:lnTo>
                  <a:pt x="530" y="1253"/>
                </a:lnTo>
                <a:lnTo>
                  <a:pt x="535" y="1248"/>
                </a:lnTo>
                <a:lnTo>
                  <a:pt x="540" y="1245"/>
                </a:lnTo>
                <a:lnTo>
                  <a:pt x="549" y="1235"/>
                </a:lnTo>
                <a:lnTo>
                  <a:pt x="557" y="1223"/>
                </a:lnTo>
                <a:lnTo>
                  <a:pt x="561" y="1211"/>
                </a:lnTo>
                <a:lnTo>
                  <a:pt x="564" y="1197"/>
                </a:lnTo>
                <a:lnTo>
                  <a:pt x="564" y="1191"/>
                </a:lnTo>
                <a:lnTo>
                  <a:pt x="562" y="1184"/>
                </a:lnTo>
                <a:lnTo>
                  <a:pt x="561" y="1177"/>
                </a:lnTo>
                <a:lnTo>
                  <a:pt x="559" y="1170"/>
                </a:lnTo>
                <a:lnTo>
                  <a:pt x="559" y="1170"/>
                </a:lnTo>
                <a:lnTo>
                  <a:pt x="557" y="1164"/>
                </a:lnTo>
                <a:lnTo>
                  <a:pt x="553" y="1158"/>
                </a:lnTo>
                <a:lnTo>
                  <a:pt x="550" y="1152"/>
                </a:lnTo>
                <a:lnTo>
                  <a:pt x="546" y="1147"/>
                </a:lnTo>
                <a:lnTo>
                  <a:pt x="535" y="1138"/>
                </a:lnTo>
                <a:lnTo>
                  <a:pt x="524" y="1131"/>
                </a:lnTo>
                <a:lnTo>
                  <a:pt x="512" y="1127"/>
                </a:lnTo>
                <a:lnTo>
                  <a:pt x="499" y="1124"/>
                </a:lnTo>
                <a:lnTo>
                  <a:pt x="493" y="1124"/>
                </a:lnTo>
                <a:lnTo>
                  <a:pt x="486" y="1124"/>
                </a:lnTo>
                <a:lnTo>
                  <a:pt x="479" y="1125"/>
                </a:lnTo>
                <a:lnTo>
                  <a:pt x="472" y="1128"/>
                </a:lnTo>
                <a:lnTo>
                  <a:pt x="472" y="1128"/>
                </a:lnTo>
                <a:lnTo>
                  <a:pt x="466" y="1130"/>
                </a:lnTo>
                <a:lnTo>
                  <a:pt x="459" y="1133"/>
                </a:lnTo>
                <a:lnTo>
                  <a:pt x="453" y="1138"/>
                </a:lnTo>
                <a:lnTo>
                  <a:pt x="449" y="1141"/>
                </a:lnTo>
                <a:lnTo>
                  <a:pt x="440" y="1151"/>
                </a:lnTo>
                <a:lnTo>
                  <a:pt x="433" y="1163"/>
                </a:lnTo>
                <a:lnTo>
                  <a:pt x="427" y="1175"/>
                </a:lnTo>
                <a:lnTo>
                  <a:pt x="425" y="1188"/>
                </a:lnTo>
                <a:lnTo>
                  <a:pt x="425" y="1195"/>
                </a:lnTo>
                <a:lnTo>
                  <a:pt x="426" y="1202"/>
                </a:lnTo>
                <a:lnTo>
                  <a:pt x="427" y="1209"/>
                </a:lnTo>
                <a:lnTo>
                  <a:pt x="430" y="1215"/>
                </a:lnTo>
                <a:lnTo>
                  <a:pt x="430" y="1215"/>
                </a:lnTo>
                <a:lnTo>
                  <a:pt x="432" y="1222"/>
                </a:lnTo>
                <a:lnTo>
                  <a:pt x="435" y="1228"/>
                </a:lnTo>
                <a:lnTo>
                  <a:pt x="439" y="1233"/>
                </a:lnTo>
                <a:lnTo>
                  <a:pt x="443" y="1239"/>
                </a:lnTo>
                <a:lnTo>
                  <a:pt x="453" y="1248"/>
                </a:lnTo>
                <a:lnTo>
                  <a:pt x="465" y="1255"/>
                </a:lnTo>
                <a:lnTo>
                  <a:pt x="477" y="1259"/>
                </a:lnTo>
                <a:lnTo>
                  <a:pt x="489" y="1262"/>
                </a:lnTo>
                <a:lnTo>
                  <a:pt x="496" y="1262"/>
                </a:lnTo>
                <a:lnTo>
                  <a:pt x="503" y="1262"/>
                </a:lnTo>
                <a:lnTo>
                  <a:pt x="510" y="1260"/>
                </a:lnTo>
                <a:lnTo>
                  <a:pt x="517" y="1258"/>
                </a:lnTo>
                <a:lnTo>
                  <a:pt x="517" y="1258"/>
                </a:lnTo>
                <a:close/>
                <a:moveTo>
                  <a:pt x="481" y="1154"/>
                </a:moveTo>
                <a:lnTo>
                  <a:pt x="481" y="1154"/>
                </a:lnTo>
                <a:lnTo>
                  <a:pt x="489" y="1152"/>
                </a:lnTo>
                <a:lnTo>
                  <a:pt x="497" y="1151"/>
                </a:lnTo>
                <a:lnTo>
                  <a:pt x="505" y="1154"/>
                </a:lnTo>
                <a:lnTo>
                  <a:pt x="513" y="1156"/>
                </a:lnTo>
                <a:lnTo>
                  <a:pt x="520" y="1160"/>
                </a:lnTo>
                <a:lnTo>
                  <a:pt x="525" y="1165"/>
                </a:lnTo>
                <a:lnTo>
                  <a:pt x="530" y="1172"/>
                </a:lnTo>
                <a:lnTo>
                  <a:pt x="533" y="1179"/>
                </a:lnTo>
                <a:lnTo>
                  <a:pt x="533" y="1179"/>
                </a:lnTo>
                <a:lnTo>
                  <a:pt x="535" y="1187"/>
                </a:lnTo>
                <a:lnTo>
                  <a:pt x="535" y="1195"/>
                </a:lnTo>
                <a:lnTo>
                  <a:pt x="534" y="1203"/>
                </a:lnTo>
                <a:lnTo>
                  <a:pt x="532" y="1211"/>
                </a:lnTo>
                <a:lnTo>
                  <a:pt x="528" y="1218"/>
                </a:lnTo>
                <a:lnTo>
                  <a:pt x="522" y="1223"/>
                </a:lnTo>
                <a:lnTo>
                  <a:pt x="515" y="1229"/>
                </a:lnTo>
                <a:lnTo>
                  <a:pt x="508" y="1232"/>
                </a:lnTo>
                <a:lnTo>
                  <a:pt x="508" y="1232"/>
                </a:lnTo>
                <a:lnTo>
                  <a:pt x="499" y="1233"/>
                </a:lnTo>
                <a:lnTo>
                  <a:pt x="492" y="1235"/>
                </a:lnTo>
                <a:lnTo>
                  <a:pt x="484" y="1232"/>
                </a:lnTo>
                <a:lnTo>
                  <a:pt x="477" y="1230"/>
                </a:lnTo>
                <a:lnTo>
                  <a:pt x="470" y="1226"/>
                </a:lnTo>
                <a:lnTo>
                  <a:pt x="463" y="1220"/>
                </a:lnTo>
                <a:lnTo>
                  <a:pt x="459" y="1214"/>
                </a:lnTo>
                <a:lnTo>
                  <a:pt x="456" y="1206"/>
                </a:lnTo>
                <a:lnTo>
                  <a:pt x="456" y="1206"/>
                </a:lnTo>
                <a:lnTo>
                  <a:pt x="453" y="1199"/>
                </a:lnTo>
                <a:lnTo>
                  <a:pt x="453" y="1191"/>
                </a:lnTo>
                <a:lnTo>
                  <a:pt x="454" y="1183"/>
                </a:lnTo>
                <a:lnTo>
                  <a:pt x="458" y="1175"/>
                </a:lnTo>
                <a:lnTo>
                  <a:pt x="461" y="1168"/>
                </a:lnTo>
                <a:lnTo>
                  <a:pt x="467" y="1163"/>
                </a:lnTo>
                <a:lnTo>
                  <a:pt x="474" y="1157"/>
                </a:lnTo>
                <a:lnTo>
                  <a:pt x="481" y="1154"/>
                </a:lnTo>
                <a:lnTo>
                  <a:pt x="481" y="1154"/>
                </a:lnTo>
                <a:close/>
                <a:moveTo>
                  <a:pt x="807" y="1128"/>
                </a:moveTo>
                <a:lnTo>
                  <a:pt x="807" y="1128"/>
                </a:lnTo>
                <a:lnTo>
                  <a:pt x="800" y="1130"/>
                </a:lnTo>
                <a:lnTo>
                  <a:pt x="794" y="1133"/>
                </a:lnTo>
                <a:lnTo>
                  <a:pt x="789" y="1138"/>
                </a:lnTo>
                <a:lnTo>
                  <a:pt x="783" y="1141"/>
                </a:lnTo>
                <a:lnTo>
                  <a:pt x="774" y="1151"/>
                </a:lnTo>
                <a:lnTo>
                  <a:pt x="767" y="1163"/>
                </a:lnTo>
                <a:lnTo>
                  <a:pt x="763" y="1175"/>
                </a:lnTo>
                <a:lnTo>
                  <a:pt x="760" y="1188"/>
                </a:lnTo>
                <a:lnTo>
                  <a:pt x="760" y="1195"/>
                </a:lnTo>
                <a:lnTo>
                  <a:pt x="760" y="1202"/>
                </a:lnTo>
                <a:lnTo>
                  <a:pt x="762" y="1209"/>
                </a:lnTo>
                <a:lnTo>
                  <a:pt x="764" y="1215"/>
                </a:lnTo>
                <a:lnTo>
                  <a:pt x="764" y="1215"/>
                </a:lnTo>
                <a:lnTo>
                  <a:pt x="766" y="1222"/>
                </a:lnTo>
                <a:lnTo>
                  <a:pt x="769" y="1228"/>
                </a:lnTo>
                <a:lnTo>
                  <a:pt x="774" y="1233"/>
                </a:lnTo>
                <a:lnTo>
                  <a:pt x="777" y="1239"/>
                </a:lnTo>
                <a:lnTo>
                  <a:pt x="787" y="1248"/>
                </a:lnTo>
                <a:lnTo>
                  <a:pt x="799" y="1255"/>
                </a:lnTo>
                <a:lnTo>
                  <a:pt x="811" y="1259"/>
                </a:lnTo>
                <a:lnTo>
                  <a:pt x="825" y="1262"/>
                </a:lnTo>
                <a:lnTo>
                  <a:pt x="831" y="1262"/>
                </a:lnTo>
                <a:lnTo>
                  <a:pt x="838" y="1262"/>
                </a:lnTo>
                <a:lnTo>
                  <a:pt x="845" y="1260"/>
                </a:lnTo>
                <a:lnTo>
                  <a:pt x="852" y="1258"/>
                </a:lnTo>
                <a:lnTo>
                  <a:pt x="852" y="1258"/>
                </a:lnTo>
                <a:lnTo>
                  <a:pt x="858" y="1256"/>
                </a:lnTo>
                <a:lnTo>
                  <a:pt x="864" y="1253"/>
                </a:lnTo>
                <a:lnTo>
                  <a:pt x="870" y="1248"/>
                </a:lnTo>
                <a:lnTo>
                  <a:pt x="875" y="1245"/>
                </a:lnTo>
                <a:lnTo>
                  <a:pt x="884" y="1235"/>
                </a:lnTo>
                <a:lnTo>
                  <a:pt x="891" y="1223"/>
                </a:lnTo>
                <a:lnTo>
                  <a:pt x="895" y="1211"/>
                </a:lnTo>
                <a:lnTo>
                  <a:pt x="898" y="1197"/>
                </a:lnTo>
                <a:lnTo>
                  <a:pt x="898" y="1191"/>
                </a:lnTo>
                <a:lnTo>
                  <a:pt x="898" y="1184"/>
                </a:lnTo>
                <a:lnTo>
                  <a:pt x="897" y="1177"/>
                </a:lnTo>
                <a:lnTo>
                  <a:pt x="894" y="1170"/>
                </a:lnTo>
                <a:lnTo>
                  <a:pt x="894" y="1170"/>
                </a:lnTo>
                <a:lnTo>
                  <a:pt x="891" y="1164"/>
                </a:lnTo>
                <a:lnTo>
                  <a:pt x="889" y="1158"/>
                </a:lnTo>
                <a:lnTo>
                  <a:pt x="884" y="1152"/>
                </a:lnTo>
                <a:lnTo>
                  <a:pt x="881" y="1147"/>
                </a:lnTo>
                <a:lnTo>
                  <a:pt x="871" y="1138"/>
                </a:lnTo>
                <a:lnTo>
                  <a:pt x="859" y="1131"/>
                </a:lnTo>
                <a:lnTo>
                  <a:pt x="847" y="1127"/>
                </a:lnTo>
                <a:lnTo>
                  <a:pt x="834" y="1124"/>
                </a:lnTo>
                <a:lnTo>
                  <a:pt x="827" y="1124"/>
                </a:lnTo>
                <a:lnTo>
                  <a:pt x="820" y="1124"/>
                </a:lnTo>
                <a:lnTo>
                  <a:pt x="813" y="1125"/>
                </a:lnTo>
                <a:lnTo>
                  <a:pt x="807" y="1128"/>
                </a:lnTo>
                <a:lnTo>
                  <a:pt x="807" y="1128"/>
                </a:lnTo>
                <a:close/>
                <a:moveTo>
                  <a:pt x="843" y="1232"/>
                </a:moveTo>
                <a:lnTo>
                  <a:pt x="843" y="1232"/>
                </a:lnTo>
                <a:lnTo>
                  <a:pt x="835" y="1233"/>
                </a:lnTo>
                <a:lnTo>
                  <a:pt x="826" y="1235"/>
                </a:lnTo>
                <a:lnTo>
                  <a:pt x="818" y="1232"/>
                </a:lnTo>
                <a:lnTo>
                  <a:pt x="811" y="1230"/>
                </a:lnTo>
                <a:lnTo>
                  <a:pt x="804" y="1226"/>
                </a:lnTo>
                <a:lnTo>
                  <a:pt x="799" y="1220"/>
                </a:lnTo>
                <a:lnTo>
                  <a:pt x="793" y="1214"/>
                </a:lnTo>
                <a:lnTo>
                  <a:pt x="790" y="1206"/>
                </a:lnTo>
                <a:lnTo>
                  <a:pt x="790" y="1206"/>
                </a:lnTo>
                <a:lnTo>
                  <a:pt x="789" y="1199"/>
                </a:lnTo>
                <a:lnTo>
                  <a:pt x="787" y="1191"/>
                </a:lnTo>
                <a:lnTo>
                  <a:pt x="790" y="1183"/>
                </a:lnTo>
                <a:lnTo>
                  <a:pt x="792" y="1175"/>
                </a:lnTo>
                <a:lnTo>
                  <a:pt x="796" y="1168"/>
                </a:lnTo>
                <a:lnTo>
                  <a:pt x="801" y="1163"/>
                </a:lnTo>
                <a:lnTo>
                  <a:pt x="808" y="1157"/>
                </a:lnTo>
                <a:lnTo>
                  <a:pt x="816" y="1154"/>
                </a:lnTo>
                <a:lnTo>
                  <a:pt x="816" y="1154"/>
                </a:lnTo>
                <a:lnTo>
                  <a:pt x="823" y="1152"/>
                </a:lnTo>
                <a:lnTo>
                  <a:pt x="831" y="1151"/>
                </a:lnTo>
                <a:lnTo>
                  <a:pt x="839" y="1154"/>
                </a:lnTo>
                <a:lnTo>
                  <a:pt x="847" y="1156"/>
                </a:lnTo>
                <a:lnTo>
                  <a:pt x="854" y="1160"/>
                </a:lnTo>
                <a:lnTo>
                  <a:pt x="859" y="1165"/>
                </a:lnTo>
                <a:lnTo>
                  <a:pt x="864" y="1172"/>
                </a:lnTo>
                <a:lnTo>
                  <a:pt x="868" y="1179"/>
                </a:lnTo>
                <a:lnTo>
                  <a:pt x="868" y="1179"/>
                </a:lnTo>
                <a:lnTo>
                  <a:pt x="870" y="1187"/>
                </a:lnTo>
                <a:lnTo>
                  <a:pt x="871" y="1195"/>
                </a:lnTo>
                <a:lnTo>
                  <a:pt x="868" y="1203"/>
                </a:lnTo>
                <a:lnTo>
                  <a:pt x="866" y="1211"/>
                </a:lnTo>
                <a:lnTo>
                  <a:pt x="862" y="1218"/>
                </a:lnTo>
                <a:lnTo>
                  <a:pt x="856" y="1223"/>
                </a:lnTo>
                <a:lnTo>
                  <a:pt x="850" y="1229"/>
                </a:lnTo>
                <a:lnTo>
                  <a:pt x="843" y="1232"/>
                </a:lnTo>
                <a:lnTo>
                  <a:pt x="843" y="1232"/>
                </a:lnTo>
                <a:close/>
                <a:moveTo>
                  <a:pt x="408" y="2113"/>
                </a:moveTo>
                <a:lnTo>
                  <a:pt x="408" y="2113"/>
                </a:lnTo>
                <a:lnTo>
                  <a:pt x="403" y="2099"/>
                </a:lnTo>
                <a:lnTo>
                  <a:pt x="397" y="2087"/>
                </a:lnTo>
                <a:lnTo>
                  <a:pt x="390" y="2077"/>
                </a:lnTo>
                <a:lnTo>
                  <a:pt x="384" y="2067"/>
                </a:lnTo>
                <a:lnTo>
                  <a:pt x="376" y="2059"/>
                </a:lnTo>
                <a:lnTo>
                  <a:pt x="367" y="2052"/>
                </a:lnTo>
                <a:lnTo>
                  <a:pt x="359" y="2046"/>
                </a:lnTo>
                <a:lnTo>
                  <a:pt x="350" y="2041"/>
                </a:lnTo>
                <a:lnTo>
                  <a:pt x="341" y="2036"/>
                </a:lnTo>
                <a:lnTo>
                  <a:pt x="332" y="2034"/>
                </a:lnTo>
                <a:lnTo>
                  <a:pt x="314" y="2029"/>
                </a:lnTo>
                <a:lnTo>
                  <a:pt x="297" y="2027"/>
                </a:lnTo>
                <a:lnTo>
                  <a:pt x="280" y="2026"/>
                </a:lnTo>
                <a:lnTo>
                  <a:pt x="147" y="2026"/>
                </a:lnTo>
                <a:lnTo>
                  <a:pt x="147" y="2026"/>
                </a:lnTo>
                <a:lnTo>
                  <a:pt x="134" y="2027"/>
                </a:lnTo>
                <a:lnTo>
                  <a:pt x="120" y="2028"/>
                </a:lnTo>
                <a:lnTo>
                  <a:pt x="108" y="2032"/>
                </a:lnTo>
                <a:lnTo>
                  <a:pt x="98" y="2035"/>
                </a:lnTo>
                <a:lnTo>
                  <a:pt x="88" y="2040"/>
                </a:lnTo>
                <a:lnTo>
                  <a:pt x="78" y="2045"/>
                </a:lnTo>
                <a:lnTo>
                  <a:pt x="70" y="2052"/>
                </a:lnTo>
                <a:lnTo>
                  <a:pt x="62" y="2060"/>
                </a:lnTo>
                <a:lnTo>
                  <a:pt x="55" y="2068"/>
                </a:lnTo>
                <a:lnTo>
                  <a:pt x="49" y="2077"/>
                </a:lnTo>
                <a:lnTo>
                  <a:pt x="45" y="2087"/>
                </a:lnTo>
                <a:lnTo>
                  <a:pt x="40" y="2098"/>
                </a:lnTo>
                <a:lnTo>
                  <a:pt x="37" y="2109"/>
                </a:lnTo>
                <a:lnTo>
                  <a:pt x="34" y="2122"/>
                </a:lnTo>
                <a:lnTo>
                  <a:pt x="31" y="2135"/>
                </a:lnTo>
                <a:lnTo>
                  <a:pt x="30" y="2149"/>
                </a:lnTo>
                <a:lnTo>
                  <a:pt x="0" y="2471"/>
                </a:lnTo>
                <a:lnTo>
                  <a:pt x="55" y="2477"/>
                </a:lnTo>
                <a:lnTo>
                  <a:pt x="85" y="2154"/>
                </a:lnTo>
                <a:lnTo>
                  <a:pt x="85" y="2154"/>
                </a:lnTo>
                <a:lnTo>
                  <a:pt x="88" y="2134"/>
                </a:lnTo>
                <a:lnTo>
                  <a:pt x="91" y="2118"/>
                </a:lnTo>
                <a:lnTo>
                  <a:pt x="97" y="2106"/>
                </a:lnTo>
                <a:lnTo>
                  <a:pt x="100" y="2100"/>
                </a:lnTo>
                <a:lnTo>
                  <a:pt x="103" y="2096"/>
                </a:lnTo>
                <a:lnTo>
                  <a:pt x="108" y="2092"/>
                </a:lnTo>
                <a:lnTo>
                  <a:pt x="111" y="2089"/>
                </a:lnTo>
                <a:lnTo>
                  <a:pt x="117" y="2087"/>
                </a:lnTo>
                <a:lnTo>
                  <a:pt x="121" y="2085"/>
                </a:lnTo>
                <a:lnTo>
                  <a:pt x="134" y="2082"/>
                </a:lnTo>
                <a:lnTo>
                  <a:pt x="147" y="2081"/>
                </a:lnTo>
                <a:lnTo>
                  <a:pt x="280" y="2081"/>
                </a:lnTo>
                <a:lnTo>
                  <a:pt x="280" y="2081"/>
                </a:lnTo>
                <a:lnTo>
                  <a:pt x="292" y="2082"/>
                </a:lnTo>
                <a:lnTo>
                  <a:pt x="304" y="2083"/>
                </a:lnTo>
                <a:lnTo>
                  <a:pt x="314" y="2086"/>
                </a:lnTo>
                <a:lnTo>
                  <a:pt x="324" y="2090"/>
                </a:lnTo>
                <a:lnTo>
                  <a:pt x="334" y="2096"/>
                </a:lnTo>
                <a:lnTo>
                  <a:pt x="342" y="2105"/>
                </a:lnTo>
                <a:lnTo>
                  <a:pt x="350" y="2116"/>
                </a:lnTo>
                <a:lnTo>
                  <a:pt x="355" y="2131"/>
                </a:lnTo>
                <a:lnTo>
                  <a:pt x="436" y="2370"/>
                </a:lnTo>
                <a:lnTo>
                  <a:pt x="733" y="2412"/>
                </a:lnTo>
                <a:lnTo>
                  <a:pt x="733" y="2357"/>
                </a:lnTo>
                <a:lnTo>
                  <a:pt x="478" y="2321"/>
                </a:lnTo>
                <a:lnTo>
                  <a:pt x="408" y="2113"/>
                </a:lnTo>
                <a:close/>
                <a:moveTo>
                  <a:pt x="1911" y="2522"/>
                </a:moveTo>
                <a:lnTo>
                  <a:pt x="1503" y="2522"/>
                </a:lnTo>
                <a:lnTo>
                  <a:pt x="1503" y="2550"/>
                </a:lnTo>
                <a:lnTo>
                  <a:pt x="1929" y="2550"/>
                </a:lnTo>
                <a:lnTo>
                  <a:pt x="2044" y="2289"/>
                </a:lnTo>
                <a:lnTo>
                  <a:pt x="2018" y="2278"/>
                </a:lnTo>
                <a:lnTo>
                  <a:pt x="1911" y="2522"/>
                </a:lnTo>
                <a:close/>
                <a:moveTo>
                  <a:pt x="2089" y="2026"/>
                </a:moveTo>
                <a:lnTo>
                  <a:pt x="1956" y="2026"/>
                </a:lnTo>
                <a:lnTo>
                  <a:pt x="1956" y="2026"/>
                </a:lnTo>
                <a:lnTo>
                  <a:pt x="1939" y="2027"/>
                </a:lnTo>
                <a:lnTo>
                  <a:pt x="1922" y="2029"/>
                </a:lnTo>
                <a:lnTo>
                  <a:pt x="1904" y="2034"/>
                </a:lnTo>
                <a:lnTo>
                  <a:pt x="1895" y="2036"/>
                </a:lnTo>
                <a:lnTo>
                  <a:pt x="1886" y="2041"/>
                </a:lnTo>
                <a:lnTo>
                  <a:pt x="1877" y="2046"/>
                </a:lnTo>
                <a:lnTo>
                  <a:pt x="1870" y="2052"/>
                </a:lnTo>
                <a:lnTo>
                  <a:pt x="1861" y="2059"/>
                </a:lnTo>
                <a:lnTo>
                  <a:pt x="1853" y="2067"/>
                </a:lnTo>
                <a:lnTo>
                  <a:pt x="1846" y="2077"/>
                </a:lnTo>
                <a:lnTo>
                  <a:pt x="1839" y="2087"/>
                </a:lnTo>
                <a:lnTo>
                  <a:pt x="1834" y="2099"/>
                </a:lnTo>
                <a:lnTo>
                  <a:pt x="1828" y="2113"/>
                </a:lnTo>
                <a:lnTo>
                  <a:pt x="1758" y="2321"/>
                </a:lnTo>
                <a:lnTo>
                  <a:pt x="1503" y="2357"/>
                </a:lnTo>
                <a:lnTo>
                  <a:pt x="1503" y="2412"/>
                </a:lnTo>
                <a:lnTo>
                  <a:pt x="1800" y="2370"/>
                </a:lnTo>
                <a:lnTo>
                  <a:pt x="1881" y="2131"/>
                </a:lnTo>
                <a:lnTo>
                  <a:pt x="1881" y="2131"/>
                </a:lnTo>
                <a:lnTo>
                  <a:pt x="1886" y="2116"/>
                </a:lnTo>
                <a:lnTo>
                  <a:pt x="1894" y="2105"/>
                </a:lnTo>
                <a:lnTo>
                  <a:pt x="1902" y="2096"/>
                </a:lnTo>
                <a:lnTo>
                  <a:pt x="1911" y="2090"/>
                </a:lnTo>
                <a:lnTo>
                  <a:pt x="1922" y="2086"/>
                </a:lnTo>
                <a:lnTo>
                  <a:pt x="1933" y="2083"/>
                </a:lnTo>
                <a:lnTo>
                  <a:pt x="1944" y="2082"/>
                </a:lnTo>
                <a:lnTo>
                  <a:pt x="1956" y="2081"/>
                </a:lnTo>
                <a:lnTo>
                  <a:pt x="2089" y="2081"/>
                </a:lnTo>
                <a:lnTo>
                  <a:pt x="2089" y="2081"/>
                </a:lnTo>
                <a:lnTo>
                  <a:pt x="2102" y="2082"/>
                </a:lnTo>
                <a:lnTo>
                  <a:pt x="2115" y="2085"/>
                </a:lnTo>
                <a:lnTo>
                  <a:pt x="2119" y="2087"/>
                </a:lnTo>
                <a:lnTo>
                  <a:pt x="2125" y="2089"/>
                </a:lnTo>
                <a:lnTo>
                  <a:pt x="2128" y="2092"/>
                </a:lnTo>
                <a:lnTo>
                  <a:pt x="2133" y="2096"/>
                </a:lnTo>
                <a:lnTo>
                  <a:pt x="2136" y="2100"/>
                </a:lnTo>
                <a:lnTo>
                  <a:pt x="2140" y="2106"/>
                </a:lnTo>
                <a:lnTo>
                  <a:pt x="2145" y="2118"/>
                </a:lnTo>
                <a:lnTo>
                  <a:pt x="2149" y="2134"/>
                </a:lnTo>
                <a:lnTo>
                  <a:pt x="2151" y="2154"/>
                </a:lnTo>
                <a:lnTo>
                  <a:pt x="2181" y="2477"/>
                </a:lnTo>
                <a:lnTo>
                  <a:pt x="2236" y="2471"/>
                </a:lnTo>
                <a:lnTo>
                  <a:pt x="2206" y="2149"/>
                </a:lnTo>
                <a:lnTo>
                  <a:pt x="2206" y="2149"/>
                </a:lnTo>
                <a:lnTo>
                  <a:pt x="2205" y="2135"/>
                </a:lnTo>
                <a:lnTo>
                  <a:pt x="2203" y="2122"/>
                </a:lnTo>
                <a:lnTo>
                  <a:pt x="2199" y="2109"/>
                </a:lnTo>
                <a:lnTo>
                  <a:pt x="2196" y="2098"/>
                </a:lnTo>
                <a:lnTo>
                  <a:pt x="2191" y="2087"/>
                </a:lnTo>
                <a:lnTo>
                  <a:pt x="2187" y="2077"/>
                </a:lnTo>
                <a:lnTo>
                  <a:pt x="2181" y="2068"/>
                </a:lnTo>
                <a:lnTo>
                  <a:pt x="2174" y="2060"/>
                </a:lnTo>
                <a:lnTo>
                  <a:pt x="2167" y="2052"/>
                </a:lnTo>
                <a:lnTo>
                  <a:pt x="2159" y="2045"/>
                </a:lnTo>
                <a:lnTo>
                  <a:pt x="2149" y="2040"/>
                </a:lnTo>
                <a:lnTo>
                  <a:pt x="2138" y="2035"/>
                </a:lnTo>
                <a:lnTo>
                  <a:pt x="2128" y="2032"/>
                </a:lnTo>
                <a:lnTo>
                  <a:pt x="2116" y="2028"/>
                </a:lnTo>
                <a:lnTo>
                  <a:pt x="2102" y="2027"/>
                </a:lnTo>
                <a:lnTo>
                  <a:pt x="2089" y="2026"/>
                </a:lnTo>
                <a:lnTo>
                  <a:pt x="2089" y="2026"/>
                </a:lnTo>
                <a:close/>
                <a:moveTo>
                  <a:pt x="55" y="1877"/>
                </a:moveTo>
                <a:lnTo>
                  <a:pt x="55" y="1877"/>
                </a:lnTo>
                <a:lnTo>
                  <a:pt x="58" y="1883"/>
                </a:lnTo>
                <a:lnTo>
                  <a:pt x="63" y="1889"/>
                </a:lnTo>
                <a:lnTo>
                  <a:pt x="69" y="1893"/>
                </a:lnTo>
                <a:lnTo>
                  <a:pt x="75" y="1898"/>
                </a:lnTo>
                <a:lnTo>
                  <a:pt x="82" y="1901"/>
                </a:lnTo>
                <a:lnTo>
                  <a:pt x="90" y="1904"/>
                </a:lnTo>
                <a:lnTo>
                  <a:pt x="98" y="1905"/>
                </a:lnTo>
                <a:lnTo>
                  <a:pt x="106" y="1905"/>
                </a:lnTo>
                <a:lnTo>
                  <a:pt x="108" y="1904"/>
                </a:lnTo>
                <a:lnTo>
                  <a:pt x="108" y="1904"/>
                </a:lnTo>
                <a:lnTo>
                  <a:pt x="119" y="1915"/>
                </a:lnTo>
                <a:lnTo>
                  <a:pt x="132" y="1926"/>
                </a:lnTo>
                <a:lnTo>
                  <a:pt x="145" y="1935"/>
                </a:lnTo>
                <a:lnTo>
                  <a:pt x="159" y="1944"/>
                </a:lnTo>
                <a:lnTo>
                  <a:pt x="173" y="1950"/>
                </a:lnTo>
                <a:lnTo>
                  <a:pt x="189" y="1954"/>
                </a:lnTo>
                <a:lnTo>
                  <a:pt x="205" y="1957"/>
                </a:lnTo>
                <a:lnTo>
                  <a:pt x="222" y="1959"/>
                </a:lnTo>
                <a:lnTo>
                  <a:pt x="222" y="1959"/>
                </a:lnTo>
                <a:lnTo>
                  <a:pt x="238" y="1957"/>
                </a:lnTo>
                <a:lnTo>
                  <a:pt x="253" y="1955"/>
                </a:lnTo>
                <a:lnTo>
                  <a:pt x="269" y="1951"/>
                </a:lnTo>
                <a:lnTo>
                  <a:pt x="282" y="1945"/>
                </a:lnTo>
                <a:lnTo>
                  <a:pt x="296" y="1937"/>
                </a:lnTo>
                <a:lnTo>
                  <a:pt x="309" y="1928"/>
                </a:lnTo>
                <a:lnTo>
                  <a:pt x="321" y="1918"/>
                </a:lnTo>
                <a:lnTo>
                  <a:pt x="332" y="1908"/>
                </a:lnTo>
                <a:lnTo>
                  <a:pt x="342" y="1896"/>
                </a:lnTo>
                <a:lnTo>
                  <a:pt x="351" y="1882"/>
                </a:lnTo>
                <a:lnTo>
                  <a:pt x="358" y="1868"/>
                </a:lnTo>
                <a:lnTo>
                  <a:pt x="364" y="1853"/>
                </a:lnTo>
                <a:lnTo>
                  <a:pt x="370" y="1837"/>
                </a:lnTo>
                <a:lnTo>
                  <a:pt x="373" y="1820"/>
                </a:lnTo>
                <a:lnTo>
                  <a:pt x="376" y="1803"/>
                </a:lnTo>
                <a:lnTo>
                  <a:pt x="377" y="1787"/>
                </a:lnTo>
                <a:lnTo>
                  <a:pt x="377" y="1745"/>
                </a:lnTo>
                <a:lnTo>
                  <a:pt x="377" y="1745"/>
                </a:lnTo>
                <a:lnTo>
                  <a:pt x="376" y="1726"/>
                </a:lnTo>
                <a:lnTo>
                  <a:pt x="373" y="1708"/>
                </a:lnTo>
                <a:lnTo>
                  <a:pt x="369" y="1691"/>
                </a:lnTo>
                <a:lnTo>
                  <a:pt x="363" y="1674"/>
                </a:lnTo>
                <a:lnTo>
                  <a:pt x="355" y="1660"/>
                </a:lnTo>
                <a:lnTo>
                  <a:pt x="348" y="1644"/>
                </a:lnTo>
                <a:lnTo>
                  <a:pt x="337" y="1630"/>
                </a:lnTo>
                <a:lnTo>
                  <a:pt x="327" y="1618"/>
                </a:lnTo>
                <a:lnTo>
                  <a:pt x="327" y="1618"/>
                </a:lnTo>
                <a:lnTo>
                  <a:pt x="337" y="1603"/>
                </a:lnTo>
                <a:lnTo>
                  <a:pt x="337" y="1603"/>
                </a:lnTo>
                <a:lnTo>
                  <a:pt x="344" y="1589"/>
                </a:lnTo>
                <a:lnTo>
                  <a:pt x="350" y="1573"/>
                </a:lnTo>
                <a:lnTo>
                  <a:pt x="353" y="1557"/>
                </a:lnTo>
                <a:lnTo>
                  <a:pt x="354" y="1541"/>
                </a:lnTo>
                <a:lnTo>
                  <a:pt x="354" y="1541"/>
                </a:lnTo>
                <a:lnTo>
                  <a:pt x="346" y="1546"/>
                </a:lnTo>
                <a:lnTo>
                  <a:pt x="337" y="1549"/>
                </a:lnTo>
                <a:lnTo>
                  <a:pt x="330" y="1553"/>
                </a:lnTo>
                <a:lnTo>
                  <a:pt x="321" y="1555"/>
                </a:lnTo>
                <a:lnTo>
                  <a:pt x="310" y="1556"/>
                </a:lnTo>
                <a:lnTo>
                  <a:pt x="301" y="1557"/>
                </a:lnTo>
                <a:lnTo>
                  <a:pt x="292" y="1557"/>
                </a:lnTo>
                <a:lnTo>
                  <a:pt x="283" y="1557"/>
                </a:lnTo>
                <a:lnTo>
                  <a:pt x="283" y="1558"/>
                </a:lnTo>
                <a:lnTo>
                  <a:pt x="283" y="1558"/>
                </a:lnTo>
                <a:lnTo>
                  <a:pt x="268" y="1554"/>
                </a:lnTo>
                <a:lnTo>
                  <a:pt x="253" y="1550"/>
                </a:lnTo>
                <a:lnTo>
                  <a:pt x="238" y="1548"/>
                </a:lnTo>
                <a:lnTo>
                  <a:pt x="225" y="1546"/>
                </a:lnTo>
                <a:lnTo>
                  <a:pt x="210" y="1546"/>
                </a:lnTo>
                <a:lnTo>
                  <a:pt x="197" y="1546"/>
                </a:lnTo>
                <a:lnTo>
                  <a:pt x="183" y="1547"/>
                </a:lnTo>
                <a:lnTo>
                  <a:pt x="171" y="1549"/>
                </a:lnTo>
                <a:lnTo>
                  <a:pt x="159" y="1552"/>
                </a:lnTo>
                <a:lnTo>
                  <a:pt x="146" y="1555"/>
                </a:lnTo>
                <a:lnTo>
                  <a:pt x="135" y="1558"/>
                </a:lnTo>
                <a:lnTo>
                  <a:pt x="124" y="1563"/>
                </a:lnTo>
                <a:lnTo>
                  <a:pt x="112" y="1568"/>
                </a:lnTo>
                <a:lnTo>
                  <a:pt x="102" y="1574"/>
                </a:lnTo>
                <a:lnTo>
                  <a:pt x="92" y="1580"/>
                </a:lnTo>
                <a:lnTo>
                  <a:pt x="83" y="1586"/>
                </a:lnTo>
                <a:lnTo>
                  <a:pt x="66" y="1601"/>
                </a:lnTo>
                <a:lnTo>
                  <a:pt x="51" y="1617"/>
                </a:lnTo>
                <a:lnTo>
                  <a:pt x="39" y="1635"/>
                </a:lnTo>
                <a:lnTo>
                  <a:pt x="34" y="1644"/>
                </a:lnTo>
                <a:lnTo>
                  <a:pt x="29" y="1653"/>
                </a:lnTo>
                <a:lnTo>
                  <a:pt x="26" y="1662"/>
                </a:lnTo>
                <a:lnTo>
                  <a:pt x="22" y="1671"/>
                </a:lnTo>
                <a:lnTo>
                  <a:pt x="20" y="1681"/>
                </a:lnTo>
                <a:lnTo>
                  <a:pt x="19" y="1690"/>
                </a:lnTo>
                <a:lnTo>
                  <a:pt x="18" y="1699"/>
                </a:lnTo>
                <a:lnTo>
                  <a:pt x="18" y="1709"/>
                </a:lnTo>
                <a:lnTo>
                  <a:pt x="19" y="1718"/>
                </a:lnTo>
                <a:lnTo>
                  <a:pt x="20" y="1727"/>
                </a:lnTo>
                <a:lnTo>
                  <a:pt x="55" y="1877"/>
                </a:lnTo>
                <a:close/>
                <a:moveTo>
                  <a:pt x="120" y="1788"/>
                </a:moveTo>
                <a:lnTo>
                  <a:pt x="120" y="1788"/>
                </a:lnTo>
                <a:lnTo>
                  <a:pt x="120" y="1788"/>
                </a:lnTo>
                <a:lnTo>
                  <a:pt x="121" y="1782"/>
                </a:lnTo>
                <a:lnTo>
                  <a:pt x="124" y="1778"/>
                </a:lnTo>
                <a:lnTo>
                  <a:pt x="126" y="1772"/>
                </a:lnTo>
                <a:lnTo>
                  <a:pt x="130" y="1767"/>
                </a:lnTo>
                <a:lnTo>
                  <a:pt x="134" y="1764"/>
                </a:lnTo>
                <a:lnTo>
                  <a:pt x="138" y="1761"/>
                </a:lnTo>
                <a:lnTo>
                  <a:pt x="144" y="1758"/>
                </a:lnTo>
                <a:lnTo>
                  <a:pt x="150" y="1757"/>
                </a:lnTo>
                <a:lnTo>
                  <a:pt x="150" y="1757"/>
                </a:lnTo>
                <a:lnTo>
                  <a:pt x="156" y="1756"/>
                </a:lnTo>
                <a:lnTo>
                  <a:pt x="162" y="1757"/>
                </a:lnTo>
                <a:lnTo>
                  <a:pt x="168" y="1758"/>
                </a:lnTo>
                <a:lnTo>
                  <a:pt x="172" y="1761"/>
                </a:lnTo>
                <a:lnTo>
                  <a:pt x="178" y="1764"/>
                </a:lnTo>
                <a:lnTo>
                  <a:pt x="182" y="1767"/>
                </a:lnTo>
                <a:lnTo>
                  <a:pt x="186" y="1772"/>
                </a:lnTo>
                <a:lnTo>
                  <a:pt x="189" y="1776"/>
                </a:lnTo>
                <a:lnTo>
                  <a:pt x="189" y="1776"/>
                </a:lnTo>
                <a:lnTo>
                  <a:pt x="201" y="1769"/>
                </a:lnTo>
                <a:lnTo>
                  <a:pt x="214" y="1760"/>
                </a:lnTo>
                <a:lnTo>
                  <a:pt x="227" y="1747"/>
                </a:lnTo>
                <a:lnTo>
                  <a:pt x="241" y="1734"/>
                </a:lnTo>
                <a:lnTo>
                  <a:pt x="253" y="1717"/>
                </a:lnTo>
                <a:lnTo>
                  <a:pt x="267" y="1697"/>
                </a:lnTo>
                <a:lnTo>
                  <a:pt x="279" y="1673"/>
                </a:lnTo>
                <a:lnTo>
                  <a:pt x="292" y="1647"/>
                </a:lnTo>
                <a:lnTo>
                  <a:pt x="292" y="1647"/>
                </a:lnTo>
                <a:lnTo>
                  <a:pt x="307" y="1637"/>
                </a:lnTo>
                <a:lnTo>
                  <a:pt x="307" y="1637"/>
                </a:lnTo>
                <a:lnTo>
                  <a:pt x="316" y="1648"/>
                </a:lnTo>
                <a:lnTo>
                  <a:pt x="324" y="1660"/>
                </a:lnTo>
                <a:lnTo>
                  <a:pt x="332" y="1672"/>
                </a:lnTo>
                <a:lnTo>
                  <a:pt x="337" y="1684"/>
                </a:lnTo>
                <a:lnTo>
                  <a:pt x="342" y="1699"/>
                </a:lnTo>
                <a:lnTo>
                  <a:pt x="345" y="1713"/>
                </a:lnTo>
                <a:lnTo>
                  <a:pt x="348" y="1729"/>
                </a:lnTo>
                <a:lnTo>
                  <a:pt x="349" y="1745"/>
                </a:lnTo>
                <a:lnTo>
                  <a:pt x="349" y="1787"/>
                </a:lnTo>
                <a:lnTo>
                  <a:pt x="349" y="1787"/>
                </a:lnTo>
                <a:lnTo>
                  <a:pt x="348" y="1801"/>
                </a:lnTo>
                <a:lnTo>
                  <a:pt x="346" y="1816"/>
                </a:lnTo>
                <a:lnTo>
                  <a:pt x="343" y="1829"/>
                </a:lnTo>
                <a:lnTo>
                  <a:pt x="339" y="1843"/>
                </a:lnTo>
                <a:lnTo>
                  <a:pt x="333" y="1856"/>
                </a:lnTo>
                <a:lnTo>
                  <a:pt x="326" y="1868"/>
                </a:lnTo>
                <a:lnTo>
                  <a:pt x="319" y="1879"/>
                </a:lnTo>
                <a:lnTo>
                  <a:pt x="312" y="1889"/>
                </a:lnTo>
                <a:lnTo>
                  <a:pt x="301" y="1898"/>
                </a:lnTo>
                <a:lnTo>
                  <a:pt x="292" y="1907"/>
                </a:lnTo>
                <a:lnTo>
                  <a:pt x="281" y="1914"/>
                </a:lnTo>
                <a:lnTo>
                  <a:pt x="271" y="1919"/>
                </a:lnTo>
                <a:lnTo>
                  <a:pt x="259" y="1925"/>
                </a:lnTo>
                <a:lnTo>
                  <a:pt x="247" y="1928"/>
                </a:lnTo>
                <a:lnTo>
                  <a:pt x="235" y="1930"/>
                </a:lnTo>
                <a:lnTo>
                  <a:pt x="222" y="1930"/>
                </a:lnTo>
                <a:lnTo>
                  <a:pt x="222" y="1930"/>
                </a:lnTo>
                <a:lnTo>
                  <a:pt x="207" y="1929"/>
                </a:lnTo>
                <a:lnTo>
                  <a:pt x="192" y="1927"/>
                </a:lnTo>
                <a:lnTo>
                  <a:pt x="178" y="1921"/>
                </a:lnTo>
                <a:lnTo>
                  <a:pt x="164" y="1915"/>
                </a:lnTo>
                <a:lnTo>
                  <a:pt x="152" y="1907"/>
                </a:lnTo>
                <a:lnTo>
                  <a:pt x="141" y="1897"/>
                </a:lnTo>
                <a:lnTo>
                  <a:pt x="129" y="1886"/>
                </a:lnTo>
                <a:lnTo>
                  <a:pt x="120" y="1873"/>
                </a:lnTo>
                <a:lnTo>
                  <a:pt x="120" y="1873"/>
                </a:lnTo>
                <a:lnTo>
                  <a:pt x="117" y="1855"/>
                </a:lnTo>
                <a:lnTo>
                  <a:pt x="116" y="1836"/>
                </a:lnTo>
                <a:lnTo>
                  <a:pt x="117" y="1814"/>
                </a:lnTo>
                <a:lnTo>
                  <a:pt x="120" y="1788"/>
                </a:lnTo>
                <a:lnTo>
                  <a:pt x="120" y="1788"/>
                </a:lnTo>
                <a:close/>
                <a:moveTo>
                  <a:pt x="1785" y="645"/>
                </a:moveTo>
                <a:lnTo>
                  <a:pt x="1441" y="645"/>
                </a:lnTo>
                <a:lnTo>
                  <a:pt x="1441" y="700"/>
                </a:lnTo>
                <a:lnTo>
                  <a:pt x="1785" y="700"/>
                </a:lnTo>
                <a:lnTo>
                  <a:pt x="1785" y="645"/>
                </a:lnTo>
                <a:close/>
                <a:moveTo>
                  <a:pt x="1785" y="297"/>
                </a:moveTo>
                <a:lnTo>
                  <a:pt x="973" y="297"/>
                </a:lnTo>
                <a:lnTo>
                  <a:pt x="973" y="352"/>
                </a:lnTo>
                <a:lnTo>
                  <a:pt x="1785" y="352"/>
                </a:lnTo>
                <a:lnTo>
                  <a:pt x="1785" y="297"/>
                </a:lnTo>
                <a:close/>
                <a:moveTo>
                  <a:pt x="973" y="526"/>
                </a:moveTo>
                <a:lnTo>
                  <a:pt x="1785" y="526"/>
                </a:lnTo>
                <a:lnTo>
                  <a:pt x="1785" y="471"/>
                </a:lnTo>
                <a:lnTo>
                  <a:pt x="973" y="471"/>
                </a:lnTo>
                <a:lnTo>
                  <a:pt x="973" y="526"/>
                </a:lnTo>
                <a:close/>
                <a:moveTo>
                  <a:pt x="1303" y="1501"/>
                </a:moveTo>
                <a:lnTo>
                  <a:pt x="1303" y="1501"/>
                </a:lnTo>
                <a:lnTo>
                  <a:pt x="1300" y="1489"/>
                </a:lnTo>
                <a:lnTo>
                  <a:pt x="1297" y="1476"/>
                </a:lnTo>
                <a:lnTo>
                  <a:pt x="1292" y="1464"/>
                </a:lnTo>
                <a:lnTo>
                  <a:pt x="1288" y="1452"/>
                </a:lnTo>
                <a:lnTo>
                  <a:pt x="1282" y="1439"/>
                </a:lnTo>
                <a:lnTo>
                  <a:pt x="1274" y="1428"/>
                </a:lnTo>
                <a:lnTo>
                  <a:pt x="1267" y="1417"/>
                </a:lnTo>
                <a:lnTo>
                  <a:pt x="1256" y="1407"/>
                </a:lnTo>
                <a:lnTo>
                  <a:pt x="1246" y="1396"/>
                </a:lnTo>
                <a:lnTo>
                  <a:pt x="1234" y="1389"/>
                </a:lnTo>
                <a:lnTo>
                  <a:pt x="1219" y="1381"/>
                </a:lnTo>
                <a:lnTo>
                  <a:pt x="1205" y="1374"/>
                </a:lnTo>
                <a:lnTo>
                  <a:pt x="1187" y="1368"/>
                </a:lnTo>
                <a:lnTo>
                  <a:pt x="1169" y="1365"/>
                </a:lnTo>
                <a:lnTo>
                  <a:pt x="1147" y="1362"/>
                </a:lnTo>
                <a:lnTo>
                  <a:pt x="1125" y="1362"/>
                </a:lnTo>
                <a:lnTo>
                  <a:pt x="1125" y="1362"/>
                </a:lnTo>
                <a:lnTo>
                  <a:pt x="1102" y="1363"/>
                </a:lnTo>
                <a:lnTo>
                  <a:pt x="1082" y="1365"/>
                </a:lnTo>
                <a:lnTo>
                  <a:pt x="1064" y="1371"/>
                </a:lnTo>
                <a:lnTo>
                  <a:pt x="1048" y="1376"/>
                </a:lnTo>
                <a:lnTo>
                  <a:pt x="1034" y="1384"/>
                </a:lnTo>
                <a:lnTo>
                  <a:pt x="1021" y="1393"/>
                </a:lnTo>
                <a:lnTo>
                  <a:pt x="1011" y="1403"/>
                </a:lnTo>
                <a:lnTo>
                  <a:pt x="1002" y="1414"/>
                </a:lnTo>
                <a:lnTo>
                  <a:pt x="994" y="1426"/>
                </a:lnTo>
                <a:lnTo>
                  <a:pt x="988" y="1437"/>
                </a:lnTo>
                <a:lnTo>
                  <a:pt x="982" y="1448"/>
                </a:lnTo>
                <a:lnTo>
                  <a:pt x="978" y="1459"/>
                </a:lnTo>
                <a:lnTo>
                  <a:pt x="972" y="1481"/>
                </a:lnTo>
                <a:lnTo>
                  <a:pt x="967" y="1500"/>
                </a:lnTo>
                <a:lnTo>
                  <a:pt x="967" y="1500"/>
                </a:lnTo>
                <a:lnTo>
                  <a:pt x="962" y="1545"/>
                </a:lnTo>
                <a:lnTo>
                  <a:pt x="956" y="1603"/>
                </a:lnTo>
                <a:lnTo>
                  <a:pt x="952" y="1657"/>
                </a:lnTo>
                <a:lnTo>
                  <a:pt x="952" y="1676"/>
                </a:lnTo>
                <a:lnTo>
                  <a:pt x="952" y="1688"/>
                </a:lnTo>
                <a:lnTo>
                  <a:pt x="952" y="1688"/>
                </a:lnTo>
                <a:lnTo>
                  <a:pt x="954" y="1693"/>
                </a:lnTo>
                <a:lnTo>
                  <a:pt x="957" y="1698"/>
                </a:lnTo>
                <a:lnTo>
                  <a:pt x="962" y="1703"/>
                </a:lnTo>
                <a:lnTo>
                  <a:pt x="967" y="1708"/>
                </a:lnTo>
                <a:lnTo>
                  <a:pt x="976" y="1712"/>
                </a:lnTo>
                <a:lnTo>
                  <a:pt x="988" y="1716"/>
                </a:lnTo>
                <a:lnTo>
                  <a:pt x="1002" y="1718"/>
                </a:lnTo>
                <a:lnTo>
                  <a:pt x="1019" y="1719"/>
                </a:lnTo>
                <a:lnTo>
                  <a:pt x="1019" y="1719"/>
                </a:lnTo>
                <a:lnTo>
                  <a:pt x="1034" y="1719"/>
                </a:lnTo>
                <a:lnTo>
                  <a:pt x="1046" y="1718"/>
                </a:lnTo>
                <a:lnTo>
                  <a:pt x="1063" y="1716"/>
                </a:lnTo>
                <a:lnTo>
                  <a:pt x="1063" y="1716"/>
                </a:lnTo>
                <a:lnTo>
                  <a:pt x="1078" y="1725"/>
                </a:lnTo>
                <a:lnTo>
                  <a:pt x="1095" y="1730"/>
                </a:lnTo>
                <a:lnTo>
                  <a:pt x="1113" y="1735"/>
                </a:lnTo>
                <a:lnTo>
                  <a:pt x="1122" y="1736"/>
                </a:lnTo>
                <a:lnTo>
                  <a:pt x="1131" y="1736"/>
                </a:lnTo>
                <a:lnTo>
                  <a:pt x="1131" y="1736"/>
                </a:lnTo>
                <a:lnTo>
                  <a:pt x="1139" y="1736"/>
                </a:lnTo>
                <a:lnTo>
                  <a:pt x="1148" y="1735"/>
                </a:lnTo>
                <a:lnTo>
                  <a:pt x="1157" y="1733"/>
                </a:lnTo>
                <a:lnTo>
                  <a:pt x="1166" y="1730"/>
                </a:lnTo>
                <a:lnTo>
                  <a:pt x="1183" y="1724"/>
                </a:lnTo>
                <a:lnTo>
                  <a:pt x="1199" y="1715"/>
                </a:lnTo>
                <a:lnTo>
                  <a:pt x="1199" y="1715"/>
                </a:lnTo>
                <a:lnTo>
                  <a:pt x="1227" y="1717"/>
                </a:lnTo>
                <a:lnTo>
                  <a:pt x="1259" y="1717"/>
                </a:lnTo>
                <a:lnTo>
                  <a:pt x="1274" y="1717"/>
                </a:lnTo>
                <a:lnTo>
                  <a:pt x="1287" y="1716"/>
                </a:lnTo>
                <a:lnTo>
                  <a:pt x="1297" y="1713"/>
                </a:lnTo>
                <a:lnTo>
                  <a:pt x="1304" y="1711"/>
                </a:lnTo>
                <a:lnTo>
                  <a:pt x="1304" y="1711"/>
                </a:lnTo>
                <a:lnTo>
                  <a:pt x="1306" y="1707"/>
                </a:lnTo>
                <a:lnTo>
                  <a:pt x="1308" y="1701"/>
                </a:lnTo>
                <a:lnTo>
                  <a:pt x="1310" y="1692"/>
                </a:lnTo>
                <a:lnTo>
                  <a:pt x="1312" y="1682"/>
                </a:lnTo>
                <a:lnTo>
                  <a:pt x="1314" y="1656"/>
                </a:lnTo>
                <a:lnTo>
                  <a:pt x="1314" y="1626"/>
                </a:lnTo>
                <a:lnTo>
                  <a:pt x="1313" y="1593"/>
                </a:lnTo>
                <a:lnTo>
                  <a:pt x="1310" y="1559"/>
                </a:lnTo>
                <a:lnTo>
                  <a:pt x="1307" y="1528"/>
                </a:lnTo>
                <a:lnTo>
                  <a:pt x="1303" y="1501"/>
                </a:lnTo>
                <a:lnTo>
                  <a:pt x="1303" y="1501"/>
                </a:lnTo>
                <a:close/>
                <a:moveTo>
                  <a:pt x="1237" y="1590"/>
                </a:moveTo>
                <a:lnTo>
                  <a:pt x="1237" y="1590"/>
                </a:lnTo>
                <a:lnTo>
                  <a:pt x="1236" y="1602"/>
                </a:lnTo>
                <a:lnTo>
                  <a:pt x="1235" y="1613"/>
                </a:lnTo>
                <a:lnTo>
                  <a:pt x="1232" y="1625"/>
                </a:lnTo>
                <a:lnTo>
                  <a:pt x="1228" y="1636"/>
                </a:lnTo>
                <a:lnTo>
                  <a:pt x="1224" y="1647"/>
                </a:lnTo>
                <a:lnTo>
                  <a:pt x="1218" y="1656"/>
                </a:lnTo>
                <a:lnTo>
                  <a:pt x="1213" y="1665"/>
                </a:lnTo>
                <a:lnTo>
                  <a:pt x="1206" y="1674"/>
                </a:lnTo>
                <a:lnTo>
                  <a:pt x="1198" y="1682"/>
                </a:lnTo>
                <a:lnTo>
                  <a:pt x="1189" y="1689"/>
                </a:lnTo>
                <a:lnTo>
                  <a:pt x="1181" y="1694"/>
                </a:lnTo>
                <a:lnTo>
                  <a:pt x="1171" y="1700"/>
                </a:lnTo>
                <a:lnTo>
                  <a:pt x="1162" y="1703"/>
                </a:lnTo>
                <a:lnTo>
                  <a:pt x="1152" y="1707"/>
                </a:lnTo>
                <a:lnTo>
                  <a:pt x="1141" y="1708"/>
                </a:lnTo>
                <a:lnTo>
                  <a:pt x="1131" y="1709"/>
                </a:lnTo>
                <a:lnTo>
                  <a:pt x="1131" y="1709"/>
                </a:lnTo>
                <a:lnTo>
                  <a:pt x="1119" y="1708"/>
                </a:lnTo>
                <a:lnTo>
                  <a:pt x="1109" y="1707"/>
                </a:lnTo>
                <a:lnTo>
                  <a:pt x="1099" y="1703"/>
                </a:lnTo>
                <a:lnTo>
                  <a:pt x="1089" y="1700"/>
                </a:lnTo>
                <a:lnTo>
                  <a:pt x="1080" y="1694"/>
                </a:lnTo>
                <a:lnTo>
                  <a:pt x="1071" y="1689"/>
                </a:lnTo>
                <a:lnTo>
                  <a:pt x="1063" y="1682"/>
                </a:lnTo>
                <a:lnTo>
                  <a:pt x="1055" y="1674"/>
                </a:lnTo>
                <a:lnTo>
                  <a:pt x="1048" y="1665"/>
                </a:lnTo>
                <a:lnTo>
                  <a:pt x="1042" y="1656"/>
                </a:lnTo>
                <a:lnTo>
                  <a:pt x="1036" y="1647"/>
                </a:lnTo>
                <a:lnTo>
                  <a:pt x="1032" y="1636"/>
                </a:lnTo>
                <a:lnTo>
                  <a:pt x="1028" y="1625"/>
                </a:lnTo>
                <a:lnTo>
                  <a:pt x="1026" y="1613"/>
                </a:lnTo>
                <a:lnTo>
                  <a:pt x="1024" y="1602"/>
                </a:lnTo>
                <a:lnTo>
                  <a:pt x="1024" y="1590"/>
                </a:lnTo>
                <a:lnTo>
                  <a:pt x="1024" y="1557"/>
                </a:lnTo>
                <a:lnTo>
                  <a:pt x="1024" y="1557"/>
                </a:lnTo>
                <a:lnTo>
                  <a:pt x="1025" y="1541"/>
                </a:lnTo>
                <a:lnTo>
                  <a:pt x="1028" y="1526"/>
                </a:lnTo>
                <a:lnTo>
                  <a:pt x="1028" y="1526"/>
                </a:lnTo>
                <a:lnTo>
                  <a:pt x="1032" y="1530"/>
                </a:lnTo>
                <a:lnTo>
                  <a:pt x="1037" y="1535"/>
                </a:lnTo>
                <a:lnTo>
                  <a:pt x="1043" y="1539"/>
                </a:lnTo>
                <a:lnTo>
                  <a:pt x="1051" y="1543"/>
                </a:lnTo>
                <a:lnTo>
                  <a:pt x="1061" y="1545"/>
                </a:lnTo>
                <a:lnTo>
                  <a:pt x="1071" y="1547"/>
                </a:lnTo>
                <a:lnTo>
                  <a:pt x="1084" y="1547"/>
                </a:lnTo>
                <a:lnTo>
                  <a:pt x="1099" y="1546"/>
                </a:lnTo>
                <a:lnTo>
                  <a:pt x="1099" y="1546"/>
                </a:lnTo>
                <a:lnTo>
                  <a:pt x="1116" y="1543"/>
                </a:lnTo>
                <a:lnTo>
                  <a:pt x="1129" y="1539"/>
                </a:lnTo>
                <a:lnTo>
                  <a:pt x="1154" y="1529"/>
                </a:lnTo>
                <a:lnTo>
                  <a:pt x="1168" y="1525"/>
                </a:lnTo>
                <a:lnTo>
                  <a:pt x="1183" y="1521"/>
                </a:lnTo>
                <a:lnTo>
                  <a:pt x="1205" y="1519"/>
                </a:lnTo>
                <a:lnTo>
                  <a:pt x="1231" y="1518"/>
                </a:lnTo>
                <a:lnTo>
                  <a:pt x="1231" y="1518"/>
                </a:lnTo>
                <a:lnTo>
                  <a:pt x="1233" y="1528"/>
                </a:lnTo>
                <a:lnTo>
                  <a:pt x="1235" y="1537"/>
                </a:lnTo>
                <a:lnTo>
                  <a:pt x="1236" y="1547"/>
                </a:lnTo>
                <a:lnTo>
                  <a:pt x="1237" y="1557"/>
                </a:lnTo>
                <a:lnTo>
                  <a:pt x="1237" y="1590"/>
                </a:lnTo>
                <a:close/>
                <a:moveTo>
                  <a:pt x="1471" y="1919"/>
                </a:moveTo>
                <a:lnTo>
                  <a:pt x="1471" y="1919"/>
                </a:lnTo>
                <a:lnTo>
                  <a:pt x="1468" y="1900"/>
                </a:lnTo>
                <a:lnTo>
                  <a:pt x="1463" y="1883"/>
                </a:lnTo>
                <a:lnTo>
                  <a:pt x="1459" y="1869"/>
                </a:lnTo>
                <a:lnTo>
                  <a:pt x="1453" y="1855"/>
                </a:lnTo>
                <a:lnTo>
                  <a:pt x="1447" y="1842"/>
                </a:lnTo>
                <a:lnTo>
                  <a:pt x="1440" y="1830"/>
                </a:lnTo>
                <a:lnTo>
                  <a:pt x="1432" y="1821"/>
                </a:lnTo>
                <a:lnTo>
                  <a:pt x="1423" y="1812"/>
                </a:lnTo>
                <a:lnTo>
                  <a:pt x="1414" y="1805"/>
                </a:lnTo>
                <a:lnTo>
                  <a:pt x="1404" y="1798"/>
                </a:lnTo>
                <a:lnTo>
                  <a:pt x="1394" y="1791"/>
                </a:lnTo>
                <a:lnTo>
                  <a:pt x="1382" y="1787"/>
                </a:lnTo>
                <a:lnTo>
                  <a:pt x="1370" y="1782"/>
                </a:lnTo>
                <a:lnTo>
                  <a:pt x="1358" y="1779"/>
                </a:lnTo>
                <a:lnTo>
                  <a:pt x="1344" y="1775"/>
                </a:lnTo>
                <a:lnTo>
                  <a:pt x="1331" y="1773"/>
                </a:lnTo>
                <a:lnTo>
                  <a:pt x="1301" y="1767"/>
                </a:lnTo>
                <a:lnTo>
                  <a:pt x="1301" y="1767"/>
                </a:lnTo>
                <a:lnTo>
                  <a:pt x="1303" y="1841"/>
                </a:lnTo>
                <a:lnTo>
                  <a:pt x="1303" y="1852"/>
                </a:lnTo>
                <a:lnTo>
                  <a:pt x="1294" y="1854"/>
                </a:lnTo>
                <a:lnTo>
                  <a:pt x="1270" y="1862"/>
                </a:lnTo>
                <a:lnTo>
                  <a:pt x="1304" y="1892"/>
                </a:lnTo>
                <a:lnTo>
                  <a:pt x="1125" y="2094"/>
                </a:lnTo>
                <a:lnTo>
                  <a:pt x="954" y="1892"/>
                </a:lnTo>
                <a:lnTo>
                  <a:pt x="988" y="1862"/>
                </a:lnTo>
                <a:lnTo>
                  <a:pt x="955" y="1852"/>
                </a:lnTo>
                <a:lnTo>
                  <a:pt x="955" y="1842"/>
                </a:lnTo>
                <a:lnTo>
                  <a:pt x="955" y="1842"/>
                </a:lnTo>
                <a:lnTo>
                  <a:pt x="956" y="1767"/>
                </a:lnTo>
                <a:lnTo>
                  <a:pt x="918" y="1774"/>
                </a:lnTo>
                <a:lnTo>
                  <a:pt x="918" y="1774"/>
                </a:lnTo>
                <a:lnTo>
                  <a:pt x="906" y="1778"/>
                </a:lnTo>
                <a:lnTo>
                  <a:pt x="893" y="1781"/>
                </a:lnTo>
                <a:lnTo>
                  <a:pt x="881" y="1785"/>
                </a:lnTo>
                <a:lnTo>
                  <a:pt x="870" y="1790"/>
                </a:lnTo>
                <a:lnTo>
                  <a:pt x="859" y="1796"/>
                </a:lnTo>
                <a:lnTo>
                  <a:pt x="849" y="1801"/>
                </a:lnTo>
                <a:lnTo>
                  <a:pt x="840" y="1809"/>
                </a:lnTo>
                <a:lnTo>
                  <a:pt x="831" y="1817"/>
                </a:lnTo>
                <a:lnTo>
                  <a:pt x="823" y="1825"/>
                </a:lnTo>
                <a:lnTo>
                  <a:pt x="816" y="1835"/>
                </a:lnTo>
                <a:lnTo>
                  <a:pt x="809" y="1846"/>
                </a:lnTo>
                <a:lnTo>
                  <a:pt x="803" y="1859"/>
                </a:lnTo>
                <a:lnTo>
                  <a:pt x="798" y="1871"/>
                </a:lnTo>
                <a:lnTo>
                  <a:pt x="793" y="1886"/>
                </a:lnTo>
                <a:lnTo>
                  <a:pt x="789" y="1901"/>
                </a:lnTo>
                <a:lnTo>
                  <a:pt x="785" y="1919"/>
                </a:lnTo>
                <a:lnTo>
                  <a:pt x="744" y="2194"/>
                </a:lnTo>
                <a:lnTo>
                  <a:pt x="744" y="2194"/>
                </a:lnTo>
                <a:lnTo>
                  <a:pt x="793" y="2179"/>
                </a:lnTo>
                <a:lnTo>
                  <a:pt x="843" y="2167"/>
                </a:lnTo>
                <a:lnTo>
                  <a:pt x="893" y="2155"/>
                </a:lnTo>
                <a:lnTo>
                  <a:pt x="945" y="2146"/>
                </a:lnTo>
                <a:lnTo>
                  <a:pt x="998" y="2138"/>
                </a:lnTo>
                <a:lnTo>
                  <a:pt x="1052" y="2134"/>
                </a:lnTo>
                <a:lnTo>
                  <a:pt x="1106" y="2131"/>
                </a:lnTo>
                <a:lnTo>
                  <a:pt x="1161" y="2129"/>
                </a:lnTo>
                <a:lnTo>
                  <a:pt x="1161" y="2129"/>
                </a:lnTo>
                <a:lnTo>
                  <a:pt x="1207" y="2131"/>
                </a:lnTo>
                <a:lnTo>
                  <a:pt x="1252" y="2133"/>
                </a:lnTo>
                <a:lnTo>
                  <a:pt x="1296" y="2136"/>
                </a:lnTo>
                <a:lnTo>
                  <a:pt x="1340" y="2141"/>
                </a:lnTo>
                <a:lnTo>
                  <a:pt x="1384" y="2147"/>
                </a:lnTo>
                <a:lnTo>
                  <a:pt x="1426" y="2155"/>
                </a:lnTo>
                <a:lnTo>
                  <a:pt x="1468" y="2164"/>
                </a:lnTo>
                <a:lnTo>
                  <a:pt x="1510" y="2174"/>
                </a:lnTo>
                <a:lnTo>
                  <a:pt x="1471" y="1919"/>
                </a:lnTo>
                <a:close/>
                <a:moveTo>
                  <a:pt x="1274" y="1763"/>
                </a:moveTo>
                <a:lnTo>
                  <a:pt x="1227" y="1756"/>
                </a:lnTo>
                <a:lnTo>
                  <a:pt x="1125" y="1970"/>
                </a:lnTo>
                <a:lnTo>
                  <a:pt x="1023" y="1754"/>
                </a:lnTo>
                <a:lnTo>
                  <a:pt x="983" y="1762"/>
                </a:lnTo>
                <a:lnTo>
                  <a:pt x="983" y="1762"/>
                </a:lnTo>
                <a:lnTo>
                  <a:pt x="983" y="1793"/>
                </a:lnTo>
                <a:lnTo>
                  <a:pt x="983" y="1793"/>
                </a:lnTo>
                <a:lnTo>
                  <a:pt x="982" y="1832"/>
                </a:lnTo>
                <a:lnTo>
                  <a:pt x="1042" y="1851"/>
                </a:lnTo>
                <a:lnTo>
                  <a:pt x="992" y="1895"/>
                </a:lnTo>
                <a:lnTo>
                  <a:pt x="1126" y="2052"/>
                </a:lnTo>
                <a:lnTo>
                  <a:pt x="1264" y="1895"/>
                </a:lnTo>
                <a:lnTo>
                  <a:pt x="1216" y="1851"/>
                </a:lnTo>
                <a:lnTo>
                  <a:pt x="1274" y="1832"/>
                </a:lnTo>
                <a:lnTo>
                  <a:pt x="1274" y="1832"/>
                </a:lnTo>
                <a:lnTo>
                  <a:pt x="1274" y="1763"/>
                </a:lnTo>
                <a:lnTo>
                  <a:pt x="1274" y="176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Freeform 38"/>
          <p:cNvSpPr>
            <a:spLocks noEditPoints="1"/>
          </p:cNvSpPr>
          <p:nvPr/>
        </p:nvSpPr>
        <p:spPr bwMode="auto">
          <a:xfrm>
            <a:off x="7410091" y="1974319"/>
            <a:ext cx="457200" cy="365760"/>
          </a:xfrm>
          <a:custGeom>
            <a:avLst/>
            <a:gdLst>
              <a:gd name="T0" fmla="*/ 2147483647 w 5332"/>
              <a:gd name="T1" fmla="*/ 2147483647 h 4763"/>
              <a:gd name="T2" fmla="*/ 2147483647 w 5332"/>
              <a:gd name="T3" fmla="*/ 2147483647 h 4763"/>
              <a:gd name="T4" fmla="*/ 2147483647 w 5332"/>
              <a:gd name="T5" fmla="*/ 2147483647 h 4763"/>
              <a:gd name="T6" fmla="*/ 2147483647 w 5332"/>
              <a:gd name="T7" fmla="*/ 2147483647 h 4763"/>
              <a:gd name="T8" fmla="*/ 2147483647 w 5332"/>
              <a:gd name="T9" fmla="*/ 2147483647 h 4763"/>
              <a:gd name="T10" fmla="*/ 2147483647 w 5332"/>
              <a:gd name="T11" fmla="*/ 2147483647 h 4763"/>
              <a:gd name="T12" fmla="*/ 2147483647 w 5332"/>
              <a:gd name="T13" fmla="*/ 2147483647 h 4763"/>
              <a:gd name="T14" fmla="*/ 2147483647 w 5332"/>
              <a:gd name="T15" fmla="*/ 2147483647 h 4763"/>
              <a:gd name="T16" fmla="*/ 2147483647 w 5332"/>
              <a:gd name="T17" fmla="*/ 2147483647 h 4763"/>
              <a:gd name="T18" fmla="*/ 2147483647 w 5332"/>
              <a:gd name="T19" fmla="*/ 2147483647 h 4763"/>
              <a:gd name="T20" fmla="*/ 2147483647 w 5332"/>
              <a:gd name="T21" fmla="*/ 2147483647 h 4763"/>
              <a:gd name="T22" fmla="*/ 2147483647 w 5332"/>
              <a:gd name="T23" fmla="*/ 2147483647 h 4763"/>
              <a:gd name="T24" fmla="*/ 2147483647 w 5332"/>
              <a:gd name="T25" fmla="*/ 2147483647 h 4763"/>
              <a:gd name="T26" fmla="*/ 2147483647 w 5332"/>
              <a:gd name="T27" fmla="*/ 2147483647 h 4763"/>
              <a:gd name="T28" fmla="*/ 2147483647 w 5332"/>
              <a:gd name="T29" fmla="*/ 2147483647 h 4763"/>
              <a:gd name="T30" fmla="*/ 2147483647 w 5332"/>
              <a:gd name="T31" fmla="*/ 2147483647 h 4763"/>
              <a:gd name="T32" fmla="*/ 2147483647 w 5332"/>
              <a:gd name="T33" fmla="*/ 2147483647 h 4763"/>
              <a:gd name="T34" fmla="*/ 2147483647 w 5332"/>
              <a:gd name="T35" fmla="*/ 2147483647 h 4763"/>
              <a:gd name="T36" fmla="*/ 2147483647 w 5332"/>
              <a:gd name="T37" fmla="*/ 2147483647 h 4763"/>
              <a:gd name="T38" fmla="*/ 2147483647 w 5332"/>
              <a:gd name="T39" fmla="*/ 2147483647 h 4763"/>
              <a:gd name="T40" fmla="*/ 2147483647 w 5332"/>
              <a:gd name="T41" fmla="*/ 0 h 4763"/>
              <a:gd name="T42" fmla="*/ 2147483647 w 5332"/>
              <a:gd name="T43" fmla="*/ 2147483647 h 4763"/>
              <a:gd name="T44" fmla="*/ 2147483647 w 5332"/>
              <a:gd name="T45" fmla="*/ 2147483647 h 4763"/>
              <a:gd name="T46" fmla="*/ 2147483647 w 5332"/>
              <a:gd name="T47" fmla="*/ 2147483647 h 4763"/>
              <a:gd name="T48" fmla="*/ 2147483647 w 5332"/>
              <a:gd name="T49" fmla="*/ 2147483647 h 4763"/>
              <a:gd name="T50" fmla="*/ 2147483647 w 5332"/>
              <a:gd name="T51" fmla="*/ 2147483647 h 4763"/>
              <a:gd name="T52" fmla="*/ 2147483647 w 5332"/>
              <a:gd name="T53" fmla="*/ 2147483647 h 4763"/>
              <a:gd name="T54" fmla="*/ 2147483647 w 5332"/>
              <a:gd name="T55" fmla="*/ 2147483647 h 4763"/>
              <a:gd name="T56" fmla="*/ 2147483647 w 5332"/>
              <a:gd name="T57" fmla="*/ 2147483647 h 4763"/>
              <a:gd name="T58" fmla="*/ 0 w 5332"/>
              <a:gd name="T59" fmla="*/ 2147483647 h 4763"/>
              <a:gd name="T60" fmla="*/ 2147483647 w 5332"/>
              <a:gd name="T61" fmla="*/ 2147483647 h 4763"/>
              <a:gd name="T62" fmla="*/ 2147483647 w 5332"/>
              <a:gd name="T63" fmla="*/ 2147483647 h 4763"/>
              <a:gd name="T64" fmla="*/ 2147483647 w 5332"/>
              <a:gd name="T65" fmla="*/ 0 h 4763"/>
              <a:gd name="T66" fmla="*/ 2147483647 w 5332"/>
              <a:gd name="T67" fmla="*/ 2147483647 h 4763"/>
              <a:gd name="T68" fmla="*/ 2147483647 w 5332"/>
              <a:gd name="T69" fmla="*/ 2147483647 h 4763"/>
              <a:gd name="T70" fmla="*/ 2147483647 w 5332"/>
              <a:gd name="T71" fmla="*/ 2147483647 h 4763"/>
              <a:gd name="T72" fmla="*/ 2147483647 w 5332"/>
              <a:gd name="T73" fmla="*/ 2147483647 h 4763"/>
              <a:gd name="T74" fmla="*/ 2147483647 w 5332"/>
              <a:gd name="T75" fmla="*/ 2147483647 h 4763"/>
              <a:gd name="T76" fmla="*/ 2147483647 w 5332"/>
              <a:gd name="T77" fmla="*/ 2147483647 h 4763"/>
              <a:gd name="T78" fmla="*/ 2147483647 w 5332"/>
              <a:gd name="T79" fmla="*/ 2147483647 h 4763"/>
              <a:gd name="T80" fmla="*/ 2147483647 w 5332"/>
              <a:gd name="T81" fmla="*/ 2147483647 h 4763"/>
              <a:gd name="T82" fmla="*/ 2147483647 w 5332"/>
              <a:gd name="T83" fmla="*/ 2147483647 h 4763"/>
              <a:gd name="T84" fmla="*/ 2147483647 w 5332"/>
              <a:gd name="T85" fmla="*/ 2147483647 h 4763"/>
              <a:gd name="T86" fmla="*/ 2147483647 w 5332"/>
              <a:gd name="T87" fmla="*/ 2147483647 h 4763"/>
              <a:gd name="T88" fmla="*/ 2147483647 w 5332"/>
              <a:gd name="T89" fmla="*/ 2147483647 h 4763"/>
              <a:gd name="T90" fmla="*/ 2147483647 w 5332"/>
              <a:gd name="T91" fmla="*/ 2147483647 h 4763"/>
              <a:gd name="T92" fmla="*/ 2147483647 w 5332"/>
              <a:gd name="T93" fmla="*/ 2147483647 h 4763"/>
              <a:gd name="T94" fmla="*/ 2147483647 w 5332"/>
              <a:gd name="T95" fmla="*/ 2147483647 h 4763"/>
              <a:gd name="T96" fmla="*/ 2147483647 w 5332"/>
              <a:gd name="T97" fmla="*/ 2147483647 h 4763"/>
              <a:gd name="T98" fmla="*/ 2147483647 w 5332"/>
              <a:gd name="T99" fmla="*/ 2147483647 h 4763"/>
              <a:gd name="T100" fmla="*/ 2147483647 w 5332"/>
              <a:gd name="T101" fmla="*/ 2147483647 h 4763"/>
              <a:gd name="T102" fmla="*/ 2147483647 w 5332"/>
              <a:gd name="T103" fmla="*/ 2147483647 h 4763"/>
              <a:gd name="T104" fmla="*/ 2147483647 w 5332"/>
              <a:gd name="T105" fmla="*/ 2147483647 h 4763"/>
              <a:gd name="T106" fmla="*/ 2147483647 w 5332"/>
              <a:gd name="T107" fmla="*/ 2147483647 h 4763"/>
              <a:gd name="T108" fmla="*/ 2147483647 w 5332"/>
              <a:gd name="T109" fmla="*/ 2147483647 h 4763"/>
              <a:gd name="T110" fmla="*/ 2147483647 w 5332"/>
              <a:gd name="T111" fmla="*/ 2147483647 h 4763"/>
              <a:gd name="T112" fmla="*/ 2147483647 w 5332"/>
              <a:gd name="T113" fmla="*/ 2147483647 h 4763"/>
              <a:gd name="T114" fmla="*/ 2147483647 w 5332"/>
              <a:gd name="T115" fmla="*/ 2147483647 h 4763"/>
              <a:gd name="T116" fmla="*/ 2147483647 w 5332"/>
              <a:gd name="T117" fmla="*/ 2147483647 h 4763"/>
              <a:gd name="T118" fmla="*/ 2147483647 w 5332"/>
              <a:gd name="T119" fmla="*/ 2147483647 h 4763"/>
              <a:gd name="T120" fmla="*/ 2147483647 w 5332"/>
              <a:gd name="T121" fmla="*/ 2147483647 h 4763"/>
              <a:gd name="T122" fmla="*/ 2147483647 w 5332"/>
              <a:gd name="T123" fmla="*/ 2147483647 h 47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32"/>
              <a:gd name="T187" fmla="*/ 0 h 4763"/>
              <a:gd name="T188" fmla="*/ 5332 w 5332"/>
              <a:gd name="T189" fmla="*/ 4763 h 476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32" h="4763">
                <a:moveTo>
                  <a:pt x="2131" y="4305"/>
                </a:moveTo>
                <a:lnTo>
                  <a:pt x="2885" y="4305"/>
                </a:lnTo>
                <a:lnTo>
                  <a:pt x="2885" y="4413"/>
                </a:lnTo>
                <a:lnTo>
                  <a:pt x="2041" y="4413"/>
                </a:lnTo>
                <a:lnTo>
                  <a:pt x="1813" y="4548"/>
                </a:lnTo>
                <a:lnTo>
                  <a:pt x="3514" y="4548"/>
                </a:lnTo>
                <a:lnTo>
                  <a:pt x="3259" y="4394"/>
                </a:lnTo>
                <a:lnTo>
                  <a:pt x="3248" y="4386"/>
                </a:lnTo>
                <a:lnTo>
                  <a:pt x="3239" y="4379"/>
                </a:lnTo>
                <a:lnTo>
                  <a:pt x="3230" y="4371"/>
                </a:lnTo>
                <a:lnTo>
                  <a:pt x="3223" y="4365"/>
                </a:lnTo>
                <a:lnTo>
                  <a:pt x="3216" y="4356"/>
                </a:lnTo>
                <a:lnTo>
                  <a:pt x="3209" y="4347"/>
                </a:lnTo>
                <a:lnTo>
                  <a:pt x="3205" y="4339"/>
                </a:lnTo>
                <a:lnTo>
                  <a:pt x="3201" y="4331"/>
                </a:lnTo>
                <a:lnTo>
                  <a:pt x="3195" y="4312"/>
                </a:lnTo>
                <a:lnTo>
                  <a:pt x="3191" y="4292"/>
                </a:lnTo>
                <a:lnTo>
                  <a:pt x="3189" y="4271"/>
                </a:lnTo>
                <a:lnTo>
                  <a:pt x="3189" y="4246"/>
                </a:lnTo>
                <a:lnTo>
                  <a:pt x="3189" y="4063"/>
                </a:lnTo>
                <a:lnTo>
                  <a:pt x="3404" y="4063"/>
                </a:lnTo>
                <a:lnTo>
                  <a:pt x="3404" y="4175"/>
                </a:lnTo>
                <a:lnTo>
                  <a:pt x="3404" y="4197"/>
                </a:lnTo>
                <a:lnTo>
                  <a:pt x="3408" y="4213"/>
                </a:lnTo>
                <a:lnTo>
                  <a:pt x="3413" y="4228"/>
                </a:lnTo>
                <a:lnTo>
                  <a:pt x="3420" y="4238"/>
                </a:lnTo>
                <a:lnTo>
                  <a:pt x="3431" y="4249"/>
                </a:lnTo>
                <a:lnTo>
                  <a:pt x="3443" y="4259"/>
                </a:lnTo>
                <a:lnTo>
                  <a:pt x="3475" y="4277"/>
                </a:lnTo>
                <a:lnTo>
                  <a:pt x="3815" y="4480"/>
                </a:lnTo>
                <a:lnTo>
                  <a:pt x="3827" y="4487"/>
                </a:lnTo>
                <a:lnTo>
                  <a:pt x="3836" y="4495"/>
                </a:lnTo>
                <a:lnTo>
                  <a:pt x="3847" y="4503"/>
                </a:lnTo>
                <a:lnTo>
                  <a:pt x="3855" y="4512"/>
                </a:lnTo>
                <a:lnTo>
                  <a:pt x="3863" y="4523"/>
                </a:lnTo>
                <a:lnTo>
                  <a:pt x="3871" y="4532"/>
                </a:lnTo>
                <a:lnTo>
                  <a:pt x="3876" y="4544"/>
                </a:lnTo>
                <a:lnTo>
                  <a:pt x="3882" y="4555"/>
                </a:lnTo>
                <a:lnTo>
                  <a:pt x="3887" y="4566"/>
                </a:lnTo>
                <a:lnTo>
                  <a:pt x="3891" y="4578"/>
                </a:lnTo>
                <a:lnTo>
                  <a:pt x="3894" y="4590"/>
                </a:lnTo>
                <a:lnTo>
                  <a:pt x="3896" y="4602"/>
                </a:lnTo>
                <a:lnTo>
                  <a:pt x="3898" y="4614"/>
                </a:lnTo>
                <a:lnTo>
                  <a:pt x="3898" y="4625"/>
                </a:lnTo>
                <a:lnTo>
                  <a:pt x="3898" y="4637"/>
                </a:lnTo>
                <a:lnTo>
                  <a:pt x="3896" y="4649"/>
                </a:lnTo>
                <a:lnTo>
                  <a:pt x="3895" y="4661"/>
                </a:lnTo>
                <a:lnTo>
                  <a:pt x="3892" y="4672"/>
                </a:lnTo>
                <a:lnTo>
                  <a:pt x="3888" y="4682"/>
                </a:lnTo>
                <a:lnTo>
                  <a:pt x="3884" y="4693"/>
                </a:lnTo>
                <a:lnTo>
                  <a:pt x="3879" y="4703"/>
                </a:lnTo>
                <a:lnTo>
                  <a:pt x="3872" y="4712"/>
                </a:lnTo>
                <a:lnTo>
                  <a:pt x="3865" y="4721"/>
                </a:lnTo>
                <a:lnTo>
                  <a:pt x="3857" y="4729"/>
                </a:lnTo>
                <a:lnTo>
                  <a:pt x="3848" y="4736"/>
                </a:lnTo>
                <a:lnTo>
                  <a:pt x="3839" y="4743"/>
                </a:lnTo>
                <a:lnTo>
                  <a:pt x="3828" y="4750"/>
                </a:lnTo>
                <a:lnTo>
                  <a:pt x="3816" y="4754"/>
                </a:lnTo>
                <a:lnTo>
                  <a:pt x="3804" y="4758"/>
                </a:lnTo>
                <a:lnTo>
                  <a:pt x="3790" y="4760"/>
                </a:lnTo>
                <a:lnTo>
                  <a:pt x="3777" y="4763"/>
                </a:lnTo>
                <a:lnTo>
                  <a:pt x="3761" y="4763"/>
                </a:lnTo>
                <a:lnTo>
                  <a:pt x="1571" y="4763"/>
                </a:lnTo>
                <a:lnTo>
                  <a:pt x="1556" y="4763"/>
                </a:lnTo>
                <a:lnTo>
                  <a:pt x="1542" y="4760"/>
                </a:lnTo>
                <a:lnTo>
                  <a:pt x="1528" y="4758"/>
                </a:lnTo>
                <a:lnTo>
                  <a:pt x="1516" y="4754"/>
                </a:lnTo>
                <a:lnTo>
                  <a:pt x="1504" y="4750"/>
                </a:lnTo>
                <a:lnTo>
                  <a:pt x="1493" y="4743"/>
                </a:lnTo>
                <a:lnTo>
                  <a:pt x="1484" y="4736"/>
                </a:lnTo>
                <a:lnTo>
                  <a:pt x="1475" y="4729"/>
                </a:lnTo>
                <a:lnTo>
                  <a:pt x="1467" y="4721"/>
                </a:lnTo>
                <a:lnTo>
                  <a:pt x="1460" y="4712"/>
                </a:lnTo>
                <a:lnTo>
                  <a:pt x="1453" y="4703"/>
                </a:lnTo>
                <a:lnTo>
                  <a:pt x="1448" y="4693"/>
                </a:lnTo>
                <a:lnTo>
                  <a:pt x="1444" y="4682"/>
                </a:lnTo>
                <a:lnTo>
                  <a:pt x="1440" y="4672"/>
                </a:lnTo>
                <a:lnTo>
                  <a:pt x="1437" y="4660"/>
                </a:lnTo>
                <a:lnTo>
                  <a:pt x="1436" y="4649"/>
                </a:lnTo>
                <a:lnTo>
                  <a:pt x="1434" y="4637"/>
                </a:lnTo>
                <a:lnTo>
                  <a:pt x="1434" y="4625"/>
                </a:lnTo>
                <a:lnTo>
                  <a:pt x="1434" y="4613"/>
                </a:lnTo>
                <a:lnTo>
                  <a:pt x="1436" y="4601"/>
                </a:lnTo>
                <a:lnTo>
                  <a:pt x="1438" y="4590"/>
                </a:lnTo>
                <a:lnTo>
                  <a:pt x="1441" y="4578"/>
                </a:lnTo>
                <a:lnTo>
                  <a:pt x="1445" y="4566"/>
                </a:lnTo>
                <a:lnTo>
                  <a:pt x="1450" y="4555"/>
                </a:lnTo>
                <a:lnTo>
                  <a:pt x="1456" y="4543"/>
                </a:lnTo>
                <a:lnTo>
                  <a:pt x="1462" y="4532"/>
                </a:lnTo>
                <a:lnTo>
                  <a:pt x="1469" y="4523"/>
                </a:lnTo>
                <a:lnTo>
                  <a:pt x="1477" y="4512"/>
                </a:lnTo>
                <a:lnTo>
                  <a:pt x="1487" y="4503"/>
                </a:lnTo>
                <a:lnTo>
                  <a:pt x="1496" y="4495"/>
                </a:lnTo>
                <a:lnTo>
                  <a:pt x="1507" y="4487"/>
                </a:lnTo>
                <a:lnTo>
                  <a:pt x="1517" y="4480"/>
                </a:lnTo>
                <a:lnTo>
                  <a:pt x="1864" y="4277"/>
                </a:lnTo>
                <a:lnTo>
                  <a:pt x="1877" y="4268"/>
                </a:lnTo>
                <a:lnTo>
                  <a:pt x="1890" y="4256"/>
                </a:lnTo>
                <a:lnTo>
                  <a:pt x="1901" y="4242"/>
                </a:lnTo>
                <a:lnTo>
                  <a:pt x="1911" y="4228"/>
                </a:lnTo>
                <a:lnTo>
                  <a:pt x="1919" y="4212"/>
                </a:lnTo>
                <a:lnTo>
                  <a:pt x="1924" y="4194"/>
                </a:lnTo>
                <a:lnTo>
                  <a:pt x="1928" y="4177"/>
                </a:lnTo>
                <a:lnTo>
                  <a:pt x="1929" y="4158"/>
                </a:lnTo>
                <a:lnTo>
                  <a:pt x="1929" y="4063"/>
                </a:lnTo>
                <a:lnTo>
                  <a:pt x="2144" y="4063"/>
                </a:lnTo>
                <a:lnTo>
                  <a:pt x="2144" y="4198"/>
                </a:lnTo>
                <a:lnTo>
                  <a:pt x="2143" y="4226"/>
                </a:lnTo>
                <a:lnTo>
                  <a:pt x="2141" y="4257"/>
                </a:lnTo>
                <a:lnTo>
                  <a:pt x="2137" y="4285"/>
                </a:lnTo>
                <a:lnTo>
                  <a:pt x="2135" y="4296"/>
                </a:lnTo>
                <a:lnTo>
                  <a:pt x="2131" y="4305"/>
                </a:lnTo>
                <a:close/>
                <a:moveTo>
                  <a:pt x="5117" y="3741"/>
                </a:moveTo>
                <a:lnTo>
                  <a:pt x="5117" y="215"/>
                </a:lnTo>
                <a:lnTo>
                  <a:pt x="215" y="215"/>
                </a:lnTo>
                <a:lnTo>
                  <a:pt x="215" y="3741"/>
                </a:lnTo>
                <a:lnTo>
                  <a:pt x="5117" y="3741"/>
                </a:lnTo>
                <a:close/>
                <a:moveTo>
                  <a:pt x="182" y="0"/>
                </a:moveTo>
                <a:lnTo>
                  <a:pt x="5151" y="0"/>
                </a:lnTo>
                <a:lnTo>
                  <a:pt x="5167" y="1"/>
                </a:lnTo>
                <a:lnTo>
                  <a:pt x="5183" y="3"/>
                </a:lnTo>
                <a:lnTo>
                  <a:pt x="5199" y="7"/>
                </a:lnTo>
                <a:lnTo>
                  <a:pt x="5215" y="12"/>
                </a:lnTo>
                <a:lnTo>
                  <a:pt x="5231" y="19"/>
                </a:lnTo>
                <a:lnTo>
                  <a:pt x="5246" y="27"/>
                </a:lnTo>
                <a:lnTo>
                  <a:pt x="5261" y="36"/>
                </a:lnTo>
                <a:lnTo>
                  <a:pt x="5274" y="46"/>
                </a:lnTo>
                <a:lnTo>
                  <a:pt x="5286" y="58"/>
                </a:lnTo>
                <a:lnTo>
                  <a:pt x="5297" y="71"/>
                </a:lnTo>
                <a:lnTo>
                  <a:pt x="5308" y="86"/>
                </a:lnTo>
                <a:lnTo>
                  <a:pt x="5316" y="101"/>
                </a:lnTo>
                <a:lnTo>
                  <a:pt x="5323" y="117"/>
                </a:lnTo>
                <a:lnTo>
                  <a:pt x="5328" y="134"/>
                </a:lnTo>
                <a:lnTo>
                  <a:pt x="5331" y="153"/>
                </a:lnTo>
                <a:lnTo>
                  <a:pt x="5332" y="173"/>
                </a:lnTo>
                <a:lnTo>
                  <a:pt x="5332" y="3782"/>
                </a:lnTo>
                <a:lnTo>
                  <a:pt x="5331" y="3802"/>
                </a:lnTo>
                <a:lnTo>
                  <a:pt x="5328" y="3821"/>
                </a:lnTo>
                <a:lnTo>
                  <a:pt x="5323" y="3839"/>
                </a:lnTo>
                <a:lnTo>
                  <a:pt x="5316" y="3855"/>
                </a:lnTo>
                <a:lnTo>
                  <a:pt x="5308" y="3869"/>
                </a:lnTo>
                <a:lnTo>
                  <a:pt x="5297" y="3884"/>
                </a:lnTo>
                <a:lnTo>
                  <a:pt x="5286" y="3898"/>
                </a:lnTo>
                <a:lnTo>
                  <a:pt x="5274" y="3910"/>
                </a:lnTo>
                <a:lnTo>
                  <a:pt x="5261" y="3919"/>
                </a:lnTo>
                <a:lnTo>
                  <a:pt x="5246" y="3928"/>
                </a:lnTo>
                <a:lnTo>
                  <a:pt x="5231" y="3937"/>
                </a:lnTo>
                <a:lnTo>
                  <a:pt x="5215" y="3943"/>
                </a:lnTo>
                <a:lnTo>
                  <a:pt x="5199" y="3949"/>
                </a:lnTo>
                <a:lnTo>
                  <a:pt x="5183" y="3953"/>
                </a:lnTo>
                <a:lnTo>
                  <a:pt x="5167" y="3954"/>
                </a:lnTo>
                <a:lnTo>
                  <a:pt x="5151" y="3955"/>
                </a:lnTo>
                <a:lnTo>
                  <a:pt x="182" y="3955"/>
                </a:lnTo>
                <a:lnTo>
                  <a:pt x="165" y="3954"/>
                </a:lnTo>
                <a:lnTo>
                  <a:pt x="149" y="3953"/>
                </a:lnTo>
                <a:lnTo>
                  <a:pt x="133" y="3949"/>
                </a:lnTo>
                <a:lnTo>
                  <a:pt x="117" y="3943"/>
                </a:lnTo>
                <a:lnTo>
                  <a:pt x="101" y="3937"/>
                </a:lnTo>
                <a:lnTo>
                  <a:pt x="86" y="3928"/>
                </a:lnTo>
                <a:lnTo>
                  <a:pt x="72" y="3919"/>
                </a:lnTo>
                <a:lnTo>
                  <a:pt x="59" y="3910"/>
                </a:lnTo>
                <a:lnTo>
                  <a:pt x="46" y="3898"/>
                </a:lnTo>
                <a:lnTo>
                  <a:pt x="35" y="3884"/>
                </a:lnTo>
                <a:lnTo>
                  <a:pt x="25" y="3869"/>
                </a:lnTo>
                <a:lnTo>
                  <a:pt x="16" y="3855"/>
                </a:lnTo>
                <a:lnTo>
                  <a:pt x="9" y="3839"/>
                </a:lnTo>
                <a:lnTo>
                  <a:pt x="5" y="3821"/>
                </a:lnTo>
                <a:lnTo>
                  <a:pt x="1" y="3802"/>
                </a:lnTo>
                <a:lnTo>
                  <a:pt x="0" y="3782"/>
                </a:lnTo>
                <a:lnTo>
                  <a:pt x="0" y="173"/>
                </a:lnTo>
                <a:lnTo>
                  <a:pt x="1" y="153"/>
                </a:lnTo>
                <a:lnTo>
                  <a:pt x="5" y="134"/>
                </a:lnTo>
                <a:lnTo>
                  <a:pt x="9" y="117"/>
                </a:lnTo>
                <a:lnTo>
                  <a:pt x="16" y="101"/>
                </a:lnTo>
                <a:lnTo>
                  <a:pt x="25" y="86"/>
                </a:lnTo>
                <a:lnTo>
                  <a:pt x="35" y="71"/>
                </a:lnTo>
                <a:lnTo>
                  <a:pt x="46" y="58"/>
                </a:lnTo>
                <a:lnTo>
                  <a:pt x="59" y="46"/>
                </a:lnTo>
                <a:lnTo>
                  <a:pt x="72" y="36"/>
                </a:lnTo>
                <a:lnTo>
                  <a:pt x="86" y="27"/>
                </a:lnTo>
                <a:lnTo>
                  <a:pt x="101" y="19"/>
                </a:lnTo>
                <a:lnTo>
                  <a:pt x="117" y="12"/>
                </a:lnTo>
                <a:lnTo>
                  <a:pt x="133" y="7"/>
                </a:lnTo>
                <a:lnTo>
                  <a:pt x="149" y="3"/>
                </a:lnTo>
                <a:lnTo>
                  <a:pt x="165" y="1"/>
                </a:lnTo>
                <a:lnTo>
                  <a:pt x="182" y="0"/>
                </a:lnTo>
                <a:close/>
                <a:moveTo>
                  <a:pt x="1728" y="2250"/>
                </a:moveTo>
                <a:lnTo>
                  <a:pt x="1542" y="2250"/>
                </a:lnTo>
                <a:lnTo>
                  <a:pt x="1411" y="1737"/>
                </a:lnTo>
                <a:lnTo>
                  <a:pt x="1281" y="2250"/>
                </a:lnTo>
                <a:lnTo>
                  <a:pt x="1094" y="2250"/>
                </a:lnTo>
                <a:lnTo>
                  <a:pt x="848" y="1397"/>
                </a:lnTo>
                <a:lnTo>
                  <a:pt x="1076" y="1397"/>
                </a:lnTo>
                <a:lnTo>
                  <a:pt x="1191" y="1886"/>
                </a:lnTo>
                <a:lnTo>
                  <a:pt x="1322" y="1397"/>
                </a:lnTo>
                <a:lnTo>
                  <a:pt x="1507" y="1397"/>
                </a:lnTo>
                <a:lnTo>
                  <a:pt x="1637" y="1886"/>
                </a:lnTo>
                <a:lnTo>
                  <a:pt x="1752" y="1397"/>
                </a:lnTo>
                <a:lnTo>
                  <a:pt x="1974" y="1397"/>
                </a:lnTo>
                <a:lnTo>
                  <a:pt x="1728" y="2250"/>
                </a:lnTo>
                <a:close/>
                <a:moveTo>
                  <a:pt x="2983" y="2250"/>
                </a:moveTo>
                <a:lnTo>
                  <a:pt x="2796" y="2250"/>
                </a:lnTo>
                <a:lnTo>
                  <a:pt x="2666" y="1737"/>
                </a:lnTo>
                <a:lnTo>
                  <a:pt x="2536" y="2250"/>
                </a:lnTo>
                <a:lnTo>
                  <a:pt x="2349" y="2250"/>
                </a:lnTo>
                <a:lnTo>
                  <a:pt x="2104" y="1397"/>
                </a:lnTo>
                <a:lnTo>
                  <a:pt x="2332" y="1397"/>
                </a:lnTo>
                <a:lnTo>
                  <a:pt x="2447" y="1886"/>
                </a:lnTo>
                <a:lnTo>
                  <a:pt x="2577" y="1397"/>
                </a:lnTo>
                <a:lnTo>
                  <a:pt x="2763" y="1397"/>
                </a:lnTo>
                <a:lnTo>
                  <a:pt x="2891" y="1886"/>
                </a:lnTo>
                <a:lnTo>
                  <a:pt x="3008" y="1397"/>
                </a:lnTo>
                <a:lnTo>
                  <a:pt x="3228" y="1397"/>
                </a:lnTo>
                <a:lnTo>
                  <a:pt x="2983" y="2250"/>
                </a:lnTo>
                <a:close/>
                <a:moveTo>
                  <a:pt x="4238" y="2250"/>
                </a:moveTo>
                <a:lnTo>
                  <a:pt x="4052" y="2250"/>
                </a:lnTo>
                <a:lnTo>
                  <a:pt x="3922" y="1737"/>
                </a:lnTo>
                <a:lnTo>
                  <a:pt x="3792" y="2250"/>
                </a:lnTo>
                <a:lnTo>
                  <a:pt x="3604" y="2250"/>
                </a:lnTo>
                <a:lnTo>
                  <a:pt x="3360" y="1397"/>
                </a:lnTo>
                <a:lnTo>
                  <a:pt x="3586" y="1397"/>
                </a:lnTo>
                <a:lnTo>
                  <a:pt x="3702" y="1886"/>
                </a:lnTo>
                <a:lnTo>
                  <a:pt x="3832" y="1397"/>
                </a:lnTo>
                <a:lnTo>
                  <a:pt x="4018" y="1397"/>
                </a:lnTo>
                <a:lnTo>
                  <a:pt x="4147" y="1886"/>
                </a:lnTo>
                <a:lnTo>
                  <a:pt x="4263" y="1397"/>
                </a:lnTo>
                <a:lnTo>
                  <a:pt x="4484" y="1397"/>
                </a:lnTo>
                <a:lnTo>
                  <a:pt x="4238" y="2250"/>
                </a:lnTo>
                <a:close/>
                <a:moveTo>
                  <a:pt x="2666" y="3264"/>
                </a:moveTo>
                <a:lnTo>
                  <a:pt x="2666" y="3264"/>
                </a:lnTo>
                <a:lnTo>
                  <a:pt x="2686" y="3266"/>
                </a:lnTo>
                <a:lnTo>
                  <a:pt x="2705" y="3268"/>
                </a:lnTo>
                <a:lnTo>
                  <a:pt x="2722" y="3272"/>
                </a:lnTo>
                <a:lnTo>
                  <a:pt x="2740" y="3279"/>
                </a:lnTo>
                <a:lnTo>
                  <a:pt x="2756" y="3287"/>
                </a:lnTo>
                <a:lnTo>
                  <a:pt x="2772" y="3297"/>
                </a:lnTo>
                <a:lnTo>
                  <a:pt x="2787" y="3307"/>
                </a:lnTo>
                <a:lnTo>
                  <a:pt x="2800" y="3319"/>
                </a:lnTo>
                <a:lnTo>
                  <a:pt x="2812" y="3333"/>
                </a:lnTo>
                <a:lnTo>
                  <a:pt x="2823" y="3348"/>
                </a:lnTo>
                <a:lnTo>
                  <a:pt x="2832" y="3364"/>
                </a:lnTo>
                <a:lnTo>
                  <a:pt x="2840" y="3380"/>
                </a:lnTo>
                <a:lnTo>
                  <a:pt x="2847" y="3397"/>
                </a:lnTo>
                <a:lnTo>
                  <a:pt x="2852" y="3416"/>
                </a:lnTo>
                <a:lnTo>
                  <a:pt x="2855" y="3435"/>
                </a:lnTo>
                <a:lnTo>
                  <a:pt x="2855" y="3454"/>
                </a:lnTo>
                <a:lnTo>
                  <a:pt x="2855" y="3474"/>
                </a:lnTo>
                <a:lnTo>
                  <a:pt x="2852" y="3492"/>
                </a:lnTo>
                <a:lnTo>
                  <a:pt x="2847" y="3510"/>
                </a:lnTo>
                <a:lnTo>
                  <a:pt x="2840" y="3527"/>
                </a:lnTo>
                <a:lnTo>
                  <a:pt x="2832" y="3545"/>
                </a:lnTo>
                <a:lnTo>
                  <a:pt x="2823" y="3560"/>
                </a:lnTo>
                <a:lnTo>
                  <a:pt x="2812" y="3574"/>
                </a:lnTo>
                <a:lnTo>
                  <a:pt x="2800" y="3588"/>
                </a:lnTo>
                <a:lnTo>
                  <a:pt x="2787" y="3600"/>
                </a:lnTo>
                <a:lnTo>
                  <a:pt x="2772" y="3612"/>
                </a:lnTo>
                <a:lnTo>
                  <a:pt x="2756" y="3621"/>
                </a:lnTo>
                <a:lnTo>
                  <a:pt x="2740" y="3629"/>
                </a:lnTo>
                <a:lnTo>
                  <a:pt x="2722" y="3635"/>
                </a:lnTo>
                <a:lnTo>
                  <a:pt x="2705" y="3640"/>
                </a:lnTo>
                <a:lnTo>
                  <a:pt x="2686" y="3643"/>
                </a:lnTo>
                <a:lnTo>
                  <a:pt x="2666" y="3644"/>
                </a:lnTo>
                <a:lnTo>
                  <a:pt x="2647" y="3643"/>
                </a:lnTo>
                <a:lnTo>
                  <a:pt x="2628" y="3640"/>
                </a:lnTo>
                <a:lnTo>
                  <a:pt x="2610" y="3635"/>
                </a:lnTo>
                <a:lnTo>
                  <a:pt x="2592" y="3629"/>
                </a:lnTo>
                <a:lnTo>
                  <a:pt x="2576" y="3621"/>
                </a:lnTo>
                <a:lnTo>
                  <a:pt x="2560" y="3612"/>
                </a:lnTo>
                <a:lnTo>
                  <a:pt x="2545" y="3600"/>
                </a:lnTo>
                <a:lnTo>
                  <a:pt x="2532" y="3588"/>
                </a:lnTo>
                <a:lnTo>
                  <a:pt x="2520" y="3574"/>
                </a:lnTo>
                <a:lnTo>
                  <a:pt x="2509" y="3560"/>
                </a:lnTo>
                <a:lnTo>
                  <a:pt x="2500" y="3545"/>
                </a:lnTo>
                <a:lnTo>
                  <a:pt x="2492" y="3527"/>
                </a:lnTo>
                <a:lnTo>
                  <a:pt x="2485" y="3510"/>
                </a:lnTo>
                <a:lnTo>
                  <a:pt x="2481" y="3492"/>
                </a:lnTo>
                <a:lnTo>
                  <a:pt x="2478" y="3474"/>
                </a:lnTo>
                <a:lnTo>
                  <a:pt x="2477" y="3454"/>
                </a:lnTo>
                <a:lnTo>
                  <a:pt x="2478" y="3435"/>
                </a:lnTo>
                <a:lnTo>
                  <a:pt x="2481" y="3416"/>
                </a:lnTo>
                <a:lnTo>
                  <a:pt x="2485" y="3397"/>
                </a:lnTo>
                <a:lnTo>
                  <a:pt x="2492" y="3380"/>
                </a:lnTo>
                <a:lnTo>
                  <a:pt x="2500" y="3364"/>
                </a:lnTo>
                <a:lnTo>
                  <a:pt x="2509" y="3348"/>
                </a:lnTo>
                <a:lnTo>
                  <a:pt x="2520" y="3333"/>
                </a:lnTo>
                <a:lnTo>
                  <a:pt x="2532" y="3319"/>
                </a:lnTo>
                <a:lnTo>
                  <a:pt x="2545" y="3307"/>
                </a:lnTo>
                <a:lnTo>
                  <a:pt x="2560" y="3297"/>
                </a:lnTo>
                <a:lnTo>
                  <a:pt x="2576" y="3287"/>
                </a:lnTo>
                <a:lnTo>
                  <a:pt x="2592" y="3279"/>
                </a:lnTo>
                <a:lnTo>
                  <a:pt x="2610" y="3272"/>
                </a:lnTo>
                <a:lnTo>
                  <a:pt x="2628" y="3268"/>
                </a:lnTo>
                <a:lnTo>
                  <a:pt x="2647" y="3266"/>
                </a:lnTo>
                <a:lnTo>
                  <a:pt x="2666" y="3264"/>
                </a:lnTo>
                <a:close/>
                <a:moveTo>
                  <a:pt x="2666" y="3372"/>
                </a:moveTo>
                <a:lnTo>
                  <a:pt x="2666" y="3372"/>
                </a:lnTo>
                <a:lnTo>
                  <a:pt x="2658" y="3372"/>
                </a:lnTo>
                <a:lnTo>
                  <a:pt x="2650" y="3373"/>
                </a:lnTo>
                <a:lnTo>
                  <a:pt x="2642" y="3376"/>
                </a:lnTo>
                <a:lnTo>
                  <a:pt x="2634" y="3378"/>
                </a:lnTo>
                <a:lnTo>
                  <a:pt x="2620" y="3385"/>
                </a:lnTo>
                <a:lnTo>
                  <a:pt x="2608" y="3396"/>
                </a:lnTo>
                <a:lnTo>
                  <a:pt x="2598" y="3408"/>
                </a:lnTo>
                <a:lnTo>
                  <a:pt x="2591" y="3421"/>
                </a:lnTo>
                <a:lnTo>
                  <a:pt x="2588" y="3429"/>
                </a:lnTo>
                <a:lnTo>
                  <a:pt x="2585" y="3437"/>
                </a:lnTo>
                <a:lnTo>
                  <a:pt x="2584" y="3445"/>
                </a:lnTo>
                <a:lnTo>
                  <a:pt x="2584" y="3454"/>
                </a:lnTo>
                <a:lnTo>
                  <a:pt x="2584" y="3463"/>
                </a:lnTo>
                <a:lnTo>
                  <a:pt x="2585" y="3471"/>
                </a:lnTo>
                <a:lnTo>
                  <a:pt x="2588" y="3479"/>
                </a:lnTo>
                <a:lnTo>
                  <a:pt x="2591" y="3486"/>
                </a:lnTo>
                <a:lnTo>
                  <a:pt x="2598" y="3500"/>
                </a:lnTo>
                <a:lnTo>
                  <a:pt x="2608" y="3513"/>
                </a:lnTo>
                <a:lnTo>
                  <a:pt x="2620" y="3522"/>
                </a:lnTo>
                <a:lnTo>
                  <a:pt x="2634" y="3530"/>
                </a:lnTo>
                <a:lnTo>
                  <a:pt x="2642" y="3533"/>
                </a:lnTo>
                <a:lnTo>
                  <a:pt x="2650" y="3534"/>
                </a:lnTo>
                <a:lnTo>
                  <a:pt x="2658" y="3535"/>
                </a:lnTo>
                <a:lnTo>
                  <a:pt x="2666" y="3537"/>
                </a:lnTo>
                <a:lnTo>
                  <a:pt x="2674" y="3535"/>
                </a:lnTo>
                <a:lnTo>
                  <a:pt x="2682" y="3534"/>
                </a:lnTo>
                <a:lnTo>
                  <a:pt x="2690" y="3533"/>
                </a:lnTo>
                <a:lnTo>
                  <a:pt x="2698" y="3530"/>
                </a:lnTo>
                <a:lnTo>
                  <a:pt x="2712" y="3522"/>
                </a:lnTo>
                <a:lnTo>
                  <a:pt x="2724" y="3513"/>
                </a:lnTo>
                <a:lnTo>
                  <a:pt x="2734" y="3500"/>
                </a:lnTo>
                <a:lnTo>
                  <a:pt x="2742" y="3486"/>
                </a:lnTo>
                <a:lnTo>
                  <a:pt x="2745" y="3479"/>
                </a:lnTo>
                <a:lnTo>
                  <a:pt x="2747" y="3471"/>
                </a:lnTo>
                <a:lnTo>
                  <a:pt x="2748" y="3463"/>
                </a:lnTo>
                <a:lnTo>
                  <a:pt x="2748" y="3454"/>
                </a:lnTo>
                <a:lnTo>
                  <a:pt x="2748" y="3445"/>
                </a:lnTo>
                <a:lnTo>
                  <a:pt x="2747" y="3437"/>
                </a:lnTo>
                <a:lnTo>
                  <a:pt x="2745" y="3429"/>
                </a:lnTo>
                <a:lnTo>
                  <a:pt x="2742" y="3421"/>
                </a:lnTo>
                <a:lnTo>
                  <a:pt x="2734" y="3408"/>
                </a:lnTo>
                <a:lnTo>
                  <a:pt x="2724" y="3396"/>
                </a:lnTo>
                <a:lnTo>
                  <a:pt x="2712" y="3385"/>
                </a:lnTo>
                <a:lnTo>
                  <a:pt x="2698" y="3378"/>
                </a:lnTo>
                <a:lnTo>
                  <a:pt x="2690" y="3376"/>
                </a:lnTo>
                <a:lnTo>
                  <a:pt x="2682" y="3373"/>
                </a:lnTo>
                <a:lnTo>
                  <a:pt x="2674" y="3372"/>
                </a:lnTo>
                <a:lnTo>
                  <a:pt x="2666" y="3372"/>
                </a:lnTo>
                <a:close/>
                <a:moveTo>
                  <a:pt x="4599" y="498"/>
                </a:moveTo>
                <a:lnTo>
                  <a:pt x="518" y="498"/>
                </a:lnTo>
                <a:lnTo>
                  <a:pt x="518" y="3082"/>
                </a:lnTo>
                <a:lnTo>
                  <a:pt x="4814" y="3082"/>
                </a:lnTo>
                <a:lnTo>
                  <a:pt x="4814" y="390"/>
                </a:lnTo>
                <a:lnTo>
                  <a:pt x="4921" y="390"/>
                </a:lnTo>
                <a:lnTo>
                  <a:pt x="4921" y="3189"/>
                </a:lnTo>
                <a:lnTo>
                  <a:pt x="411" y="3189"/>
                </a:lnTo>
                <a:lnTo>
                  <a:pt x="411" y="390"/>
                </a:lnTo>
                <a:lnTo>
                  <a:pt x="4599" y="390"/>
                </a:lnTo>
                <a:lnTo>
                  <a:pt x="4599" y="498"/>
                </a:lnTo>
                <a:close/>
              </a:path>
            </a:pathLst>
          </a:custGeom>
          <a:solidFill>
            <a:schemeClr val="accent5"/>
          </a:solidFill>
          <a:ln w="9525">
            <a:noFill/>
            <a:round/>
            <a:headEnd/>
            <a:tailEnd/>
          </a:ln>
        </p:spPr>
        <p:txBody>
          <a:bodyPr/>
          <a:lstStyle/>
          <a:p>
            <a:endParaRPr lang="de-DE"/>
          </a:p>
        </p:txBody>
      </p:sp>
      <p:pic>
        <p:nvPicPr>
          <p:cNvPr id="75" name="Picture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5394" y="2001359"/>
            <a:ext cx="182880" cy="182880"/>
          </a:xfrm>
          <a:prstGeom prst="rect">
            <a:avLst/>
          </a:prstGeom>
        </p:spPr>
      </p:pic>
      <p:sp>
        <p:nvSpPr>
          <p:cNvPr id="76" name="Freeform 59"/>
          <p:cNvSpPr>
            <a:spLocks noEditPoints="1"/>
          </p:cNvSpPr>
          <p:nvPr/>
        </p:nvSpPr>
        <p:spPr bwMode="auto">
          <a:xfrm>
            <a:off x="1808161" y="2340079"/>
            <a:ext cx="182880" cy="365760"/>
          </a:xfrm>
          <a:custGeom>
            <a:avLst/>
            <a:gdLst>
              <a:gd name="T0" fmla="*/ 2147483647 w 1770"/>
              <a:gd name="T1" fmla="*/ 2147483647 h 4763"/>
              <a:gd name="T2" fmla="*/ 2147483647 w 1770"/>
              <a:gd name="T3" fmla="*/ 2147483647 h 4763"/>
              <a:gd name="T4" fmla="*/ 2147483647 w 1770"/>
              <a:gd name="T5" fmla="*/ 2147483647 h 4763"/>
              <a:gd name="T6" fmla="*/ 2147483647 w 1770"/>
              <a:gd name="T7" fmla="*/ 2147483647 h 4763"/>
              <a:gd name="T8" fmla="*/ 2147483647 w 1770"/>
              <a:gd name="T9" fmla="*/ 2147483647 h 4763"/>
              <a:gd name="T10" fmla="*/ 2147483647 w 1770"/>
              <a:gd name="T11" fmla="*/ 2147483647 h 4763"/>
              <a:gd name="T12" fmla="*/ 2147483647 w 1770"/>
              <a:gd name="T13" fmla="*/ 2147483647 h 4763"/>
              <a:gd name="T14" fmla="*/ 2147483647 w 1770"/>
              <a:gd name="T15" fmla="*/ 2147483647 h 4763"/>
              <a:gd name="T16" fmla="*/ 2147483647 w 1770"/>
              <a:gd name="T17" fmla="*/ 2147483647 h 4763"/>
              <a:gd name="T18" fmla="*/ 2147483647 w 1770"/>
              <a:gd name="T19" fmla="*/ 2147483647 h 4763"/>
              <a:gd name="T20" fmla="*/ 2147483647 w 1770"/>
              <a:gd name="T21" fmla="*/ 2147483647 h 4763"/>
              <a:gd name="T22" fmla="*/ 2147483647 w 1770"/>
              <a:gd name="T23" fmla="*/ 2147483647 h 4763"/>
              <a:gd name="T24" fmla="*/ 2147483647 w 1770"/>
              <a:gd name="T25" fmla="*/ 2147483647 h 4763"/>
              <a:gd name="T26" fmla="*/ 2147483647 w 1770"/>
              <a:gd name="T27" fmla="*/ 2147483647 h 4763"/>
              <a:gd name="T28" fmla="*/ 2147483647 w 1770"/>
              <a:gd name="T29" fmla="*/ 2147483647 h 4763"/>
              <a:gd name="T30" fmla="*/ 2147483647 w 1770"/>
              <a:gd name="T31" fmla="*/ 2147483647 h 4763"/>
              <a:gd name="T32" fmla="*/ 2147483647 w 1770"/>
              <a:gd name="T33" fmla="*/ 2147483647 h 4763"/>
              <a:gd name="T34" fmla="*/ 2147483647 w 1770"/>
              <a:gd name="T35" fmla="*/ 2147483647 h 4763"/>
              <a:gd name="T36" fmla="*/ 2147483647 w 1770"/>
              <a:gd name="T37" fmla="*/ 2147483647 h 4763"/>
              <a:gd name="T38" fmla="*/ 2147483647 w 1770"/>
              <a:gd name="T39" fmla="*/ 2147483647 h 4763"/>
              <a:gd name="T40" fmla="*/ 2147483647 w 1770"/>
              <a:gd name="T41" fmla="*/ 2147483647 h 4763"/>
              <a:gd name="T42" fmla="*/ 2147483647 w 1770"/>
              <a:gd name="T43" fmla="*/ 2147483647 h 4763"/>
              <a:gd name="T44" fmla="*/ 2147483647 w 1770"/>
              <a:gd name="T45" fmla="*/ 2147483647 h 4763"/>
              <a:gd name="T46" fmla="*/ 2147483647 w 1770"/>
              <a:gd name="T47" fmla="*/ 2147483647 h 4763"/>
              <a:gd name="T48" fmla="*/ 2147483647 w 1770"/>
              <a:gd name="T49" fmla="*/ 2147483647 h 4763"/>
              <a:gd name="T50" fmla="*/ 2147483647 w 1770"/>
              <a:gd name="T51" fmla="*/ 2147483647 h 4763"/>
              <a:gd name="T52" fmla="*/ 2147483647 w 1770"/>
              <a:gd name="T53" fmla="*/ 2147483647 h 4763"/>
              <a:gd name="T54" fmla="*/ 2147483647 w 1770"/>
              <a:gd name="T55" fmla="*/ 2147483647 h 4763"/>
              <a:gd name="T56" fmla="*/ 2147483647 w 1770"/>
              <a:gd name="T57" fmla="*/ 2147483647 h 4763"/>
              <a:gd name="T58" fmla="*/ 2147483647 w 1770"/>
              <a:gd name="T59" fmla="*/ 2147483647 h 4763"/>
              <a:gd name="T60" fmla="*/ 2147483647 w 1770"/>
              <a:gd name="T61" fmla="*/ 2147483647 h 4763"/>
              <a:gd name="T62" fmla="*/ 2147483647 w 1770"/>
              <a:gd name="T63" fmla="*/ 2147483647 h 4763"/>
              <a:gd name="T64" fmla="*/ 2147483647 w 1770"/>
              <a:gd name="T65" fmla="*/ 2147483647 h 4763"/>
              <a:gd name="T66" fmla="*/ 2147483647 w 1770"/>
              <a:gd name="T67" fmla="*/ 2147483647 h 4763"/>
              <a:gd name="T68" fmla="*/ 2147483647 w 1770"/>
              <a:gd name="T69" fmla="*/ 0 h 4763"/>
              <a:gd name="T70" fmla="*/ 2147483647 w 1770"/>
              <a:gd name="T71" fmla="*/ 2147483647 h 4763"/>
              <a:gd name="T72" fmla="*/ 2147483647 w 1770"/>
              <a:gd name="T73" fmla="*/ 2147483647 h 4763"/>
              <a:gd name="T74" fmla="*/ 2147483647 w 1770"/>
              <a:gd name="T75" fmla="*/ 2147483647 h 4763"/>
              <a:gd name="T76" fmla="*/ 2147483647 w 1770"/>
              <a:gd name="T77" fmla="*/ 2147483647 h 4763"/>
              <a:gd name="T78" fmla="*/ 2147483647 w 1770"/>
              <a:gd name="T79" fmla="*/ 2147483647 h 4763"/>
              <a:gd name="T80" fmla="*/ 2147483647 w 1770"/>
              <a:gd name="T81" fmla="*/ 2147483647 h 4763"/>
              <a:gd name="T82" fmla="*/ 2147483647 w 1770"/>
              <a:gd name="T83" fmla="*/ 2147483647 h 4763"/>
              <a:gd name="T84" fmla="*/ 2147483647 w 1770"/>
              <a:gd name="T85" fmla="*/ 2147483647 h 4763"/>
              <a:gd name="T86" fmla="*/ 2147483647 w 1770"/>
              <a:gd name="T87" fmla="*/ 2147483647 h 4763"/>
              <a:gd name="T88" fmla="*/ 2147483647 w 1770"/>
              <a:gd name="T89" fmla="*/ 2147483647 h 4763"/>
              <a:gd name="T90" fmla="*/ 2147483647 w 1770"/>
              <a:gd name="T91" fmla="*/ 2147483647 h 4763"/>
              <a:gd name="T92" fmla="*/ 2147483647 w 1770"/>
              <a:gd name="T93" fmla="*/ 2147483647 h 4763"/>
              <a:gd name="T94" fmla="*/ 0 w 1770"/>
              <a:gd name="T95" fmla="*/ 2147483647 h 4763"/>
              <a:gd name="T96" fmla="*/ 2147483647 w 1770"/>
              <a:gd name="T97" fmla="*/ 2147483647 h 4763"/>
              <a:gd name="T98" fmla="*/ 2147483647 w 1770"/>
              <a:gd name="T99" fmla="*/ 2147483647 h 4763"/>
              <a:gd name="T100" fmla="*/ 2147483647 w 1770"/>
              <a:gd name="T101" fmla="*/ 2147483647 h 4763"/>
              <a:gd name="T102" fmla="*/ 2147483647 w 1770"/>
              <a:gd name="T103" fmla="*/ 2147483647 h 4763"/>
              <a:gd name="T104" fmla="*/ 2147483647 w 1770"/>
              <a:gd name="T105" fmla="*/ 2147483647 h 4763"/>
              <a:gd name="T106" fmla="*/ 2147483647 w 1770"/>
              <a:gd name="T107" fmla="*/ 2147483647 h 4763"/>
              <a:gd name="T108" fmla="*/ 2147483647 w 1770"/>
              <a:gd name="T109" fmla="*/ 2147483647 h 4763"/>
              <a:gd name="T110" fmla="*/ 2147483647 w 1770"/>
              <a:gd name="T111" fmla="*/ 2147483647 h 4763"/>
              <a:gd name="T112" fmla="*/ 2147483647 w 1770"/>
              <a:gd name="T113" fmla="*/ 2147483647 h 4763"/>
              <a:gd name="T114" fmla="*/ 2147483647 w 1770"/>
              <a:gd name="T115" fmla="*/ 2147483647 h 4763"/>
              <a:gd name="T116" fmla="*/ 2147483647 w 1770"/>
              <a:gd name="T117" fmla="*/ 2147483647 h 4763"/>
              <a:gd name="T118" fmla="*/ 2147483647 w 1770"/>
              <a:gd name="T119" fmla="*/ 2147483647 h 4763"/>
              <a:gd name="T120" fmla="*/ 2147483647 w 1770"/>
              <a:gd name="T121" fmla="*/ 2147483647 h 47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0"/>
              <a:gd name="T184" fmla="*/ 0 h 4763"/>
              <a:gd name="T185" fmla="*/ 1770 w 1770"/>
              <a:gd name="T186" fmla="*/ 4763 h 47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0" h="4763">
                <a:moveTo>
                  <a:pt x="1523" y="2527"/>
                </a:moveTo>
                <a:lnTo>
                  <a:pt x="1523" y="2527"/>
                </a:lnTo>
                <a:lnTo>
                  <a:pt x="1523" y="2520"/>
                </a:lnTo>
                <a:lnTo>
                  <a:pt x="1526" y="2512"/>
                </a:lnTo>
                <a:lnTo>
                  <a:pt x="1530" y="2505"/>
                </a:lnTo>
                <a:lnTo>
                  <a:pt x="1535" y="2500"/>
                </a:lnTo>
                <a:lnTo>
                  <a:pt x="1540" y="2495"/>
                </a:lnTo>
                <a:lnTo>
                  <a:pt x="1547" y="2491"/>
                </a:lnTo>
                <a:lnTo>
                  <a:pt x="1554" y="2488"/>
                </a:lnTo>
                <a:lnTo>
                  <a:pt x="1562" y="2488"/>
                </a:lnTo>
                <a:lnTo>
                  <a:pt x="1570" y="2488"/>
                </a:lnTo>
                <a:lnTo>
                  <a:pt x="1577" y="2491"/>
                </a:lnTo>
                <a:lnTo>
                  <a:pt x="1585" y="2495"/>
                </a:lnTo>
                <a:lnTo>
                  <a:pt x="1590" y="2500"/>
                </a:lnTo>
                <a:lnTo>
                  <a:pt x="1595" y="2505"/>
                </a:lnTo>
                <a:lnTo>
                  <a:pt x="1598" y="2512"/>
                </a:lnTo>
                <a:lnTo>
                  <a:pt x="1600" y="2520"/>
                </a:lnTo>
                <a:lnTo>
                  <a:pt x="1602" y="2527"/>
                </a:lnTo>
                <a:lnTo>
                  <a:pt x="1600" y="2535"/>
                </a:lnTo>
                <a:lnTo>
                  <a:pt x="1598" y="2542"/>
                </a:lnTo>
                <a:lnTo>
                  <a:pt x="1595" y="2550"/>
                </a:lnTo>
                <a:lnTo>
                  <a:pt x="1590" y="2555"/>
                </a:lnTo>
                <a:lnTo>
                  <a:pt x="1585" y="2560"/>
                </a:lnTo>
                <a:lnTo>
                  <a:pt x="1577" y="2563"/>
                </a:lnTo>
                <a:lnTo>
                  <a:pt x="1570" y="2566"/>
                </a:lnTo>
                <a:lnTo>
                  <a:pt x="1562" y="2567"/>
                </a:lnTo>
                <a:lnTo>
                  <a:pt x="1554" y="2566"/>
                </a:lnTo>
                <a:lnTo>
                  <a:pt x="1547" y="2563"/>
                </a:lnTo>
                <a:lnTo>
                  <a:pt x="1540" y="2560"/>
                </a:lnTo>
                <a:lnTo>
                  <a:pt x="1535" y="2555"/>
                </a:lnTo>
                <a:lnTo>
                  <a:pt x="1530" y="2550"/>
                </a:lnTo>
                <a:lnTo>
                  <a:pt x="1526" y="2542"/>
                </a:lnTo>
                <a:lnTo>
                  <a:pt x="1523" y="2535"/>
                </a:lnTo>
                <a:lnTo>
                  <a:pt x="1523" y="2527"/>
                </a:lnTo>
                <a:close/>
                <a:moveTo>
                  <a:pt x="168" y="2527"/>
                </a:moveTo>
                <a:lnTo>
                  <a:pt x="168" y="2527"/>
                </a:lnTo>
                <a:lnTo>
                  <a:pt x="170" y="2520"/>
                </a:lnTo>
                <a:lnTo>
                  <a:pt x="172" y="2512"/>
                </a:lnTo>
                <a:lnTo>
                  <a:pt x="176" y="2505"/>
                </a:lnTo>
                <a:lnTo>
                  <a:pt x="180" y="2500"/>
                </a:lnTo>
                <a:lnTo>
                  <a:pt x="187" y="2495"/>
                </a:lnTo>
                <a:lnTo>
                  <a:pt x="193" y="2491"/>
                </a:lnTo>
                <a:lnTo>
                  <a:pt x="200" y="2488"/>
                </a:lnTo>
                <a:lnTo>
                  <a:pt x="208" y="2488"/>
                </a:lnTo>
                <a:lnTo>
                  <a:pt x="217" y="2488"/>
                </a:lnTo>
                <a:lnTo>
                  <a:pt x="223" y="2491"/>
                </a:lnTo>
                <a:lnTo>
                  <a:pt x="230" y="2495"/>
                </a:lnTo>
                <a:lnTo>
                  <a:pt x="237" y="2500"/>
                </a:lnTo>
                <a:lnTo>
                  <a:pt x="240" y="2505"/>
                </a:lnTo>
                <a:lnTo>
                  <a:pt x="244" y="2512"/>
                </a:lnTo>
                <a:lnTo>
                  <a:pt x="247" y="2520"/>
                </a:lnTo>
                <a:lnTo>
                  <a:pt x="247" y="2527"/>
                </a:lnTo>
                <a:lnTo>
                  <a:pt x="247" y="2535"/>
                </a:lnTo>
                <a:lnTo>
                  <a:pt x="244" y="2542"/>
                </a:lnTo>
                <a:lnTo>
                  <a:pt x="240" y="2550"/>
                </a:lnTo>
                <a:lnTo>
                  <a:pt x="237" y="2555"/>
                </a:lnTo>
                <a:lnTo>
                  <a:pt x="230" y="2560"/>
                </a:lnTo>
                <a:lnTo>
                  <a:pt x="223" y="2563"/>
                </a:lnTo>
                <a:lnTo>
                  <a:pt x="217" y="2566"/>
                </a:lnTo>
                <a:lnTo>
                  <a:pt x="208" y="2567"/>
                </a:lnTo>
                <a:lnTo>
                  <a:pt x="200" y="2566"/>
                </a:lnTo>
                <a:lnTo>
                  <a:pt x="193" y="2563"/>
                </a:lnTo>
                <a:lnTo>
                  <a:pt x="187" y="2560"/>
                </a:lnTo>
                <a:lnTo>
                  <a:pt x="180" y="2555"/>
                </a:lnTo>
                <a:lnTo>
                  <a:pt x="176" y="2550"/>
                </a:lnTo>
                <a:lnTo>
                  <a:pt x="172" y="2542"/>
                </a:lnTo>
                <a:lnTo>
                  <a:pt x="170" y="2535"/>
                </a:lnTo>
                <a:lnTo>
                  <a:pt x="168" y="2527"/>
                </a:lnTo>
                <a:close/>
                <a:moveTo>
                  <a:pt x="1028" y="171"/>
                </a:moveTo>
                <a:lnTo>
                  <a:pt x="1028" y="171"/>
                </a:lnTo>
                <a:lnTo>
                  <a:pt x="1038" y="179"/>
                </a:lnTo>
                <a:lnTo>
                  <a:pt x="1049" y="189"/>
                </a:lnTo>
                <a:lnTo>
                  <a:pt x="1059" y="200"/>
                </a:lnTo>
                <a:lnTo>
                  <a:pt x="1067" y="210"/>
                </a:lnTo>
                <a:lnTo>
                  <a:pt x="1076" y="222"/>
                </a:lnTo>
                <a:lnTo>
                  <a:pt x="1084" y="235"/>
                </a:lnTo>
                <a:lnTo>
                  <a:pt x="1091" y="248"/>
                </a:lnTo>
                <a:lnTo>
                  <a:pt x="1099" y="262"/>
                </a:lnTo>
                <a:lnTo>
                  <a:pt x="1104" y="275"/>
                </a:lnTo>
                <a:lnTo>
                  <a:pt x="1109" y="289"/>
                </a:lnTo>
                <a:lnTo>
                  <a:pt x="1114" y="304"/>
                </a:lnTo>
                <a:lnTo>
                  <a:pt x="1117" y="319"/>
                </a:lnTo>
                <a:lnTo>
                  <a:pt x="1121" y="335"/>
                </a:lnTo>
                <a:lnTo>
                  <a:pt x="1122" y="351"/>
                </a:lnTo>
                <a:lnTo>
                  <a:pt x="1123" y="367"/>
                </a:lnTo>
                <a:lnTo>
                  <a:pt x="1125" y="384"/>
                </a:lnTo>
                <a:lnTo>
                  <a:pt x="1125" y="460"/>
                </a:lnTo>
                <a:lnTo>
                  <a:pt x="1123" y="486"/>
                </a:lnTo>
                <a:lnTo>
                  <a:pt x="1120" y="513"/>
                </a:lnTo>
                <a:lnTo>
                  <a:pt x="1114" y="539"/>
                </a:lnTo>
                <a:lnTo>
                  <a:pt x="1106" y="563"/>
                </a:lnTo>
                <a:lnTo>
                  <a:pt x="1096" y="586"/>
                </a:lnTo>
                <a:lnTo>
                  <a:pt x="1084" y="607"/>
                </a:lnTo>
                <a:lnTo>
                  <a:pt x="1071" y="628"/>
                </a:lnTo>
                <a:lnTo>
                  <a:pt x="1056" y="647"/>
                </a:lnTo>
                <a:lnTo>
                  <a:pt x="1039" y="662"/>
                </a:lnTo>
                <a:lnTo>
                  <a:pt x="1022" y="678"/>
                </a:lnTo>
                <a:lnTo>
                  <a:pt x="1003" y="691"/>
                </a:lnTo>
                <a:lnTo>
                  <a:pt x="983" y="702"/>
                </a:lnTo>
                <a:lnTo>
                  <a:pt x="962" y="710"/>
                </a:lnTo>
                <a:lnTo>
                  <a:pt x="940" y="716"/>
                </a:lnTo>
                <a:lnTo>
                  <a:pt x="917" y="720"/>
                </a:lnTo>
                <a:lnTo>
                  <a:pt x="895" y="722"/>
                </a:lnTo>
                <a:lnTo>
                  <a:pt x="871" y="720"/>
                </a:lnTo>
                <a:lnTo>
                  <a:pt x="849" y="716"/>
                </a:lnTo>
                <a:lnTo>
                  <a:pt x="828" y="710"/>
                </a:lnTo>
                <a:lnTo>
                  <a:pt x="807" y="702"/>
                </a:lnTo>
                <a:lnTo>
                  <a:pt x="786" y="691"/>
                </a:lnTo>
                <a:lnTo>
                  <a:pt x="767" y="678"/>
                </a:lnTo>
                <a:lnTo>
                  <a:pt x="749" y="662"/>
                </a:lnTo>
                <a:lnTo>
                  <a:pt x="733" y="647"/>
                </a:lnTo>
                <a:lnTo>
                  <a:pt x="717" y="628"/>
                </a:lnTo>
                <a:lnTo>
                  <a:pt x="704" y="607"/>
                </a:lnTo>
                <a:lnTo>
                  <a:pt x="692" y="586"/>
                </a:lnTo>
                <a:lnTo>
                  <a:pt x="683" y="563"/>
                </a:lnTo>
                <a:lnTo>
                  <a:pt x="675" y="539"/>
                </a:lnTo>
                <a:lnTo>
                  <a:pt x="669" y="513"/>
                </a:lnTo>
                <a:lnTo>
                  <a:pt x="666" y="486"/>
                </a:lnTo>
                <a:lnTo>
                  <a:pt x="665" y="460"/>
                </a:lnTo>
                <a:lnTo>
                  <a:pt x="665" y="384"/>
                </a:lnTo>
                <a:lnTo>
                  <a:pt x="665" y="367"/>
                </a:lnTo>
                <a:lnTo>
                  <a:pt x="666" y="351"/>
                </a:lnTo>
                <a:lnTo>
                  <a:pt x="669" y="335"/>
                </a:lnTo>
                <a:lnTo>
                  <a:pt x="671" y="319"/>
                </a:lnTo>
                <a:lnTo>
                  <a:pt x="675" y="304"/>
                </a:lnTo>
                <a:lnTo>
                  <a:pt x="679" y="289"/>
                </a:lnTo>
                <a:lnTo>
                  <a:pt x="685" y="275"/>
                </a:lnTo>
                <a:lnTo>
                  <a:pt x="691" y="262"/>
                </a:lnTo>
                <a:lnTo>
                  <a:pt x="698" y="248"/>
                </a:lnTo>
                <a:lnTo>
                  <a:pt x="706" y="235"/>
                </a:lnTo>
                <a:lnTo>
                  <a:pt x="714" y="222"/>
                </a:lnTo>
                <a:lnTo>
                  <a:pt x="721" y="210"/>
                </a:lnTo>
                <a:lnTo>
                  <a:pt x="731" y="200"/>
                </a:lnTo>
                <a:lnTo>
                  <a:pt x="740" y="189"/>
                </a:lnTo>
                <a:lnTo>
                  <a:pt x="750" y="179"/>
                </a:lnTo>
                <a:lnTo>
                  <a:pt x="761" y="171"/>
                </a:lnTo>
                <a:lnTo>
                  <a:pt x="771" y="188"/>
                </a:lnTo>
                <a:lnTo>
                  <a:pt x="784" y="204"/>
                </a:lnTo>
                <a:lnTo>
                  <a:pt x="799" y="217"/>
                </a:lnTo>
                <a:lnTo>
                  <a:pt x="815" y="229"/>
                </a:lnTo>
                <a:lnTo>
                  <a:pt x="833" y="239"/>
                </a:lnTo>
                <a:lnTo>
                  <a:pt x="853" y="246"/>
                </a:lnTo>
                <a:lnTo>
                  <a:pt x="873" y="250"/>
                </a:lnTo>
                <a:lnTo>
                  <a:pt x="895" y="252"/>
                </a:lnTo>
                <a:lnTo>
                  <a:pt x="916" y="250"/>
                </a:lnTo>
                <a:lnTo>
                  <a:pt x="937" y="246"/>
                </a:lnTo>
                <a:lnTo>
                  <a:pt x="955" y="239"/>
                </a:lnTo>
                <a:lnTo>
                  <a:pt x="974" y="229"/>
                </a:lnTo>
                <a:lnTo>
                  <a:pt x="991" y="217"/>
                </a:lnTo>
                <a:lnTo>
                  <a:pt x="1005" y="204"/>
                </a:lnTo>
                <a:lnTo>
                  <a:pt x="1017" y="188"/>
                </a:lnTo>
                <a:lnTo>
                  <a:pt x="1028" y="171"/>
                </a:lnTo>
                <a:close/>
                <a:moveTo>
                  <a:pt x="1201" y="402"/>
                </a:moveTo>
                <a:lnTo>
                  <a:pt x="1201" y="402"/>
                </a:lnTo>
                <a:lnTo>
                  <a:pt x="1200" y="418"/>
                </a:lnTo>
                <a:lnTo>
                  <a:pt x="1198" y="432"/>
                </a:lnTo>
                <a:lnTo>
                  <a:pt x="1197" y="447"/>
                </a:lnTo>
                <a:lnTo>
                  <a:pt x="1193" y="460"/>
                </a:lnTo>
                <a:lnTo>
                  <a:pt x="1189" y="473"/>
                </a:lnTo>
                <a:lnTo>
                  <a:pt x="1185" y="486"/>
                </a:lnTo>
                <a:lnTo>
                  <a:pt x="1180" y="498"/>
                </a:lnTo>
                <a:lnTo>
                  <a:pt x="1173" y="510"/>
                </a:lnTo>
                <a:lnTo>
                  <a:pt x="1168" y="538"/>
                </a:lnTo>
                <a:lnTo>
                  <a:pt x="1162" y="564"/>
                </a:lnTo>
                <a:lnTo>
                  <a:pt x="1152" y="589"/>
                </a:lnTo>
                <a:lnTo>
                  <a:pt x="1141" y="614"/>
                </a:lnTo>
                <a:lnTo>
                  <a:pt x="1127" y="637"/>
                </a:lnTo>
                <a:lnTo>
                  <a:pt x="1113" y="658"/>
                </a:lnTo>
                <a:lnTo>
                  <a:pt x="1097" y="679"/>
                </a:lnTo>
                <a:lnTo>
                  <a:pt x="1079" y="698"/>
                </a:lnTo>
                <a:lnTo>
                  <a:pt x="1060" y="715"/>
                </a:lnTo>
                <a:lnTo>
                  <a:pt x="1039" y="729"/>
                </a:lnTo>
                <a:lnTo>
                  <a:pt x="1018" y="743"/>
                </a:lnTo>
                <a:lnTo>
                  <a:pt x="995" y="754"/>
                </a:lnTo>
                <a:lnTo>
                  <a:pt x="971" y="762"/>
                </a:lnTo>
                <a:lnTo>
                  <a:pt x="946" y="769"/>
                </a:lnTo>
                <a:lnTo>
                  <a:pt x="921" y="773"/>
                </a:lnTo>
                <a:lnTo>
                  <a:pt x="895" y="774"/>
                </a:lnTo>
                <a:lnTo>
                  <a:pt x="869" y="773"/>
                </a:lnTo>
                <a:lnTo>
                  <a:pt x="842" y="769"/>
                </a:lnTo>
                <a:lnTo>
                  <a:pt x="817" y="762"/>
                </a:lnTo>
                <a:lnTo>
                  <a:pt x="794" y="754"/>
                </a:lnTo>
                <a:lnTo>
                  <a:pt x="770" y="743"/>
                </a:lnTo>
                <a:lnTo>
                  <a:pt x="749" y="729"/>
                </a:lnTo>
                <a:lnTo>
                  <a:pt x="728" y="715"/>
                </a:lnTo>
                <a:lnTo>
                  <a:pt x="710" y="698"/>
                </a:lnTo>
                <a:lnTo>
                  <a:pt x="691" y="678"/>
                </a:lnTo>
                <a:lnTo>
                  <a:pt x="675" y="658"/>
                </a:lnTo>
                <a:lnTo>
                  <a:pt x="661" y="636"/>
                </a:lnTo>
                <a:lnTo>
                  <a:pt x="648" y="612"/>
                </a:lnTo>
                <a:lnTo>
                  <a:pt x="637" y="589"/>
                </a:lnTo>
                <a:lnTo>
                  <a:pt x="628" y="563"/>
                </a:lnTo>
                <a:lnTo>
                  <a:pt x="620" y="536"/>
                </a:lnTo>
                <a:lnTo>
                  <a:pt x="615" y="509"/>
                </a:lnTo>
                <a:lnTo>
                  <a:pt x="610" y="497"/>
                </a:lnTo>
                <a:lnTo>
                  <a:pt x="604" y="485"/>
                </a:lnTo>
                <a:lnTo>
                  <a:pt x="599" y="473"/>
                </a:lnTo>
                <a:lnTo>
                  <a:pt x="595" y="460"/>
                </a:lnTo>
                <a:lnTo>
                  <a:pt x="593" y="446"/>
                </a:lnTo>
                <a:lnTo>
                  <a:pt x="590" y="432"/>
                </a:lnTo>
                <a:lnTo>
                  <a:pt x="589" y="418"/>
                </a:lnTo>
                <a:lnTo>
                  <a:pt x="589" y="402"/>
                </a:lnTo>
                <a:lnTo>
                  <a:pt x="589" y="181"/>
                </a:lnTo>
                <a:lnTo>
                  <a:pt x="589" y="170"/>
                </a:lnTo>
                <a:lnTo>
                  <a:pt x="593" y="156"/>
                </a:lnTo>
                <a:lnTo>
                  <a:pt x="597" y="145"/>
                </a:lnTo>
                <a:lnTo>
                  <a:pt x="602" y="133"/>
                </a:lnTo>
                <a:lnTo>
                  <a:pt x="610" y="121"/>
                </a:lnTo>
                <a:lnTo>
                  <a:pt x="619" y="110"/>
                </a:lnTo>
                <a:lnTo>
                  <a:pt x="628" y="99"/>
                </a:lnTo>
                <a:lnTo>
                  <a:pt x="640" y="88"/>
                </a:lnTo>
                <a:lnTo>
                  <a:pt x="652" y="78"/>
                </a:lnTo>
                <a:lnTo>
                  <a:pt x="666" y="68"/>
                </a:lnTo>
                <a:lnTo>
                  <a:pt x="679" y="59"/>
                </a:lnTo>
                <a:lnTo>
                  <a:pt x="695" y="50"/>
                </a:lnTo>
                <a:lnTo>
                  <a:pt x="711" y="42"/>
                </a:lnTo>
                <a:lnTo>
                  <a:pt x="727" y="34"/>
                </a:lnTo>
                <a:lnTo>
                  <a:pt x="744" y="26"/>
                </a:lnTo>
                <a:lnTo>
                  <a:pt x="761" y="21"/>
                </a:lnTo>
                <a:lnTo>
                  <a:pt x="779" y="14"/>
                </a:lnTo>
                <a:lnTo>
                  <a:pt x="798" y="11"/>
                </a:lnTo>
                <a:lnTo>
                  <a:pt x="815" y="7"/>
                </a:lnTo>
                <a:lnTo>
                  <a:pt x="833" y="3"/>
                </a:lnTo>
                <a:lnTo>
                  <a:pt x="851" y="1"/>
                </a:lnTo>
                <a:lnTo>
                  <a:pt x="869" y="0"/>
                </a:lnTo>
                <a:lnTo>
                  <a:pt x="887" y="0"/>
                </a:lnTo>
                <a:lnTo>
                  <a:pt x="904" y="0"/>
                </a:lnTo>
                <a:lnTo>
                  <a:pt x="921" y="3"/>
                </a:lnTo>
                <a:lnTo>
                  <a:pt x="937" y="5"/>
                </a:lnTo>
                <a:lnTo>
                  <a:pt x="953" y="9"/>
                </a:lnTo>
                <a:lnTo>
                  <a:pt x="967" y="14"/>
                </a:lnTo>
                <a:lnTo>
                  <a:pt x="982" y="21"/>
                </a:lnTo>
                <a:lnTo>
                  <a:pt x="995" y="30"/>
                </a:lnTo>
                <a:lnTo>
                  <a:pt x="1007" y="39"/>
                </a:lnTo>
                <a:lnTo>
                  <a:pt x="1017" y="50"/>
                </a:lnTo>
                <a:lnTo>
                  <a:pt x="1029" y="45"/>
                </a:lnTo>
                <a:lnTo>
                  <a:pt x="1041" y="42"/>
                </a:lnTo>
                <a:lnTo>
                  <a:pt x="1051" y="39"/>
                </a:lnTo>
                <a:lnTo>
                  <a:pt x="1062" y="38"/>
                </a:lnTo>
                <a:lnTo>
                  <a:pt x="1072" y="37"/>
                </a:lnTo>
                <a:lnTo>
                  <a:pt x="1081" y="38"/>
                </a:lnTo>
                <a:lnTo>
                  <a:pt x="1091" y="38"/>
                </a:lnTo>
                <a:lnTo>
                  <a:pt x="1100" y="41"/>
                </a:lnTo>
                <a:lnTo>
                  <a:pt x="1108" y="43"/>
                </a:lnTo>
                <a:lnTo>
                  <a:pt x="1116" y="46"/>
                </a:lnTo>
                <a:lnTo>
                  <a:pt x="1123" y="51"/>
                </a:lnTo>
                <a:lnTo>
                  <a:pt x="1131" y="55"/>
                </a:lnTo>
                <a:lnTo>
                  <a:pt x="1145" y="67"/>
                </a:lnTo>
                <a:lnTo>
                  <a:pt x="1156" y="81"/>
                </a:lnTo>
                <a:lnTo>
                  <a:pt x="1167" y="97"/>
                </a:lnTo>
                <a:lnTo>
                  <a:pt x="1176" y="117"/>
                </a:lnTo>
                <a:lnTo>
                  <a:pt x="1184" y="137"/>
                </a:lnTo>
                <a:lnTo>
                  <a:pt x="1191" y="159"/>
                </a:lnTo>
                <a:lnTo>
                  <a:pt x="1194" y="183"/>
                </a:lnTo>
                <a:lnTo>
                  <a:pt x="1198" y="208"/>
                </a:lnTo>
                <a:lnTo>
                  <a:pt x="1200" y="233"/>
                </a:lnTo>
                <a:lnTo>
                  <a:pt x="1201" y="259"/>
                </a:lnTo>
                <a:lnTo>
                  <a:pt x="1201" y="402"/>
                </a:lnTo>
                <a:close/>
                <a:moveTo>
                  <a:pt x="1551" y="2689"/>
                </a:moveTo>
                <a:lnTo>
                  <a:pt x="1403" y="2689"/>
                </a:lnTo>
                <a:lnTo>
                  <a:pt x="1403" y="2694"/>
                </a:lnTo>
                <a:lnTo>
                  <a:pt x="1381" y="3019"/>
                </a:lnTo>
                <a:lnTo>
                  <a:pt x="1551" y="2689"/>
                </a:lnTo>
                <a:close/>
                <a:moveTo>
                  <a:pt x="1405" y="2636"/>
                </a:moveTo>
                <a:lnTo>
                  <a:pt x="1577" y="2636"/>
                </a:lnTo>
                <a:lnTo>
                  <a:pt x="1649" y="2636"/>
                </a:lnTo>
                <a:lnTo>
                  <a:pt x="1665" y="1183"/>
                </a:lnTo>
                <a:lnTo>
                  <a:pt x="1665" y="1166"/>
                </a:lnTo>
                <a:lnTo>
                  <a:pt x="1661" y="1149"/>
                </a:lnTo>
                <a:lnTo>
                  <a:pt x="1654" y="1134"/>
                </a:lnTo>
                <a:lnTo>
                  <a:pt x="1646" y="1120"/>
                </a:lnTo>
                <a:lnTo>
                  <a:pt x="1637" y="1108"/>
                </a:lnTo>
                <a:lnTo>
                  <a:pt x="1625" y="1096"/>
                </a:lnTo>
                <a:lnTo>
                  <a:pt x="1612" y="1086"/>
                </a:lnTo>
                <a:lnTo>
                  <a:pt x="1599" y="1075"/>
                </a:lnTo>
                <a:lnTo>
                  <a:pt x="1583" y="1067"/>
                </a:lnTo>
                <a:lnTo>
                  <a:pt x="1569" y="1059"/>
                </a:lnTo>
                <a:lnTo>
                  <a:pt x="1536" y="1045"/>
                </a:lnTo>
                <a:lnTo>
                  <a:pt x="1505" y="1034"/>
                </a:lnTo>
                <a:lnTo>
                  <a:pt x="1474" y="1025"/>
                </a:lnTo>
                <a:lnTo>
                  <a:pt x="1093" y="908"/>
                </a:lnTo>
                <a:lnTo>
                  <a:pt x="1125" y="808"/>
                </a:lnTo>
                <a:lnTo>
                  <a:pt x="1506" y="924"/>
                </a:lnTo>
                <a:lnTo>
                  <a:pt x="1553" y="940"/>
                </a:lnTo>
                <a:lnTo>
                  <a:pt x="1577" y="949"/>
                </a:lnTo>
                <a:lnTo>
                  <a:pt x="1600" y="959"/>
                </a:lnTo>
                <a:lnTo>
                  <a:pt x="1624" y="970"/>
                </a:lnTo>
                <a:lnTo>
                  <a:pt x="1645" y="982"/>
                </a:lnTo>
                <a:lnTo>
                  <a:pt x="1666" y="995"/>
                </a:lnTo>
                <a:lnTo>
                  <a:pt x="1686" y="1009"/>
                </a:lnTo>
                <a:lnTo>
                  <a:pt x="1704" y="1026"/>
                </a:lnTo>
                <a:lnTo>
                  <a:pt x="1721" y="1044"/>
                </a:lnTo>
                <a:lnTo>
                  <a:pt x="1736" y="1062"/>
                </a:lnTo>
                <a:lnTo>
                  <a:pt x="1748" y="1083"/>
                </a:lnTo>
                <a:lnTo>
                  <a:pt x="1758" y="1105"/>
                </a:lnTo>
                <a:lnTo>
                  <a:pt x="1762" y="1117"/>
                </a:lnTo>
                <a:lnTo>
                  <a:pt x="1765" y="1130"/>
                </a:lnTo>
                <a:lnTo>
                  <a:pt x="1767" y="1143"/>
                </a:lnTo>
                <a:lnTo>
                  <a:pt x="1769" y="1157"/>
                </a:lnTo>
                <a:lnTo>
                  <a:pt x="1770" y="1170"/>
                </a:lnTo>
                <a:lnTo>
                  <a:pt x="1770" y="1184"/>
                </a:lnTo>
                <a:lnTo>
                  <a:pt x="1754" y="2742"/>
                </a:lnTo>
                <a:lnTo>
                  <a:pt x="1641" y="2742"/>
                </a:lnTo>
                <a:lnTo>
                  <a:pt x="1436" y="3142"/>
                </a:lnTo>
                <a:lnTo>
                  <a:pt x="1326" y="4763"/>
                </a:lnTo>
                <a:lnTo>
                  <a:pt x="915" y="4763"/>
                </a:lnTo>
                <a:lnTo>
                  <a:pt x="915" y="2715"/>
                </a:lnTo>
                <a:lnTo>
                  <a:pt x="862" y="2715"/>
                </a:lnTo>
                <a:lnTo>
                  <a:pt x="862" y="4763"/>
                </a:lnTo>
                <a:lnTo>
                  <a:pt x="445" y="4763"/>
                </a:lnTo>
                <a:lnTo>
                  <a:pt x="334" y="3142"/>
                </a:lnTo>
                <a:lnTo>
                  <a:pt x="129" y="2742"/>
                </a:lnTo>
                <a:lnTo>
                  <a:pt x="17" y="2742"/>
                </a:lnTo>
                <a:lnTo>
                  <a:pt x="0" y="1184"/>
                </a:lnTo>
                <a:lnTo>
                  <a:pt x="0" y="1170"/>
                </a:lnTo>
                <a:lnTo>
                  <a:pt x="1" y="1157"/>
                </a:lnTo>
                <a:lnTo>
                  <a:pt x="3" y="1143"/>
                </a:lnTo>
                <a:lnTo>
                  <a:pt x="5" y="1130"/>
                </a:lnTo>
                <a:lnTo>
                  <a:pt x="9" y="1117"/>
                </a:lnTo>
                <a:lnTo>
                  <a:pt x="13" y="1105"/>
                </a:lnTo>
                <a:lnTo>
                  <a:pt x="22" y="1083"/>
                </a:lnTo>
                <a:lnTo>
                  <a:pt x="35" y="1062"/>
                </a:lnTo>
                <a:lnTo>
                  <a:pt x="50" y="1044"/>
                </a:lnTo>
                <a:lnTo>
                  <a:pt x="66" y="1026"/>
                </a:lnTo>
                <a:lnTo>
                  <a:pt x="84" y="1009"/>
                </a:lnTo>
                <a:lnTo>
                  <a:pt x="104" y="995"/>
                </a:lnTo>
                <a:lnTo>
                  <a:pt x="125" y="982"/>
                </a:lnTo>
                <a:lnTo>
                  <a:pt x="147" y="970"/>
                </a:lnTo>
                <a:lnTo>
                  <a:pt x="170" y="959"/>
                </a:lnTo>
                <a:lnTo>
                  <a:pt x="193" y="949"/>
                </a:lnTo>
                <a:lnTo>
                  <a:pt x="217" y="940"/>
                </a:lnTo>
                <a:lnTo>
                  <a:pt x="264" y="924"/>
                </a:lnTo>
                <a:lnTo>
                  <a:pt x="645" y="808"/>
                </a:lnTo>
                <a:lnTo>
                  <a:pt x="677" y="908"/>
                </a:lnTo>
                <a:lnTo>
                  <a:pt x="296" y="1025"/>
                </a:lnTo>
                <a:lnTo>
                  <a:pt x="265" y="1034"/>
                </a:lnTo>
                <a:lnTo>
                  <a:pt x="234" y="1045"/>
                </a:lnTo>
                <a:lnTo>
                  <a:pt x="202" y="1059"/>
                </a:lnTo>
                <a:lnTo>
                  <a:pt x="187" y="1067"/>
                </a:lnTo>
                <a:lnTo>
                  <a:pt x="172" y="1075"/>
                </a:lnTo>
                <a:lnTo>
                  <a:pt x="158" y="1086"/>
                </a:lnTo>
                <a:lnTo>
                  <a:pt x="145" y="1096"/>
                </a:lnTo>
                <a:lnTo>
                  <a:pt x="134" y="1108"/>
                </a:lnTo>
                <a:lnTo>
                  <a:pt x="124" y="1120"/>
                </a:lnTo>
                <a:lnTo>
                  <a:pt x="116" y="1134"/>
                </a:lnTo>
                <a:lnTo>
                  <a:pt x="109" y="1149"/>
                </a:lnTo>
                <a:lnTo>
                  <a:pt x="106" y="1166"/>
                </a:lnTo>
                <a:lnTo>
                  <a:pt x="105" y="1183"/>
                </a:lnTo>
                <a:lnTo>
                  <a:pt x="121" y="2636"/>
                </a:lnTo>
                <a:lnTo>
                  <a:pt x="193" y="2636"/>
                </a:lnTo>
                <a:lnTo>
                  <a:pt x="365" y="2636"/>
                </a:lnTo>
                <a:lnTo>
                  <a:pt x="322" y="1329"/>
                </a:lnTo>
                <a:lnTo>
                  <a:pt x="374" y="1329"/>
                </a:lnTo>
                <a:lnTo>
                  <a:pt x="413" y="2504"/>
                </a:lnTo>
                <a:lnTo>
                  <a:pt x="1357" y="2504"/>
                </a:lnTo>
                <a:lnTo>
                  <a:pt x="1397" y="1329"/>
                </a:lnTo>
                <a:lnTo>
                  <a:pt x="1449" y="1329"/>
                </a:lnTo>
                <a:lnTo>
                  <a:pt x="1405" y="2636"/>
                </a:lnTo>
                <a:close/>
                <a:moveTo>
                  <a:pt x="221" y="2689"/>
                </a:moveTo>
                <a:lnTo>
                  <a:pt x="389" y="3019"/>
                </a:lnTo>
                <a:lnTo>
                  <a:pt x="367" y="2694"/>
                </a:lnTo>
                <a:lnTo>
                  <a:pt x="367" y="2689"/>
                </a:lnTo>
                <a:lnTo>
                  <a:pt x="221" y="2689"/>
                </a:lnTo>
                <a:close/>
                <a:moveTo>
                  <a:pt x="760" y="2200"/>
                </a:moveTo>
                <a:lnTo>
                  <a:pt x="834" y="1070"/>
                </a:lnTo>
                <a:lnTo>
                  <a:pt x="825" y="1063"/>
                </a:lnTo>
                <a:lnTo>
                  <a:pt x="816" y="1055"/>
                </a:lnTo>
                <a:lnTo>
                  <a:pt x="809" y="1046"/>
                </a:lnTo>
                <a:lnTo>
                  <a:pt x="803" y="1037"/>
                </a:lnTo>
                <a:lnTo>
                  <a:pt x="798" y="1026"/>
                </a:lnTo>
                <a:lnTo>
                  <a:pt x="795" y="1016"/>
                </a:lnTo>
                <a:lnTo>
                  <a:pt x="792" y="1004"/>
                </a:lnTo>
                <a:lnTo>
                  <a:pt x="791" y="992"/>
                </a:lnTo>
                <a:lnTo>
                  <a:pt x="792" y="979"/>
                </a:lnTo>
                <a:lnTo>
                  <a:pt x="795" y="967"/>
                </a:lnTo>
                <a:lnTo>
                  <a:pt x="799" y="955"/>
                </a:lnTo>
                <a:lnTo>
                  <a:pt x="804" y="945"/>
                </a:lnTo>
                <a:lnTo>
                  <a:pt x="811" y="936"/>
                </a:lnTo>
                <a:lnTo>
                  <a:pt x="820" y="927"/>
                </a:lnTo>
                <a:lnTo>
                  <a:pt x="829" y="919"/>
                </a:lnTo>
                <a:lnTo>
                  <a:pt x="838" y="912"/>
                </a:lnTo>
                <a:lnTo>
                  <a:pt x="880" y="995"/>
                </a:lnTo>
                <a:lnTo>
                  <a:pt x="886" y="995"/>
                </a:lnTo>
                <a:lnTo>
                  <a:pt x="928" y="912"/>
                </a:lnTo>
                <a:lnTo>
                  <a:pt x="937" y="919"/>
                </a:lnTo>
                <a:lnTo>
                  <a:pt x="946" y="927"/>
                </a:lnTo>
                <a:lnTo>
                  <a:pt x="955" y="936"/>
                </a:lnTo>
                <a:lnTo>
                  <a:pt x="962" y="945"/>
                </a:lnTo>
                <a:lnTo>
                  <a:pt x="967" y="955"/>
                </a:lnTo>
                <a:lnTo>
                  <a:pt x="971" y="967"/>
                </a:lnTo>
                <a:lnTo>
                  <a:pt x="974" y="979"/>
                </a:lnTo>
                <a:lnTo>
                  <a:pt x="975" y="992"/>
                </a:lnTo>
                <a:lnTo>
                  <a:pt x="974" y="1004"/>
                </a:lnTo>
                <a:lnTo>
                  <a:pt x="971" y="1016"/>
                </a:lnTo>
                <a:lnTo>
                  <a:pt x="968" y="1026"/>
                </a:lnTo>
                <a:lnTo>
                  <a:pt x="963" y="1037"/>
                </a:lnTo>
                <a:lnTo>
                  <a:pt x="957" y="1046"/>
                </a:lnTo>
                <a:lnTo>
                  <a:pt x="950" y="1055"/>
                </a:lnTo>
                <a:lnTo>
                  <a:pt x="941" y="1063"/>
                </a:lnTo>
                <a:lnTo>
                  <a:pt x="932" y="1070"/>
                </a:lnTo>
                <a:lnTo>
                  <a:pt x="1007" y="2200"/>
                </a:lnTo>
                <a:lnTo>
                  <a:pt x="883" y="2345"/>
                </a:lnTo>
                <a:lnTo>
                  <a:pt x="760" y="2200"/>
                </a:lnTo>
                <a:close/>
              </a:path>
            </a:pathLst>
          </a:custGeom>
          <a:solidFill>
            <a:srgbClr val="000000"/>
          </a:solidFill>
          <a:ln w="9525">
            <a:noFill/>
            <a:round/>
            <a:headEnd/>
            <a:tailEnd/>
          </a:ln>
        </p:spPr>
        <p:txBody>
          <a:bodyPr/>
          <a:lstStyle/>
          <a:p>
            <a:endParaRPr lang="de-DE"/>
          </a:p>
        </p:txBody>
      </p:sp>
      <p:sp>
        <p:nvSpPr>
          <p:cNvPr id="77" name="Freeform 63"/>
          <p:cNvSpPr>
            <a:spLocks noEditPoints="1"/>
          </p:cNvSpPr>
          <p:nvPr/>
        </p:nvSpPr>
        <p:spPr bwMode="auto">
          <a:xfrm>
            <a:off x="1533841" y="2614399"/>
            <a:ext cx="182880" cy="365760"/>
          </a:xfrm>
          <a:custGeom>
            <a:avLst/>
            <a:gdLst>
              <a:gd name="T0" fmla="*/ 2147483647 w 1510"/>
              <a:gd name="T1" fmla="*/ 2147483647 h 4763"/>
              <a:gd name="T2" fmla="*/ 2147483647 w 1510"/>
              <a:gd name="T3" fmla="*/ 2147483647 h 4763"/>
              <a:gd name="T4" fmla="*/ 2147483647 w 1510"/>
              <a:gd name="T5" fmla="*/ 2147483647 h 4763"/>
              <a:gd name="T6" fmla="*/ 2147483647 w 1510"/>
              <a:gd name="T7" fmla="*/ 2147483647 h 4763"/>
              <a:gd name="T8" fmla="*/ 2147483647 w 1510"/>
              <a:gd name="T9" fmla="*/ 2147483647 h 4763"/>
              <a:gd name="T10" fmla="*/ 2147483647 w 1510"/>
              <a:gd name="T11" fmla="*/ 2147483647 h 4763"/>
              <a:gd name="T12" fmla="*/ 2147483647 w 1510"/>
              <a:gd name="T13" fmla="*/ 2147483647 h 4763"/>
              <a:gd name="T14" fmla="*/ 2147483647 w 1510"/>
              <a:gd name="T15" fmla="*/ 2147483647 h 4763"/>
              <a:gd name="T16" fmla="*/ 2147483647 w 1510"/>
              <a:gd name="T17" fmla="*/ 2147483647 h 4763"/>
              <a:gd name="T18" fmla="*/ 2147483647 w 1510"/>
              <a:gd name="T19" fmla="*/ 2147483647 h 4763"/>
              <a:gd name="T20" fmla="*/ 2147483647 w 1510"/>
              <a:gd name="T21" fmla="*/ 2147483647 h 4763"/>
              <a:gd name="T22" fmla="*/ 2147483647 w 1510"/>
              <a:gd name="T23" fmla="*/ 2147483647 h 4763"/>
              <a:gd name="T24" fmla="*/ 2147483647 w 1510"/>
              <a:gd name="T25" fmla="*/ 2147483647 h 4763"/>
              <a:gd name="T26" fmla="*/ 2147483647 w 1510"/>
              <a:gd name="T27" fmla="*/ 2147483647 h 4763"/>
              <a:gd name="T28" fmla="*/ 2147483647 w 1510"/>
              <a:gd name="T29" fmla="*/ 2147483647 h 4763"/>
              <a:gd name="T30" fmla="*/ 2147483647 w 1510"/>
              <a:gd name="T31" fmla="*/ 2147483647 h 4763"/>
              <a:gd name="T32" fmla="*/ 2147483647 w 1510"/>
              <a:gd name="T33" fmla="*/ 2147483647 h 4763"/>
              <a:gd name="T34" fmla="*/ 2147483647 w 1510"/>
              <a:gd name="T35" fmla="*/ 2147483647 h 4763"/>
              <a:gd name="T36" fmla="*/ 2147483647 w 1510"/>
              <a:gd name="T37" fmla="*/ 2147483647 h 4763"/>
              <a:gd name="T38" fmla="*/ 2147483647 w 1510"/>
              <a:gd name="T39" fmla="*/ 2147483647 h 4763"/>
              <a:gd name="T40" fmla="*/ 2147483647 w 1510"/>
              <a:gd name="T41" fmla="*/ 2147483647 h 4763"/>
              <a:gd name="T42" fmla="*/ 2147483647 w 1510"/>
              <a:gd name="T43" fmla="*/ 2147483647 h 4763"/>
              <a:gd name="T44" fmla="*/ 2147483647 w 1510"/>
              <a:gd name="T45" fmla="*/ 2147483647 h 4763"/>
              <a:gd name="T46" fmla="*/ 2147483647 w 1510"/>
              <a:gd name="T47" fmla="*/ 2147483647 h 4763"/>
              <a:gd name="T48" fmla="*/ 2147483647 w 1510"/>
              <a:gd name="T49" fmla="*/ 2147483647 h 4763"/>
              <a:gd name="T50" fmla="*/ 2147483647 w 1510"/>
              <a:gd name="T51" fmla="*/ 2147483647 h 4763"/>
              <a:gd name="T52" fmla="*/ 2147483647 w 1510"/>
              <a:gd name="T53" fmla="*/ 2147483647 h 4763"/>
              <a:gd name="T54" fmla="*/ 2147483647 w 1510"/>
              <a:gd name="T55" fmla="*/ 2147483647 h 4763"/>
              <a:gd name="T56" fmla="*/ 2147483647 w 1510"/>
              <a:gd name="T57" fmla="*/ 2147483647 h 4763"/>
              <a:gd name="T58" fmla="*/ 2147483647 w 1510"/>
              <a:gd name="T59" fmla="*/ 2147483647 h 4763"/>
              <a:gd name="T60" fmla="*/ 2147483647 w 1510"/>
              <a:gd name="T61" fmla="*/ 2147483647 h 4763"/>
              <a:gd name="T62" fmla="*/ 2147483647 w 1510"/>
              <a:gd name="T63" fmla="*/ 2147483647 h 4763"/>
              <a:gd name="T64" fmla="*/ 2147483647 w 1510"/>
              <a:gd name="T65" fmla="*/ 2147483647 h 4763"/>
              <a:gd name="T66" fmla="*/ 2147483647 w 1510"/>
              <a:gd name="T67" fmla="*/ 2147483647 h 4763"/>
              <a:gd name="T68" fmla="*/ 2147483647 w 1510"/>
              <a:gd name="T69" fmla="*/ 2147483647 h 4763"/>
              <a:gd name="T70" fmla="*/ 2147483647 w 1510"/>
              <a:gd name="T71" fmla="*/ 2147483647 h 4763"/>
              <a:gd name="T72" fmla="*/ 2147483647 w 1510"/>
              <a:gd name="T73" fmla="*/ 2147483647 h 4763"/>
              <a:gd name="T74" fmla="*/ 2147483647 w 1510"/>
              <a:gd name="T75" fmla="*/ 2147483647 h 4763"/>
              <a:gd name="T76" fmla="*/ 2147483647 w 1510"/>
              <a:gd name="T77" fmla="*/ 2147483647 h 4763"/>
              <a:gd name="T78" fmla="*/ 2147483647 w 1510"/>
              <a:gd name="T79" fmla="*/ 2147483647 h 4763"/>
              <a:gd name="T80" fmla="*/ 2147483647 w 1510"/>
              <a:gd name="T81" fmla="*/ 2147483647 h 4763"/>
              <a:gd name="T82" fmla="*/ 2147483647 w 1510"/>
              <a:gd name="T83" fmla="*/ 2147483647 h 4763"/>
              <a:gd name="T84" fmla="*/ 2147483647 w 1510"/>
              <a:gd name="T85" fmla="*/ 2147483647 h 4763"/>
              <a:gd name="T86" fmla="*/ 2147483647 w 1510"/>
              <a:gd name="T87" fmla="*/ 2147483647 h 4763"/>
              <a:gd name="T88" fmla="*/ 2147483647 w 1510"/>
              <a:gd name="T89" fmla="*/ 2147483647 h 4763"/>
              <a:gd name="T90" fmla="*/ 2147483647 w 1510"/>
              <a:gd name="T91" fmla="*/ 2147483647 h 4763"/>
              <a:gd name="T92" fmla="*/ 2147483647 w 1510"/>
              <a:gd name="T93" fmla="*/ 2147483647 h 4763"/>
              <a:gd name="T94" fmla="*/ 2147483647 w 1510"/>
              <a:gd name="T95" fmla="*/ 2147483647 h 4763"/>
              <a:gd name="T96" fmla="*/ 2147483647 w 1510"/>
              <a:gd name="T97" fmla="*/ 2147483647 h 4763"/>
              <a:gd name="T98" fmla="*/ 2147483647 w 1510"/>
              <a:gd name="T99" fmla="*/ 2147483647 h 4763"/>
              <a:gd name="T100" fmla="*/ 2147483647 w 1510"/>
              <a:gd name="T101" fmla="*/ 2147483647 h 4763"/>
              <a:gd name="T102" fmla="*/ 2147483647 w 1510"/>
              <a:gd name="T103" fmla="*/ 2147483647 h 4763"/>
              <a:gd name="T104" fmla="*/ 2147483647 w 1510"/>
              <a:gd name="T105" fmla="*/ 2147483647 h 4763"/>
              <a:gd name="T106" fmla="*/ 2147483647 w 1510"/>
              <a:gd name="T107" fmla="*/ 2147483647 h 4763"/>
              <a:gd name="T108" fmla="*/ 2147483647 w 1510"/>
              <a:gd name="T109" fmla="*/ 2147483647 h 4763"/>
              <a:gd name="T110" fmla="*/ 2147483647 w 1510"/>
              <a:gd name="T111" fmla="*/ 2147483647 h 4763"/>
              <a:gd name="T112" fmla="*/ 2147483647 w 1510"/>
              <a:gd name="T113" fmla="*/ 2147483647 h 4763"/>
              <a:gd name="T114" fmla="*/ 2147483647 w 1510"/>
              <a:gd name="T115" fmla="*/ 2147483647 h 4763"/>
              <a:gd name="T116" fmla="*/ 2147483647 w 1510"/>
              <a:gd name="T117" fmla="*/ 2147483647 h 4763"/>
              <a:gd name="T118" fmla="*/ 2147483647 w 1510"/>
              <a:gd name="T119" fmla="*/ 2147483647 h 4763"/>
              <a:gd name="T120" fmla="*/ 2147483647 w 1510"/>
              <a:gd name="T121" fmla="*/ 2147483647 h 47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10"/>
              <a:gd name="T184" fmla="*/ 0 h 4763"/>
              <a:gd name="T185" fmla="*/ 1510 w 1510"/>
              <a:gd name="T186" fmla="*/ 4763 h 47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10" h="4763">
                <a:moveTo>
                  <a:pt x="544" y="802"/>
                </a:moveTo>
                <a:lnTo>
                  <a:pt x="749" y="1234"/>
                </a:lnTo>
                <a:lnTo>
                  <a:pt x="951" y="806"/>
                </a:lnTo>
                <a:lnTo>
                  <a:pt x="1157" y="841"/>
                </a:lnTo>
                <a:lnTo>
                  <a:pt x="1184" y="846"/>
                </a:lnTo>
                <a:lnTo>
                  <a:pt x="1212" y="852"/>
                </a:lnTo>
                <a:lnTo>
                  <a:pt x="1238" y="860"/>
                </a:lnTo>
                <a:lnTo>
                  <a:pt x="1264" y="870"/>
                </a:lnTo>
                <a:lnTo>
                  <a:pt x="1287" y="879"/>
                </a:lnTo>
                <a:lnTo>
                  <a:pt x="1311" y="892"/>
                </a:lnTo>
                <a:lnTo>
                  <a:pt x="1333" y="907"/>
                </a:lnTo>
                <a:lnTo>
                  <a:pt x="1353" y="922"/>
                </a:lnTo>
                <a:lnTo>
                  <a:pt x="1371" y="941"/>
                </a:lnTo>
                <a:lnTo>
                  <a:pt x="1388" y="960"/>
                </a:lnTo>
                <a:lnTo>
                  <a:pt x="1403" y="984"/>
                </a:lnTo>
                <a:lnTo>
                  <a:pt x="1414" y="1007"/>
                </a:lnTo>
                <a:lnTo>
                  <a:pt x="1423" y="1034"/>
                </a:lnTo>
                <a:lnTo>
                  <a:pt x="1432" y="1065"/>
                </a:lnTo>
                <a:lnTo>
                  <a:pt x="1436" y="1096"/>
                </a:lnTo>
                <a:lnTo>
                  <a:pt x="1437" y="1131"/>
                </a:lnTo>
                <a:lnTo>
                  <a:pt x="1437" y="2330"/>
                </a:lnTo>
                <a:lnTo>
                  <a:pt x="1301" y="2735"/>
                </a:lnTo>
                <a:lnTo>
                  <a:pt x="1510" y="3779"/>
                </a:lnTo>
                <a:lnTo>
                  <a:pt x="1157" y="3779"/>
                </a:lnTo>
                <a:lnTo>
                  <a:pt x="1021" y="4763"/>
                </a:lnTo>
                <a:lnTo>
                  <a:pt x="910" y="4763"/>
                </a:lnTo>
                <a:lnTo>
                  <a:pt x="1046" y="3779"/>
                </a:lnTo>
                <a:lnTo>
                  <a:pt x="787" y="3779"/>
                </a:lnTo>
                <a:lnTo>
                  <a:pt x="782" y="4763"/>
                </a:lnTo>
                <a:lnTo>
                  <a:pt x="727" y="4763"/>
                </a:lnTo>
                <a:lnTo>
                  <a:pt x="732" y="3779"/>
                </a:lnTo>
                <a:lnTo>
                  <a:pt x="464" y="3779"/>
                </a:lnTo>
                <a:lnTo>
                  <a:pt x="599" y="4763"/>
                </a:lnTo>
                <a:lnTo>
                  <a:pt x="488" y="4763"/>
                </a:lnTo>
                <a:lnTo>
                  <a:pt x="353" y="3779"/>
                </a:lnTo>
                <a:lnTo>
                  <a:pt x="0" y="3779"/>
                </a:lnTo>
                <a:lnTo>
                  <a:pt x="213" y="2737"/>
                </a:lnTo>
                <a:lnTo>
                  <a:pt x="73" y="2331"/>
                </a:lnTo>
                <a:lnTo>
                  <a:pt x="73" y="1131"/>
                </a:lnTo>
                <a:lnTo>
                  <a:pt x="74" y="1098"/>
                </a:lnTo>
                <a:lnTo>
                  <a:pt x="78" y="1066"/>
                </a:lnTo>
                <a:lnTo>
                  <a:pt x="84" y="1037"/>
                </a:lnTo>
                <a:lnTo>
                  <a:pt x="93" y="1011"/>
                </a:lnTo>
                <a:lnTo>
                  <a:pt x="104" y="988"/>
                </a:lnTo>
                <a:lnTo>
                  <a:pt x="118" y="966"/>
                </a:lnTo>
                <a:lnTo>
                  <a:pt x="133" y="947"/>
                </a:lnTo>
                <a:lnTo>
                  <a:pt x="151" y="929"/>
                </a:lnTo>
                <a:lnTo>
                  <a:pt x="170" y="912"/>
                </a:lnTo>
                <a:lnTo>
                  <a:pt x="191" y="898"/>
                </a:lnTo>
                <a:lnTo>
                  <a:pt x="213" y="886"/>
                </a:lnTo>
                <a:lnTo>
                  <a:pt x="236" y="875"/>
                </a:lnTo>
                <a:lnTo>
                  <a:pt x="260" y="866"/>
                </a:lnTo>
                <a:lnTo>
                  <a:pt x="284" y="857"/>
                </a:lnTo>
                <a:lnTo>
                  <a:pt x="311" y="850"/>
                </a:lnTo>
                <a:lnTo>
                  <a:pt x="337" y="845"/>
                </a:lnTo>
                <a:lnTo>
                  <a:pt x="544" y="802"/>
                </a:lnTo>
                <a:close/>
                <a:moveTo>
                  <a:pt x="956" y="919"/>
                </a:moveTo>
                <a:lnTo>
                  <a:pt x="747" y="1360"/>
                </a:lnTo>
                <a:lnTo>
                  <a:pt x="536" y="915"/>
                </a:lnTo>
                <a:lnTo>
                  <a:pt x="365" y="945"/>
                </a:lnTo>
                <a:lnTo>
                  <a:pt x="348" y="949"/>
                </a:lnTo>
                <a:lnTo>
                  <a:pt x="330" y="953"/>
                </a:lnTo>
                <a:lnTo>
                  <a:pt x="312" y="959"/>
                </a:lnTo>
                <a:lnTo>
                  <a:pt x="295" y="966"/>
                </a:lnTo>
                <a:lnTo>
                  <a:pt x="279" y="973"/>
                </a:lnTo>
                <a:lnTo>
                  <a:pt x="264" y="981"/>
                </a:lnTo>
                <a:lnTo>
                  <a:pt x="250" y="991"/>
                </a:lnTo>
                <a:lnTo>
                  <a:pt x="236" y="1002"/>
                </a:lnTo>
                <a:lnTo>
                  <a:pt x="225" y="1012"/>
                </a:lnTo>
                <a:lnTo>
                  <a:pt x="214" y="1026"/>
                </a:lnTo>
                <a:lnTo>
                  <a:pt x="205" y="1040"/>
                </a:lnTo>
                <a:lnTo>
                  <a:pt x="196" y="1056"/>
                </a:lnTo>
                <a:lnTo>
                  <a:pt x="191" y="1073"/>
                </a:lnTo>
                <a:lnTo>
                  <a:pt x="185" y="1091"/>
                </a:lnTo>
                <a:lnTo>
                  <a:pt x="183" y="1110"/>
                </a:lnTo>
                <a:lnTo>
                  <a:pt x="183" y="1131"/>
                </a:lnTo>
                <a:lnTo>
                  <a:pt x="183" y="2253"/>
                </a:lnTo>
                <a:lnTo>
                  <a:pt x="361" y="2253"/>
                </a:lnTo>
                <a:lnTo>
                  <a:pt x="404" y="2069"/>
                </a:lnTo>
                <a:lnTo>
                  <a:pt x="404" y="1504"/>
                </a:lnTo>
                <a:lnTo>
                  <a:pt x="334" y="1184"/>
                </a:lnTo>
                <a:lnTo>
                  <a:pt x="387" y="1172"/>
                </a:lnTo>
                <a:lnTo>
                  <a:pt x="459" y="1499"/>
                </a:lnTo>
                <a:lnTo>
                  <a:pt x="459" y="2072"/>
                </a:lnTo>
                <a:lnTo>
                  <a:pt x="1050" y="2072"/>
                </a:lnTo>
                <a:lnTo>
                  <a:pt x="1050" y="1499"/>
                </a:lnTo>
                <a:lnTo>
                  <a:pt x="1123" y="1172"/>
                </a:lnTo>
                <a:lnTo>
                  <a:pt x="1176" y="1184"/>
                </a:lnTo>
                <a:lnTo>
                  <a:pt x="1105" y="1504"/>
                </a:lnTo>
                <a:lnTo>
                  <a:pt x="1105" y="2069"/>
                </a:lnTo>
                <a:lnTo>
                  <a:pt x="1147" y="2253"/>
                </a:lnTo>
                <a:lnTo>
                  <a:pt x="1327" y="2253"/>
                </a:lnTo>
                <a:lnTo>
                  <a:pt x="1327" y="1131"/>
                </a:lnTo>
                <a:lnTo>
                  <a:pt x="1326" y="1110"/>
                </a:lnTo>
                <a:lnTo>
                  <a:pt x="1323" y="1092"/>
                </a:lnTo>
                <a:lnTo>
                  <a:pt x="1319" y="1073"/>
                </a:lnTo>
                <a:lnTo>
                  <a:pt x="1314" y="1056"/>
                </a:lnTo>
                <a:lnTo>
                  <a:pt x="1305" y="1041"/>
                </a:lnTo>
                <a:lnTo>
                  <a:pt x="1297" y="1028"/>
                </a:lnTo>
                <a:lnTo>
                  <a:pt x="1286" y="1014"/>
                </a:lnTo>
                <a:lnTo>
                  <a:pt x="1275" y="1002"/>
                </a:lnTo>
                <a:lnTo>
                  <a:pt x="1263" y="992"/>
                </a:lnTo>
                <a:lnTo>
                  <a:pt x="1249" y="982"/>
                </a:lnTo>
                <a:lnTo>
                  <a:pt x="1234" y="973"/>
                </a:lnTo>
                <a:lnTo>
                  <a:pt x="1219" y="966"/>
                </a:lnTo>
                <a:lnTo>
                  <a:pt x="1202" y="959"/>
                </a:lnTo>
                <a:lnTo>
                  <a:pt x="1186" y="955"/>
                </a:lnTo>
                <a:lnTo>
                  <a:pt x="1169" y="951"/>
                </a:lnTo>
                <a:lnTo>
                  <a:pt x="1151" y="947"/>
                </a:lnTo>
                <a:lnTo>
                  <a:pt x="956" y="919"/>
                </a:lnTo>
                <a:close/>
                <a:moveTo>
                  <a:pt x="349" y="2308"/>
                </a:moveTo>
                <a:lnTo>
                  <a:pt x="183" y="2308"/>
                </a:lnTo>
                <a:lnTo>
                  <a:pt x="183" y="2311"/>
                </a:lnTo>
                <a:lnTo>
                  <a:pt x="282" y="2595"/>
                </a:lnTo>
                <a:lnTo>
                  <a:pt x="349" y="2308"/>
                </a:lnTo>
                <a:close/>
                <a:moveTo>
                  <a:pt x="1327" y="2308"/>
                </a:moveTo>
                <a:lnTo>
                  <a:pt x="1160" y="2308"/>
                </a:lnTo>
                <a:lnTo>
                  <a:pt x="1227" y="2607"/>
                </a:lnTo>
                <a:lnTo>
                  <a:pt x="1327" y="2311"/>
                </a:lnTo>
                <a:lnTo>
                  <a:pt x="1327" y="2308"/>
                </a:lnTo>
                <a:close/>
                <a:moveTo>
                  <a:pt x="1085" y="372"/>
                </a:moveTo>
                <a:lnTo>
                  <a:pt x="1085" y="445"/>
                </a:lnTo>
                <a:lnTo>
                  <a:pt x="1084" y="473"/>
                </a:lnTo>
                <a:lnTo>
                  <a:pt x="1081" y="496"/>
                </a:lnTo>
                <a:lnTo>
                  <a:pt x="1079" y="506"/>
                </a:lnTo>
                <a:lnTo>
                  <a:pt x="1076" y="515"/>
                </a:lnTo>
                <a:lnTo>
                  <a:pt x="1072" y="522"/>
                </a:lnTo>
                <a:lnTo>
                  <a:pt x="1068" y="529"/>
                </a:lnTo>
                <a:lnTo>
                  <a:pt x="1063" y="534"/>
                </a:lnTo>
                <a:lnTo>
                  <a:pt x="1058" y="540"/>
                </a:lnTo>
                <a:lnTo>
                  <a:pt x="1052" y="544"/>
                </a:lnTo>
                <a:lnTo>
                  <a:pt x="1047" y="547"/>
                </a:lnTo>
                <a:lnTo>
                  <a:pt x="1033" y="551"/>
                </a:lnTo>
                <a:lnTo>
                  <a:pt x="1018" y="552"/>
                </a:lnTo>
                <a:lnTo>
                  <a:pt x="1010" y="577"/>
                </a:lnTo>
                <a:lnTo>
                  <a:pt x="1025" y="587"/>
                </a:lnTo>
                <a:lnTo>
                  <a:pt x="1041" y="596"/>
                </a:lnTo>
                <a:lnTo>
                  <a:pt x="1058" y="603"/>
                </a:lnTo>
                <a:lnTo>
                  <a:pt x="1074" y="609"/>
                </a:lnTo>
                <a:lnTo>
                  <a:pt x="1092" y="614"/>
                </a:lnTo>
                <a:lnTo>
                  <a:pt x="1112" y="617"/>
                </a:lnTo>
                <a:lnTo>
                  <a:pt x="1129" y="618"/>
                </a:lnTo>
                <a:lnTo>
                  <a:pt x="1149" y="617"/>
                </a:lnTo>
                <a:lnTo>
                  <a:pt x="1151" y="617"/>
                </a:lnTo>
                <a:lnTo>
                  <a:pt x="1149" y="631"/>
                </a:lnTo>
                <a:lnTo>
                  <a:pt x="1146" y="643"/>
                </a:lnTo>
                <a:lnTo>
                  <a:pt x="1140" y="654"/>
                </a:lnTo>
                <a:lnTo>
                  <a:pt x="1135" y="666"/>
                </a:lnTo>
                <a:lnTo>
                  <a:pt x="1128" y="677"/>
                </a:lnTo>
                <a:lnTo>
                  <a:pt x="1120" y="687"/>
                </a:lnTo>
                <a:lnTo>
                  <a:pt x="1112" y="697"/>
                </a:lnTo>
                <a:lnTo>
                  <a:pt x="1102" y="706"/>
                </a:lnTo>
                <a:lnTo>
                  <a:pt x="1091" y="714"/>
                </a:lnTo>
                <a:lnTo>
                  <a:pt x="1080" y="721"/>
                </a:lnTo>
                <a:lnTo>
                  <a:pt x="1068" y="728"/>
                </a:lnTo>
                <a:lnTo>
                  <a:pt x="1055" y="734"/>
                </a:lnTo>
                <a:lnTo>
                  <a:pt x="1041" y="739"/>
                </a:lnTo>
                <a:lnTo>
                  <a:pt x="1028" y="743"/>
                </a:lnTo>
                <a:lnTo>
                  <a:pt x="1014" y="746"/>
                </a:lnTo>
                <a:lnTo>
                  <a:pt x="999" y="747"/>
                </a:lnTo>
                <a:lnTo>
                  <a:pt x="984" y="747"/>
                </a:lnTo>
                <a:lnTo>
                  <a:pt x="970" y="747"/>
                </a:lnTo>
                <a:lnTo>
                  <a:pt x="958" y="746"/>
                </a:lnTo>
                <a:lnTo>
                  <a:pt x="944" y="743"/>
                </a:lnTo>
                <a:lnTo>
                  <a:pt x="930" y="740"/>
                </a:lnTo>
                <a:lnTo>
                  <a:pt x="918" y="736"/>
                </a:lnTo>
                <a:lnTo>
                  <a:pt x="905" y="732"/>
                </a:lnTo>
                <a:lnTo>
                  <a:pt x="893" y="727"/>
                </a:lnTo>
                <a:lnTo>
                  <a:pt x="878" y="736"/>
                </a:lnTo>
                <a:lnTo>
                  <a:pt x="861" y="743"/>
                </a:lnTo>
                <a:lnTo>
                  <a:pt x="846" y="750"/>
                </a:lnTo>
                <a:lnTo>
                  <a:pt x="829" y="757"/>
                </a:lnTo>
                <a:lnTo>
                  <a:pt x="812" y="761"/>
                </a:lnTo>
                <a:lnTo>
                  <a:pt x="794" y="764"/>
                </a:lnTo>
                <a:lnTo>
                  <a:pt x="776" y="767"/>
                </a:lnTo>
                <a:lnTo>
                  <a:pt x="757" y="767"/>
                </a:lnTo>
                <a:lnTo>
                  <a:pt x="738" y="767"/>
                </a:lnTo>
                <a:lnTo>
                  <a:pt x="719" y="764"/>
                </a:lnTo>
                <a:lnTo>
                  <a:pt x="699" y="760"/>
                </a:lnTo>
                <a:lnTo>
                  <a:pt x="681" y="756"/>
                </a:lnTo>
                <a:lnTo>
                  <a:pt x="664" y="749"/>
                </a:lnTo>
                <a:lnTo>
                  <a:pt x="646" y="740"/>
                </a:lnTo>
                <a:lnTo>
                  <a:pt x="629" y="732"/>
                </a:lnTo>
                <a:lnTo>
                  <a:pt x="614" y="721"/>
                </a:lnTo>
                <a:lnTo>
                  <a:pt x="600" y="728"/>
                </a:lnTo>
                <a:lnTo>
                  <a:pt x="587" y="734"/>
                </a:lnTo>
                <a:lnTo>
                  <a:pt x="573" y="739"/>
                </a:lnTo>
                <a:lnTo>
                  <a:pt x="559" y="742"/>
                </a:lnTo>
                <a:lnTo>
                  <a:pt x="544" y="745"/>
                </a:lnTo>
                <a:lnTo>
                  <a:pt x="529" y="747"/>
                </a:lnTo>
                <a:lnTo>
                  <a:pt x="514" y="747"/>
                </a:lnTo>
                <a:lnTo>
                  <a:pt x="499" y="747"/>
                </a:lnTo>
                <a:lnTo>
                  <a:pt x="484" y="746"/>
                </a:lnTo>
                <a:lnTo>
                  <a:pt x="469" y="743"/>
                </a:lnTo>
                <a:lnTo>
                  <a:pt x="455" y="739"/>
                </a:lnTo>
                <a:lnTo>
                  <a:pt x="441" y="734"/>
                </a:lnTo>
                <a:lnTo>
                  <a:pt x="429" y="728"/>
                </a:lnTo>
                <a:lnTo>
                  <a:pt x="416" y="721"/>
                </a:lnTo>
                <a:lnTo>
                  <a:pt x="405" y="714"/>
                </a:lnTo>
                <a:lnTo>
                  <a:pt x="394" y="706"/>
                </a:lnTo>
                <a:lnTo>
                  <a:pt x="385" y="697"/>
                </a:lnTo>
                <a:lnTo>
                  <a:pt x="376" y="687"/>
                </a:lnTo>
                <a:lnTo>
                  <a:pt x="368" y="677"/>
                </a:lnTo>
                <a:lnTo>
                  <a:pt x="361" y="666"/>
                </a:lnTo>
                <a:lnTo>
                  <a:pt x="356" y="654"/>
                </a:lnTo>
                <a:lnTo>
                  <a:pt x="352" y="643"/>
                </a:lnTo>
                <a:lnTo>
                  <a:pt x="348" y="631"/>
                </a:lnTo>
                <a:lnTo>
                  <a:pt x="345" y="617"/>
                </a:lnTo>
                <a:lnTo>
                  <a:pt x="348" y="617"/>
                </a:lnTo>
                <a:lnTo>
                  <a:pt x="370" y="618"/>
                </a:lnTo>
                <a:lnTo>
                  <a:pt x="390" y="615"/>
                </a:lnTo>
                <a:lnTo>
                  <a:pt x="411" y="613"/>
                </a:lnTo>
                <a:lnTo>
                  <a:pt x="430" y="606"/>
                </a:lnTo>
                <a:lnTo>
                  <a:pt x="449" y="599"/>
                </a:lnTo>
                <a:lnTo>
                  <a:pt x="469" y="589"/>
                </a:lnTo>
                <a:lnTo>
                  <a:pt x="485" y="578"/>
                </a:lnTo>
                <a:lnTo>
                  <a:pt x="500" y="566"/>
                </a:lnTo>
                <a:lnTo>
                  <a:pt x="496" y="552"/>
                </a:lnTo>
                <a:lnTo>
                  <a:pt x="478" y="552"/>
                </a:lnTo>
                <a:lnTo>
                  <a:pt x="469" y="552"/>
                </a:lnTo>
                <a:lnTo>
                  <a:pt x="462" y="551"/>
                </a:lnTo>
                <a:lnTo>
                  <a:pt x="453" y="548"/>
                </a:lnTo>
                <a:lnTo>
                  <a:pt x="447" y="544"/>
                </a:lnTo>
                <a:lnTo>
                  <a:pt x="440" y="540"/>
                </a:lnTo>
                <a:lnTo>
                  <a:pt x="434" y="534"/>
                </a:lnTo>
                <a:lnTo>
                  <a:pt x="430" y="529"/>
                </a:lnTo>
                <a:lnTo>
                  <a:pt x="425" y="521"/>
                </a:lnTo>
                <a:lnTo>
                  <a:pt x="422" y="511"/>
                </a:lnTo>
                <a:lnTo>
                  <a:pt x="418" y="501"/>
                </a:lnTo>
                <a:lnTo>
                  <a:pt x="416" y="489"/>
                </a:lnTo>
                <a:lnTo>
                  <a:pt x="414" y="477"/>
                </a:lnTo>
                <a:lnTo>
                  <a:pt x="412" y="445"/>
                </a:lnTo>
                <a:lnTo>
                  <a:pt x="412" y="372"/>
                </a:lnTo>
                <a:lnTo>
                  <a:pt x="412" y="353"/>
                </a:lnTo>
                <a:lnTo>
                  <a:pt x="414" y="335"/>
                </a:lnTo>
                <a:lnTo>
                  <a:pt x="419" y="299"/>
                </a:lnTo>
                <a:lnTo>
                  <a:pt x="427" y="264"/>
                </a:lnTo>
                <a:lnTo>
                  <a:pt x="438" y="231"/>
                </a:lnTo>
                <a:lnTo>
                  <a:pt x="452" y="198"/>
                </a:lnTo>
                <a:lnTo>
                  <a:pt x="469" y="168"/>
                </a:lnTo>
                <a:lnTo>
                  <a:pt x="486" y="139"/>
                </a:lnTo>
                <a:lnTo>
                  <a:pt x="508" y="113"/>
                </a:lnTo>
                <a:lnTo>
                  <a:pt x="532" y="88"/>
                </a:lnTo>
                <a:lnTo>
                  <a:pt x="544" y="77"/>
                </a:lnTo>
                <a:lnTo>
                  <a:pt x="558" y="66"/>
                </a:lnTo>
                <a:lnTo>
                  <a:pt x="572" y="56"/>
                </a:lnTo>
                <a:lnTo>
                  <a:pt x="585" y="47"/>
                </a:lnTo>
                <a:lnTo>
                  <a:pt x="600" y="38"/>
                </a:lnTo>
                <a:lnTo>
                  <a:pt x="616" y="30"/>
                </a:lnTo>
                <a:lnTo>
                  <a:pt x="631" y="23"/>
                </a:lnTo>
                <a:lnTo>
                  <a:pt x="646" y="18"/>
                </a:lnTo>
                <a:lnTo>
                  <a:pt x="662" y="12"/>
                </a:lnTo>
                <a:lnTo>
                  <a:pt x="679" y="8"/>
                </a:lnTo>
                <a:lnTo>
                  <a:pt x="697" y="5"/>
                </a:lnTo>
                <a:lnTo>
                  <a:pt x="713" y="3"/>
                </a:lnTo>
                <a:lnTo>
                  <a:pt x="731" y="1"/>
                </a:lnTo>
                <a:lnTo>
                  <a:pt x="749" y="0"/>
                </a:lnTo>
                <a:lnTo>
                  <a:pt x="767" y="1"/>
                </a:lnTo>
                <a:lnTo>
                  <a:pt x="785" y="3"/>
                </a:lnTo>
                <a:lnTo>
                  <a:pt x="801" y="5"/>
                </a:lnTo>
                <a:lnTo>
                  <a:pt x="819" y="8"/>
                </a:lnTo>
                <a:lnTo>
                  <a:pt x="835" y="12"/>
                </a:lnTo>
                <a:lnTo>
                  <a:pt x="852" y="18"/>
                </a:lnTo>
                <a:lnTo>
                  <a:pt x="867" y="23"/>
                </a:lnTo>
                <a:lnTo>
                  <a:pt x="882" y="30"/>
                </a:lnTo>
                <a:lnTo>
                  <a:pt x="897" y="38"/>
                </a:lnTo>
                <a:lnTo>
                  <a:pt x="912" y="47"/>
                </a:lnTo>
                <a:lnTo>
                  <a:pt x="926" y="56"/>
                </a:lnTo>
                <a:lnTo>
                  <a:pt x="940" y="66"/>
                </a:lnTo>
                <a:lnTo>
                  <a:pt x="954" y="77"/>
                </a:lnTo>
                <a:lnTo>
                  <a:pt x="966" y="88"/>
                </a:lnTo>
                <a:lnTo>
                  <a:pt x="989" y="113"/>
                </a:lnTo>
                <a:lnTo>
                  <a:pt x="1011" y="139"/>
                </a:lnTo>
                <a:lnTo>
                  <a:pt x="1029" y="168"/>
                </a:lnTo>
                <a:lnTo>
                  <a:pt x="1046" y="198"/>
                </a:lnTo>
                <a:lnTo>
                  <a:pt x="1059" y="231"/>
                </a:lnTo>
                <a:lnTo>
                  <a:pt x="1070" y="264"/>
                </a:lnTo>
                <a:lnTo>
                  <a:pt x="1079" y="299"/>
                </a:lnTo>
                <a:lnTo>
                  <a:pt x="1084" y="335"/>
                </a:lnTo>
                <a:lnTo>
                  <a:pt x="1085" y="353"/>
                </a:lnTo>
                <a:lnTo>
                  <a:pt x="1085" y="372"/>
                </a:lnTo>
                <a:close/>
                <a:moveTo>
                  <a:pt x="911" y="199"/>
                </a:moveTo>
                <a:lnTo>
                  <a:pt x="911" y="199"/>
                </a:lnTo>
                <a:lnTo>
                  <a:pt x="925" y="217"/>
                </a:lnTo>
                <a:lnTo>
                  <a:pt x="938" y="236"/>
                </a:lnTo>
                <a:lnTo>
                  <a:pt x="948" y="257"/>
                </a:lnTo>
                <a:lnTo>
                  <a:pt x="958" y="278"/>
                </a:lnTo>
                <a:lnTo>
                  <a:pt x="966" y="301"/>
                </a:lnTo>
                <a:lnTo>
                  <a:pt x="971" y="326"/>
                </a:lnTo>
                <a:lnTo>
                  <a:pt x="974" y="350"/>
                </a:lnTo>
                <a:lnTo>
                  <a:pt x="976" y="376"/>
                </a:lnTo>
                <a:lnTo>
                  <a:pt x="976" y="463"/>
                </a:lnTo>
                <a:lnTo>
                  <a:pt x="974" y="489"/>
                </a:lnTo>
                <a:lnTo>
                  <a:pt x="970" y="514"/>
                </a:lnTo>
                <a:lnTo>
                  <a:pt x="965" y="539"/>
                </a:lnTo>
                <a:lnTo>
                  <a:pt x="958" y="561"/>
                </a:lnTo>
                <a:lnTo>
                  <a:pt x="948" y="582"/>
                </a:lnTo>
                <a:lnTo>
                  <a:pt x="937" y="603"/>
                </a:lnTo>
                <a:lnTo>
                  <a:pt x="925" y="622"/>
                </a:lnTo>
                <a:lnTo>
                  <a:pt x="911" y="640"/>
                </a:lnTo>
                <a:lnTo>
                  <a:pt x="894" y="657"/>
                </a:lnTo>
                <a:lnTo>
                  <a:pt x="878" y="670"/>
                </a:lnTo>
                <a:lnTo>
                  <a:pt x="860" y="683"/>
                </a:lnTo>
                <a:lnTo>
                  <a:pt x="841" y="692"/>
                </a:lnTo>
                <a:lnTo>
                  <a:pt x="822" y="701"/>
                </a:lnTo>
                <a:lnTo>
                  <a:pt x="801" y="708"/>
                </a:lnTo>
                <a:lnTo>
                  <a:pt x="779" y="710"/>
                </a:lnTo>
                <a:lnTo>
                  <a:pt x="757" y="712"/>
                </a:lnTo>
                <a:lnTo>
                  <a:pt x="735" y="710"/>
                </a:lnTo>
                <a:lnTo>
                  <a:pt x="714" y="708"/>
                </a:lnTo>
                <a:lnTo>
                  <a:pt x="694" y="701"/>
                </a:lnTo>
                <a:lnTo>
                  <a:pt x="673" y="692"/>
                </a:lnTo>
                <a:lnTo>
                  <a:pt x="655" y="683"/>
                </a:lnTo>
                <a:lnTo>
                  <a:pt x="636" y="670"/>
                </a:lnTo>
                <a:lnTo>
                  <a:pt x="620" y="657"/>
                </a:lnTo>
                <a:lnTo>
                  <a:pt x="605" y="640"/>
                </a:lnTo>
                <a:lnTo>
                  <a:pt x="591" y="622"/>
                </a:lnTo>
                <a:lnTo>
                  <a:pt x="577" y="603"/>
                </a:lnTo>
                <a:lnTo>
                  <a:pt x="566" y="582"/>
                </a:lnTo>
                <a:lnTo>
                  <a:pt x="556" y="561"/>
                </a:lnTo>
                <a:lnTo>
                  <a:pt x="550" y="539"/>
                </a:lnTo>
                <a:lnTo>
                  <a:pt x="544" y="514"/>
                </a:lnTo>
                <a:lnTo>
                  <a:pt x="540" y="489"/>
                </a:lnTo>
                <a:lnTo>
                  <a:pt x="540" y="463"/>
                </a:lnTo>
                <a:lnTo>
                  <a:pt x="540" y="434"/>
                </a:lnTo>
                <a:lnTo>
                  <a:pt x="569" y="438"/>
                </a:lnTo>
                <a:lnTo>
                  <a:pt x="599" y="440"/>
                </a:lnTo>
                <a:lnTo>
                  <a:pt x="627" y="438"/>
                </a:lnTo>
                <a:lnTo>
                  <a:pt x="654" y="434"/>
                </a:lnTo>
                <a:lnTo>
                  <a:pt x="680" y="429"/>
                </a:lnTo>
                <a:lnTo>
                  <a:pt x="705" y="422"/>
                </a:lnTo>
                <a:lnTo>
                  <a:pt x="730" y="412"/>
                </a:lnTo>
                <a:lnTo>
                  <a:pt x="753" y="400"/>
                </a:lnTo>
                <a:lnTo>
                  <a:pt x="776" y="386"/>
                </a:lnTo>
                <a:lnTo>
                  <a:pt x="797" y="371"/>
                </a:lnTo>
                <a:lnTo>
                  <a:pt x="818" y="354"/>
                </a:lnTo>
                <a:lnTo>
                  <a:pt x="835" y="337"/>
                </a:lnTo>
                <a:lnTo>
                  <a:pt x="852" y="316"/>
                </a:lnTo>
                <a:lnTo>
                  <a:pt x="868" y="295"/>
                </a:lnTo>
                <a:lnTo>
                  <a:pt x="882" y="273"/>
                </a:lnTo>
                <a:lnTo>
                  <a:pt x="893" y="250"/>
                </a:lnTo>
                <a:lnTo>
                  <a:pt x="903" y="225"/>
                </a:lnTo>
                <a:lnTo>
                  <a:pt x="911" y="199"/>
                </a:lnTo>
                <a:close/>
              </a:path>
            </a:pathLst>
          </a:custGeom>
          <a:solidFill>
            <a:srgbClr val="000000"/>
          </a:solidFill>
          <a:ln w="9525">
            <a:noFill/>
            <a:round/>
            <a:headEnd/>
            <a:tailEnd/>
          </a:ln>
        </p:spPr>
        <p:txBody>
          <a:bodyPr/>
          <a:lstStyle/>
          <a:p>
            <a:endParaRPr lang="de-DE"/>
          </a:p>
        </p:txBody>
      </p:sp>
    </p:spTree>
    <p:extLst>
      <p:ext uri="{BB962C8B-B14F-4D97-AF65-F5344CB8AC3E}">
        <p14:creationId xmlns:p14="http://schemas.microsoft.com/office/powerpoint/2010/main" val="351263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3174" y="106152"/>
            <a:ext cx="8039163" cy="455913"/>
          </a:xfrm>
        </p:spPr>
        <p:txBody>
          <a:bodyPr/>
          <a:lstStyle/>
          <a:p>
            <a:pPr algn="r"/>
            <a:r>
              <a:rPr lang="en-US" dirty="0"/>
              <a:t>MBS Trade Platform</a:t>
            </a:r>
          </a:p>
        </p:txBody>
      </p:sp>
      <p:sp>
        <p:nvSpPr>
          <p:cNvPr id="6" name="Rounded Rectangle 5"/>
          <p:cNvSpPr/>
          <p:nvPr/>
        </p:nvSpPr>
        <p:spPr>
          <a:xfrm>
            <a:off x="2213534" y="833105"/>
            <a:ext cx="7836626" cy="528063"/>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400" dirty="0">
                <a:solidFill>
                  <a:schemeClr val="tx1"/>
                </a:solidFill>
                <a:latin typeface="Georgia" panose="02040502050405020303" pitchFamily="18" charset="0"/>
                <a:cs typeface="Segoe UI" panose="020B0502040204020203" pitchFamily="34" charset="0"/>
              </a:rPr>
              <a:t>The MBS Trading Platform simplifies the lender’s process, improves trade accuracy, and provides greater trade certainty.</a:t>
            </a:r>
          </a:p>
          <a:p>
            <a:endParaRPr lang="en-US" sz="800" dirty="0">
              <a:solidFill>
                <a:schemeClr val="tx1"/>
              </a:solidFill>
              <a:cs typeface="Segoe UI" panose="020B0502040204020203" pitchFamily="34" charset="0"/>
            </a:endParaRPr>
          </a:p>
        </p:txBody>
      </p:sp>
      <p:sp>
        <p:nvSpPr>
          <p:cNvPr id="11" name="Footer Placeholder 3"/>
          <p:cNvSpPr>
            <a:spLocks noGrp="1"/>
          </p:cNvSpPr>
          <p:nvPr>
            <p:ph type="ftr" sz="quarter" idx="11"/>
          </p:nvPr>
        </p:nvSpPr>
        <p:spPr>
          <a:xfrm>
            <a:off x="1701409" y="6505294"/>
            <a:ext cx="3200400" cy="230832"/>
          </a:xfrm>
        </p:spPr>
        <p:txBody>
          <a:bodyPr/>
          <a:lstStyle/>
          <a:p>
            <a:pPr fontAlgn="base">
              <a:spcBef>
                <a:spcPct val="0"/>
              </a:spcBef>
              <a:spcAft>
                <a:spcPct val="0"/>
              </a:spcAft>
            </a:pPr>
            <a:r>
              <a:rPr lang="en-US" dirty="0"/>
              <a:t>MBS Trade Automation – Executive Steering Committee</a:t>
            </a:r>
          </a:p>
        </p:txBody>
      </p:sp>
      <p:grpSp>
        <p:nvGrpSpPr>
          <p:cNvPr id="8" name="Group 7"/>
          <p:cNvGrpSpPr/>
          <p:nvPr/>
        </p:nvGrpSpPr>
        <p:grpSpPr>
          <a:xfrm>
            <a:off x="1928484" y="1560732"/>
            <a:ext cx="1582908" cy="768096"/>
            <a:chOff x="1552893" y="-4114"/>
            <a:chExt cx="809861" cy="342240"/>
          </a:xfrm>
          <a:scene3d>
            <a:camera prst="orthographicFront">
              <a:rot lat="0" lon="0" rev="0"/>
            </a:camera>
            <a:lightRig rig="contrasting" dir="t">
              <a:rot lat="0" lon="0" rev="1200000"/>
            </a:lightRig>
          </a:scene3d>
        </p:grpSpPr>
        <p:sp>
          <p:nvSpPr>
            <p:cNvPr id="9" name="Rounded Rectangle 8"/>
            <p:cNvSpPr/>
            <p:nvPr/>
          </p:nvSpPr>
          <p:spPr>
            <a:xfrm>
              <a:off x="1552893" y="1202"/>
              <a:ext cx="790128" cy="336924"/>
            </a:xfrm>
            <a:prstGeom prst="roundRect">
              <a:avLst>
                <a:gd name="adj" fmla="val 10000"/>
              </a:avLst>
            </a:prstGeom>
            <a:solidFill>
              <a:srgbClr val="336699"/>
            </a:solidFill>
            <a:sp3d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 name="Rounded Rectangle 4"/>
            <p:cNvSpPr/>
            <p:nvPr/>
          </p:nvSpPr>
          <p:spPr>
            <a:xfrm>
              <a:off x="1562759" y="-4114"/>
              <a:ext cx="799995" cy="342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 tIns="6350" rIns="9525" bIns="6350" numCol="1" spcCol="1270" anchor="ctr" anchorCtr="0">
              <a:noAutofit/>
            </a:bodyPr>
            <a:lstStyle/>
            <a:p>
              <a:pPr algn="ctr" defTabSz="222250">
                <a:lnSpc>
                  <a:spcPct val="90000"/>
                </a:lnSpc>
                <a:spcBef>
                  <a:spcPct val="0"/>
                </a:spcBef>
              </a:pPr>
              <a:r>
                <a:rPr lang="en-US" sz="1200" b="1" dirty="0">
                  <a:latin typeface="+mj-lt"/>
                </a:rPr>
                <a:t>SIMPLIFY</a:t>
              </a:r>
              <a:r>
                <a:rPr lang="en-US" sz="850" b="1" dirty="0">
                  <a:latin typeface="+mj-lt"/>
                </a:rPr>
                <a:t> </a:t>
              </a:r>
            </a:p>
            <a:p>
              <a:pPr algn="ctr" defTabSz="222250">
                <a:spcBef>
                  <a:spcPct val="0"/>
                </a:spcBef>
              </a:pPr>
              <a:r>
                <a:rPr lang="en-US" sz="850" b="1" dirty="0">
                  <a:latin typeface="+mj-lt"/>
                </a:rPr>
                <a:t>the customer experience</a:t>
              </a:r>
            </a:p>
          </p:txBody>
        </p:sp>
      </p:grpSp>
      <p:sp>
        <p:nvSpPr>
          <p:cNvPr id="15" name="Rounded Rectangle 4"/>
          <p:cNvSpPr/>
          <p:nvPr/>
        </p:nvSpPr>
        <p:spPr>
          <a:xfrm>
            <a:off x="3951170" y="1583229"/>
            <a:ext cx="1524630" cy="723103"/>
          </a:xfrm>
          <a:prstGeom prst="rect">
            <a:avLst/>
          </a:prstGeom>
          <a:scene3d>
            <a:camera prst="orthographicFront">
              <a:rot lat="0" lon="0" rev="0"/>
            </a:camera>
            <a:lightRig rig="contrasting" dir="t">
              <a:rot lat="0" lon="0" rev="12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9525" tIns="6350" rIns="9525" bIns="6350" numCol="1" spcCol="1270" anchor="ctr" anchorCtr="0">
            <a:noAutofit/>
          </a:bodyPr>
          <a:lstStyle/>
          <a:p>
            <a:pPr algn="ctr" defTabSz="222250">
              <a:spcBef>
                <a:spcPct val="0"/>
              </a:spcBef>
            </a:pPr>
            <a:r>
              <a:rPr lang="en-US" sz="1200" b="1" dirty="0">
                <a:latin typeface="+mj-lt"/>
                <a:cs typeface="Segoe UI" panose="020B0502040204020203" pitchFamily="34" charset="0"/>
              </a:rPr>
              <a:t>CERTAINTY </a:t>
            </a:r>
          </a:p>
          <a:p>
            <a:pPr algn="ctr" defTabSz="222250">
              <a:spcBef>
                <a:spcPct val="0"/>
              </a:spcBef>
            </a:pPr>
            <a:r>
              <a:rPr lang="en-US" sz="850" b="1" dirty="0">
                <a:latin typeface="+mj-lt"/>
                <a:cs typeface="Segoe UI" panose="020B0502040204020203" pitchFamily="34" charset="0"/>
              </a:rPr>
              <a:t>of sale, execution and process</a:t>
            </a:r>
            <a:endParaRPr lang="en-US" sz="850" b="1" dirty="0"/>
          </a:p>
        </p:txBody>
      </p:sp>
      <p:grpSp>
        <p:nvGrpSpPr>
          <p:cNvPr id="16" name="Group 15"/>
          <p:cNvGrpSpPr/>
          <p:nvPr/>
        </p:nvGrpSpPr>
        <p:grpSpPr>
          <a:xfrm>
            <a:off x="6131848" y="1585045"/>
            <a:ext cx="1657813" cy="768096"/>
            <a:chOff x="3468070" y="1202"/>
            <a:chExt cx="813106" cy="336924"/>
          </a:xfrm>
          <a:scene3d>
            <a:camera prst="orthographicFront">
              <a:rot lat="0" lon="0" rev="0"/>
            </a:camera>
            <a:lightRig rig="contrasting" dir="t">
              <a:rot lat="0" lon="0" rev="1200000"/>
            </a:lightRig>
          </a:scene3d>
        </p:grpSpPr>
        <p:sp>
          <p:nvSpPr>
            <p:cNvPr id="17" name="Rounded Rectangle 16"/>
            <p:cNvSpPr/>
            <p:nvPr/>
          </p:nvSpPr>
          <p:spPr>
            <a:xfrm>
              <a:off x="3468070" y="1202"/>
              <a:ext cx="789084" cy="336924"/>
            </a:xfrm>
            <a:prstGeom prst="roundRect">
              <a:avLst>
                <a:gd name="adj" fmla="val 10000"/>
              </a:avLst>
            </a:prstGeom>
            <a:solidFill>
              <a:srgbClr val="336699"/>
            </a:solidFill>
            <a:sp3d contourW="19050" prstMaterial="metal">
              <a:bevelT w="88900" h="203200"/>
              <a:bevelB w="165100" h="254000"/>
            </a:sp3d>
          </p:spPr>
          <p:style>
            <a:lnRef idx="0">
              <a:schemeClr val="lt1">
                <a:hueOff val="0"/>
                <a:satOff val="0"/>
                <a:lumOff val="0"/>
                <a:alphaOff val="0"/>
              </a:schemeClr>
            </a:lnRef>
            <a:fillRef idx="1">
              <a:schemeClr val="accent3">
                <a:hueOff val="5280023"/>
                <a:satOff val="-21556"/>
                <a:lumOff val="6013"/>
                <a:alphaOff val="0"/>
              </a:schemeClr>
            </a:fillRef>
            <a:effectRef idx="2">
              <a:schemeClr val="accent3">
                <a:hueOff val="5280023"/>
                <a:satOff val="-21556"/>
                <a:lumOff val="6013"/>
                <a:alphaOff val="0"/>
              </a:schemeClr>
            </a:effectRef>
            <a:fontRef idx="minor">
              <a:schemeClr val="lt1"/>
            </a:fontRef>
          </p:style>
        </p:sp>
        <p:sp>
          <p:nvSpPr>
            <p:cNvPr id="18" name="Rounded Rectangle 4"/>
            <p:cNvSpPr/>
            <p:nvPr/>
          </p:nvSpPr>
          <p:spPr>
            <a:xfrm>
              <a:off x="3477937" y="11069"/>
              <a:ext cx="796247" cy="31083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 tIns="6350" rIns="9525" bIns="6350" numCol="1" spcCol="1270" anchor="ctr" anchorCtr="0">
              <a:noAutofit/>
            </a:bodyPr>
            <a:lstStyle/>
            <a:p>
              <a:pPr algn="ctr" defTabSz="222250">
                <a:spcBef>
                  <a:spcPct val="0"/>
                </a:spcBef>
              </a:pPr>
              <a:r>
                <a:rPr lang="en-US" sz="1200" b="1" dirty="0">
                  <a:latin typeface="+mj-lt"/>
                  <a:cs typeface="Segoe UI" panose="020B0502040204020203" pitchFamily="34" charset="0"/>
                </a:rPr>
                <a:t>BUILD</a:t>
              </a:r>
            </a:p>
            <a:p>
              <a:pPr algn="ctr" defTabSz="222250">
                <a:spcBef>
                  <a:spcPct val="0"/>
                </a:spcBef>
              </a:pPr>
              <a:r>
                <a:rPr lang="en-US" sz="850" b="1" dirty="0">
                  <a:latin typeface="+mj-lt"/>
                  <a:cs typeface="Segoe UI" panose="020B0502040204020203" pitchFamily="34" charset="0"/>
                </a:rPr>
                <a:t> unrivaled customer relationships</a:t>
              </a:r>
              <a:endParaRPr lang="en-US" sz="850" b="1" dirty="0">
                <a:latin typeface="+mj-lt"/>
              </a:endParaRPr>
            </a:p>
          </p:txBody>
        </p:sp>
        <p:sp>
          <p:nvSpPr>
            <p:cNvPr id="32" name="Rounded Rectangle 31"/>
            <p:cNvSpPr/>
            <p:nvPr/>
          </p:nvSpPr>
          <p:spPr>
            <a:xfrm>
              <a:off x="3484929" y="1202"/>
              <a:ext cx="796247" cy="310836"/>
            </a:xfrm>
            <a:prstGeom prst="roundRect">
              <a:avLst>
                <a:gd name="adj" fmla="val 10000"/>
              </a:avLst>
            </a:prstGeom>
            <a:solidFill>
              <a:srgbClr val="336699"/>
            </a:solidFill>
            <a:sp3d contourW="19050" prstMaterial="metal">
              <a:bevelT w="88900" h="203200"/>
              <a:bevelB w="165100" h="254000"/>
            </a:sp3d>
          </p:spPr>
          <p:style>
            <a:lnRef idx="0">
              <a:schemeClr val="lt1">
                <a:hueOff val="0"/>
                <a:satOff val="0"/>
                <a:lumOff val="0"/>
                <a:alphaOff val="0"/>
              </a:schemeClr>
            </a:lnRef>
            <a:fillRef idx="1">
              <a:schemeClr val="accent3">
                <a:hueOff val="5280023"/>
                <a:satOff val="-21556"/>
                <a:lumOff val="6013"/>
                <a:alphaOff val="0"/>
              </a:schemeClr>
            </a:fillRef>
            <a:effectRef idx="2">
              <a:schemeClr val="accent3">
                <a:hueOff val="5280023"/>
                <a:satOff val="-21556"/>
                <a:lumOff val="6013"/>
                <a:alphaOff val="0"/>
              </a:schemeClr>
            </a:effectRef>
            <a:fontRef idx="minor">
              <a:schemeClr val="lt1"/>
            </a:fontRef>
          </p:style>
        </p:sp>
      </p:grpSp>
      <p:sp>
        <p:nvSpPr>
          <p:cNvPr id="3" name="Rectangle 2"/>
          <p:cNvSpPr/>
          <p:nvPr/>
        </p:nvSpPr>
        <p:spPr>
          <a:xfrm>
            <a:off x="1755077" y="2407709"/>
            <a:ext cx="1669839" cy="375380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11085" y="2583030"/>
            <a:ext cx="1757368" cy="3308598"/>
          </a:xfrm>
          <a:prstGeom prst="rect">
            <a:avLst/>
          </a:prstGeom>
          <a:noFill/>
        </p:spPr>
        <p:txBody>
          <a:bodyPr wrap="square" rtlCol="0">
            <a:spAutoFit/>
          </a:bodyPr>
          <a:lstStyle/>
          <a:p>
            <a:pPr marL="91440" indent="-91440">
              <a:buFont typeface="Arial" panose="020B0604020202020204" pitchFamily="34" charset="0"/>
              <a:buChar char="•"/>
            </a:pPr>
            <a:r>
              <a:rPr lang="en-US" sz="950" dirty="0"/>
              <a:t>Enable faster trading</a:t>
            </a:r>
          </a:p>
          <a:p>
            <a:pPr marL="91440" indent="-91440">
              <a:buFont typeface="Arial" panose="020B0604020202020204" pitchFamily="34" charset="0"/>
              <a:buChar char="•"/>
            </a:pPr>
            <a:endParaRPr lang="en-US" sz="950" dirty="0"/>
          </a:p>
          <a:p>
            <a:pPr marL="91440" indent="-91440">
              <a:buFont typeface="Arial" panose="020B0604020202020204" pitchFamily="34" charset="0"/>
              <a:buChar char="•"/>
            </a:pPr>
            <a:r>
              <a:rPr lang="en-US" sz="950" dirty="0"/>
              <a:t>Eliminate phone calls and wait time</a:t>
            </a:r>
          </a:p>
          <a:p>
            <a:pPr marL="91440" indent="-91440">
              <a:buFont typeface="Arial" panose="020B0604020202020204" pitchFamily="34" charset="0"/>
              <a:buChar char="•"/>
            </a:pPr>
            <a:endParaRPr lang="en-US" sz="950" dirty="0"/>
          </a:p>
          <a:p>
            <a:pPr marL="91440" indent="-91440">
              <a:buFont typeface="Arial" panose="020B0604020202020204" pitchFamily="34" charset="0"/>
              <a:buChar char="•"/>
            </a:pPr>
            <a:r>
              <a:rPr lang="en-US" sz="950" dirty="0"/>
              <a:t>Improve trade accuracy</a:t>
            </a:r>
          </a:p>
          <a:p>
            <a:endParaRPr lang="en-US" sz="950" dirty="0"/>
          </a:p>
          <a:p>
            <a:pPr marL="91440" indent="-91440">
              <a:buFont typeface="Arial" panose="020B0604020202020204" pitchFamily="34" charset="0"/>
              <a:buChar char="•"/>
            </a:pPr>
            <a:r>
              <a:rPr lang="en-US" sz="950" dirty="0"/>
              <a:t>Enable visibility into trade details</a:t>
            </a:r>
          </a:p>
          <a:p>
            <a:pPr marL="91440" indent="-91440">
              <a:buFont typeface="Arial" panose="020B0604020202020204" pitchFamily="34" charset="0"/>
              <a:buChar char="•"/>
            </a:pPr>
            <a:endParaRPr lang="en-US" sz="950" dirty="0"/>
          </a:p>
          <a:p>
            <a:pPr marL="91440" indent="-91440">
              <a:buFont typeface="Arial" panose="020B0604020202020204" pitchFamily="34" charset="0"/>
              <a:buChar char="•"/>
            </a:pPr>
            <a:r>
              <a:rPr lang="en-US" sz="950" dirty="0"/>
              <a:t>Reduce errors and reconciliation</a:t>
            </a:r>
          </a:p>
          <a:p>
            <a:endParaRPr lang="en-US" sz="950" dirty="0"/>
          </a:p>
          <a:p>
            <a:pPr marL="91440" indent="-91440">
              <a:buFont typeface="Arial" panose="020B0604020202020204" pitchFamily="34" charset="0"/>
              <a:buChar char="•"/>
            </a:pPr>
            <a:r>
              <a:rPr lang="en-US" sz="950" dirty="0"/>
              <a:t>Save time in performing trade modifications and assignments</a:t>
            </a:r>
          </a:p>
          <a:p>
            <a:pPr marL="91440" indent="-91440">
              <a:buFont typeface="Arial" panose="020B0604020202020204" pitchFamily="34" charset="0"/>
              <a:buChar char="•"/>
            </a:pPr>
            <a:endParaRPr lang="en-US" sz="950" dirty="0"/>
          </a:p>
          <a:p>
            <a:pPr marL="91440" indent="-91440">
              <a:buFont typeface="Arial" panose="020B0604020202020204" pitchFamily="34" charset="0"/>
              <a:buChar char="•"/>
            </a:pPr>
            <a:r>
              <a:rPr lang="en-US" sz="950" dirty="0"/>
              <a:t>Enable same-day Early Funding by speeding trade assignments</a:t>
            </a:r>
          </a:p>
          <a:p>
            <a:pPr marL="91440" indent="-91440">
              <a:buFont typeface="Arial" panose="020B0604020202020204" pitchFamily="34" charset="0"/>
              <a:buChar char="•"/>
            </a:pPr>
            <a:endParaRPr lang="en-US" sz="950" dirty="0"/>
          </a:p>
          <a:p>
            <a:pPr marL="91440" indent="-91440">
              <a:buFont typeface="Arial" panose="020B0604020202020204" pitchFamily="34" charset="0"/>
              <a:buChar char="•"/>
            </a:pPr>
            <a:r>
              <a:rPr lang="en-US" sz="950" dirty="0"/>
              <a:t>Provide self-service</a:t>
            </a:r>
          </a:p>
        </p:txBody>
      </p:sp>
      <p:sp>
        <p:nvSpPr>
          <p:cNvPr id="25" name="Rectangle 24"/>
          <p:cNvSpPr/>
          <p:nvPr/>
        </p:nvSpPr>
        <p:spPr>
          <a:xfrm>
            <a:off x="3873247" y="2438902"/>
            <a:ext cx="1699396" cy="3565813"/>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898302" y="2583030"/>
            <a:ext cx="1860757" cy="3308598"/>
          </a:xfrm>
          <a:prstGeom prst="rect">
            <a:avLst/>
          </a:prstGeom>
          <a:noFill/>
        </p:spPr>
        <p:txBody>
          <a:bodyPr wrap="square" rtlCol="0">
            <a:spAutoFit/>
          </a:bodyPr>
          <a:lstStyle/>
          <a:p>
            <a:pPr marL="171450" indent="-171450">
              <a:buFont typeface="Arial" panose="020B0604020202020204" pitchFamily="34" charset="0"/>
              <a:buChar char="•"/>
            </a:pPr>
            <a:r>
              <a:rPr lang="en-US" sz="950" dirty="0"/>
              <a:t>Immediate confirmation of trade details</a:t>
            </a:r>
          </a:p>
          <a:p>
            <a:pPr marL="171450" indent="-171450">
              <a:buFont typeface="Arial" panose="020B0604020202020204" pitchFamily="34" charset="0"/>
              <a:buChar char="•"/>
            </a:pPr>
            <a:endParaRPr lang="en-US" sz="950" dirty="0"/>
          </a:p>
          <a:p>
            <a:pPr marL="171450" indent="-171450">
              <a:buFont typeface="Arial" panose="020B0604020202020204" pitchFamily="34" charset="0"/>
              <a:buChar char="•"/>
            </a:pPr>
            <a:r>
              <a:rPr lang="en-US" sz="950" dirty="0"/>
              <a:t>Online view of trade history </a:t>
            </a:r>
          </a:p>
          <a:p>
            <a:pPr marL="171450" indent="-171450">
              <a:buFont typeface="Arial" panose="020B0604020202020204" pitchFamily="34" charset="0"/>
              <a:buChar char="•"/>
            </a:pPr>
            <a:endParaRPr lang="en-US" sz="950" dirty="0"/>
          </a:p>
          <a:p>
            <a:pPr marL="171450" indent="-171450">
              <a:buFont typeface="Arial" panose="020B0604020202020204" pitchFamily="34" charset="0"/>
              <a:buChar char="•"/>
            </a:pPr>
            <a:r>
              <a:rPr lang="en-US" sz="950" dirty="0"/>
              <a:t>Online view of open trade positions</a:t>
            </a:r>
          </a:p>
          <a:p>
            <a:pPr marL="171450" indent="-171450">
              <a:buFont typeface="Arial" panose="020B0604020202020204" pitchFamily="34" charset="0"/>
              <a:buChar char="•"/>
            </a:pPr>
            <a:endParaRPr lang="en-US" sz="950" dirty="0"/>
          </a:p>
          <a:p>
            <a:pPr marL="171450" indent="-171450">
              <a:buFont typeface="Arial" panose="020B0604020202020204" pitchFamily="34" charset="0"/>
              <a:buChar char="•"/>
            </a:pPr>
            <a:r>
              <a:rPr lang="en-US" sz="950" dirty="0"/>
              <a:t>Online view of trade assignment details</a:t>
            </a:r>
          </a:p>
          <a:p>
            <a:pPr marL="171450" indent="-171450">
              <a:buFont typeface="Arial" panose="020B0604020202020204" pitchFamily="34" charset="0"/>
              <a:buChar char="•"/>
            </a:pPr>
            <a:endParaRPr lang="en-US" sz="950" dirty="0"/>
          </a:p>
          <a:p>
            <a:pPr marL="171450" indent="-171450">
              <a:buFont typeface="Arial" panose="020B0604020202020204" pitchFamily="34" charset="0"/>
              <a:buChar char="•"/>
            </a:pPr>
            <a:r>
              <a:rPr lang="en-US" sz="950" dirty="0"/>
              <a:t>Improve view into trading wins / losses (FNM)</a:t>
            </a:r>
          </a:p>
          <a:p>
            <a:pPr marL="171450" indent="-171450">
              <a:buFont typeface="Arial" panose="020B0604020202020204" pitchFamily="34" charset="0"/>
              <a:buChar char="•"/>
            </a:pPr>
            <a:endParaRPr lang="en-US" sz="950" dirty="0"/>
          </a:p>
          <a:p>
            <a:pPr marL="171450" indent="-171450">
              <a:buFont typeface="Arial" panose="020B0604020202020204" pitchFamily="34" charset="0"/>
              <a:buChar char="•"/>
            </a:pPr>
            <a:r>
              <a:rPr lang="en-US" sz="950" dirty="0"/>
              <a:t>Ability to deliver WL against TBA trades improving lenders Best Ex by ~3bps</a:t>
            </a:r>
          </a:p>
          <a:p>
            <a:pPr marL="171450" indent="-171450">
              <a:buFont typeface="Arial" panose="020B0604020202020204" pitchFamily="34" charset="0"/>
              <a:buChar char="•"/>
            </a:pPr>
            <a:endParaRPr lang="en-US" sz="950" dirty="0"/>
          </a:p>
          <a:p>
            <a:pPr marL="171450" indent="-171450">
              <a:buFont typeface="Arial" panose="020B0604020202020204" pitchFamily="34" charset="0"/>
              <a:buChar char="•"/>
            </a:pPr>
            <a:r>
              <a:rPr lang="en-US" sz="950" dirty="0"/>
              <a:t>Eliminate trade discrepancy and resolution activities reducing/ eliminating Operational Incidents</a:t>
            </a:r>
            <a:endParaRPr lang="en-US" dirty="0"/>
          </a:p>
        </p:txBody>
      </p:sp>
      <p:sp>
        <p:nvSpPr>
          <p:cNvPr id="27" name="Rectangle 26"/>
          <p:cNvSpPr/>
          <p:nvPr/>
        </p:nvSpPr>
        <p:spPr>
          <a:xfrm>
            <a:off x="6130683" y="2492468"/>
            <a:ext cx="1631838" cy="1841717"/>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078543" y="2539533"/>
            <a:ext cx="1640631" cy="1846659"/>
          </a:xfrm>
          <a:prstGeom prst="rect">
            <a:avLst/>
          </a:prstGeom>
          <a:noFill/>
        </p:spPr>
        <p:txBody>
          <a:bodyPr wrap="square" rtlCol="0">
            <a:spAutoFit/>
          </a:bodyPr>
          <a:lstStyle/>
          <a:p>
            <a:pPr marL="171450" indent="-171450">
              <a:buFont typeface="Arial" panose="020B0604020202020204" pitchFamily="34" charset="0"/>
              <a:buChar char="•"/>
            </a:pPr>
            <a:r>
              <a:rPr lang="en-US" sz="950" dirty="0"/>
              <a:t>Improve trading opportunity resulting in $45 MM over 5 </a:t>
            </a:r>
            <a:r>
              <a:rPr lang="en-US" sz="950" dirty="0" err="1"/>
              <a:t>yrs</a:t>
            </a:r>
            <a:endParaRPr lang="en-US" sz="950" dirty="0"/>
          </a:p>
          <a:p>
            <a:pPr marL="171450" indent="-171450">
              <a:buFont typeface="Arial" panose="020B0604020202020204" pitchFamily="34" charset="0"/>
              <a:buChar char="•"/>
            </a:pPr>
            <a:endParaRPr lang="en-US" sz="950" dirty="0"/>
          </a:p>
          <a:p>
            <a:pPr marL="171450" indent="-171450">
              <a:buFont typeface="Arial" panose="020B0604020202020204" pitchFamily="34" charset="0"/>
              <a:buChar char="•"/>
            </a:pPr>
            <a:r>
              <a:rPr lang="en-US" sz="950" dirty="0"/>
              <a:t>Allow Account Execs and Traders to focus on the strategic needs of the lender</a:t>
            </a:r>
          </a:p>
          <a:p>
            <a:pPr marL="171450" indent="-171450">
              <a:buFont typeface="Arial" panose="020B0604020202020204" pitchFamily="34" charset="0"/>
              <a:buChar char="•"/>
            </a:pPr>
            <a:endParaRPr lang="en-US" sz="950" dirty="0"/>
          </a:p>
          <a:p>
            <a:pPr marL="171450" indent="-171450">
              <a:buFont typeface="Arial" panose="020B0604020202020204" pitchFamily="34" charset="0"/>
              <a:buChar char="•"/>
            </a:pPr>
            <a:r>
              <a:rPr lang="en-US" sz="950" dirty="0"/>
              <a:t>Free up Account Execs to better serve the CDTs</a:t>
            </a:r>
            <a:endParaRPr lang="en-US" dirty="0"/>
          </a:p>
        </p:txBody>
      </p:sp>
      <p:sp>
        <p:nvSpPr>
          <p:cNvPr id="29" name="Rectangle 28"/>
          <p:cNvSpPr/>
          <p:nvPr/>
        </p:nvSpPr>
        <p:spPr>
          <a:xfrm>
            <a:off x="8188238" y="2409358"/>
            <a:ext cx="1703087" cy="1666937"/>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193858" y="2538786"/>
            <a:ext cx="1713362" cy="1408078"/>
          </a:xfrm>
          <a:prstGeom prst="rect">
            <a:avLst/>
          </a:prstGeom>
          <a:noFill/>
        </p:spPr>
        <p:txBody>
          <a:bodyPr wrap="square" rtlCol="0">
            <a:spAutoFit/>
          </a:bodyPr>
          <a:lstStyle/>
          <a:p>
            <a:pPr marL="171450" indent="-171450">
              <a:buFont typeface="Arial" panose="020B0604020202020204" pitchFamily="34" charset="0"/>
              <a:buChar char="•"/>
            </a:pPr>
            <a:r>
              <a:rPr lang="en-US" sz="950" dirty="0"/>
              <a:t>Bring Fannie Mae up to par and perhaps surpass industry standards</a:t>
            </a:r>
          </a:p>
          <a:p>
            <a:pPr marL="171450" indent="-171450">
              <a:buFont typeface="Arial" panose="020B0604020202020204" pitchFamily="34" charset="0"/>
              <a:buChar char="•"/>
            </a:pPr>
            <a:endParaRPr lang="en-US" sz="950" dirty="0"/>
          </a:p>
          <a:p>
            <a:pPr marL="171450" indent="-171450">
              <a:buFont typeface="Arial" panose="020B0604020202020204" pitchFamily="34" charset="0"/>
              <a:buChar char="•"/>
            </a:pPr>
            <a:r>
              <a:rPr lang="en-US" sz="950" dirty="0"/>
              <a:t>Enable other strategic offerings (e.g. forward Spec Pool trading, bid out of competition, non-standard settlement) </a:t>
            </a:r>
          </a:p>
        </p:txBody>
      </p:sp>
      <p:grpSp>
        <p:nvGrpSpPr>
          <p:cNvPr id="55" name="Group 54"/>
          <p:cNvGrpSpPr/>
          <p:nvPr/>
        </p:nvGrpSpPr>
        <p:grpSpPr>
          <a:xfrm>
            <a:off x="8251457" y="1581931"/>
            <a:ext cx="1643557" cy="768096"/>
            <a:chOff x="3468070" y="1202"/>
            <a:chExt cx="806114" cy="336924"/>
          </a:xfrm>
          <a:scene3d>
            <a:camera prst="orthographicFront">
              <a:rot lat="0" lon="0" rev="0"/>
            </a:camera>
            <a:lightRig rig="contrasting" dir="t">
              <a:rot lat="0" lon="0" rev="1200000"/>
            </a:lightRig>
          </a:scene3d>
        </p:grpSpPr>
        <p:sp>
          <p:nvSpPr>
            <p:cNvPr id="56" name="Rounded Rectangle 55"/>
            <p:cNvSpPr/>
            <p:nvPr/>
          </p:nvSpPr>
          <p:spPr>
            <a:xfrm>
              <a:off x="3468070" y="1202"/>
              <a:ext cx="789084" cy="336924"/>
            </a:xfrm>
            <a:prstGeom prst="roundRect">
              <a:avLst>
                <a:gd name="adj" fmla="val 10000"/>
              </a:avLst>
            </a:prstGeom>
            <a:solidFill>
              <a:srgbClr val="336699"/>
            </a:solidFill>
            <a:sp3d contourW="19050" prstMaterial="metal">
              <a:bevelT w="88900" h="203200"/>
              <a:bevelB w="165100" h="254000"/>
            </a:sp3d>
          </p:spPr>
          <p:style>
            <a:lnRef idx="0">
              <a:schemeClr val="lt1">
                <a:hueOff val="0"/>
                <a:satOff val="0"/>
                <a:lumOff val="0"/>
                <a:alphaOff val="0"/>
              </a:schemeClr>
            </a:lnRef>
            <a:fillRef idx="1">
              <a:schemeClr val="accent3">
                <a:hueOff val="5280023"/>
                <a:satOff val="-21556"/>
                <a:lumOff val="6013"/>
                <a:alphaOff val="0"/>
              </a:schemeClr>
            </a:fillRef>
            <a:effectRef idx="2">
              <a:schemeClr val="accent3">
                <a:hueOff val="5280023"/>
                <a:satOff val="-21556"/>
                <a:lumOff val="6013"/>
                <a:alphaOff val="0"/>
              </a:schemeClr>
            </a:effectRef>
            <a:fontRef idx="minor">
              <a:schemeClr val="lt1"/>
            </a:fontRef>
          </p:style>
        </p:sp>
        <p:sp>
          <p:nvSpPr>
            <p:cNvPr id="57" name="Rounded Rectangle 4"/>
            <p:cNvSpPr/>
            <p:nvPr/>
          </p:nvSpPr>
          <p:spPr>
            <a:xfrm>
              <a:off x="3477937" y="11069"/>
              <a:ext cx="796247" cy="31083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 tIns="6350" rIns="9525" bIns="6350" numCol="1" spcCol="1270" anchor="ctr" anchorCtr="0">
              <a:noAutofit/>
            </a:bodyPr>
            <a:lstStyle/>
            <a:p>
              <a:pPr algn="ctr"/>
              <a:r>
                <a:rPr lang="en-US" sz="1200" b="1" dirty="0"/>
                <a:t>DEVELOP </a:t>
              </a:r>
              <a:endParaRPr lang="en-US" sz="1200" dirty="0"/>
            </a:p>
            <a:p>
              <a:pPr algn="ctr"/>
              <a:r>
                <a:rPr lang="en-US" sz="850" b="1" dirty="0"/>
                <a:t>an effective, adaptive organization</a:t>
              </a:r>
              <a:endParaRPr lang="en-US" sz="850" dirty="0"/>
            </a:p>
          </p:txBody>
        </p:sp>
        <p:sp>
          <p:nvSpPr>
            <p:cNvPr id="58" name="Rounded Rectangle 57"/>
            <p:cNvSpPr/>
            <p:nvPr/>
          </p:nvSpPr>
          <p:spPr>
            <a:xfrm>
              <a:off x="3468070" y="1202"/>
              <a:ext cx="796247" cy="310836"/>
            </a:xfrm>
            <a:prstGeom prst="roundRect">
              <a:avLst>
                <a:gd name="adj" fmla="val 10000"/>
              </a:avLst>
            </a:prstGeom>
            <a:solidFill>
              <a:srgbClr val="336699"/>
            </a:solidFill>
            <a:sp3d contourW="19050" prstMaterial="metal">
              <a:bevelT w="88900" h="203200"/>
              <a:bevelB w="165100" h="254000"/>
            </a:sp3d>
          </p:spPr>
          <p:style>
            <a:lnRef idx="0">
              <a:schemeClr val="lt1">
                <a:hueOff val="0"/>
                <a:satOff val="0"/>
                <a:lumOff val="0"/>
                <a:alphaOff val="0"/>
              </a:schemeClr>
            </a:lnRef>
            <a:fillRef idx="1">
              <a:schemeClr val="accent3">
                <a:hueOff val="5280023"/>
                <a:satOff val="-21556"/>
                <a:lumOff val="6013"/>
                <a:alphaOff val="0"/>
              </a:schemeClr>
            </a:fillRef>
            <a:effectRef idx="2">
              <a:schemeClr val="accent3">
                <a:hueOff val="5280023"/>
                <a:satOff val="-21556"/>
                <a:lumOff val="6013"/>
                <a:alphaOff val="0"/>
              </a:schemeClr>
            </a:effectRef>
            <a:fontRef idx="minor">
              <a:schemeClr val="lt1"/>
            </a:fontRef>
          </p:style>
        </p:sp>
      </p:grpSp>
      <p:grpSp>
        <p:nvGrpSpPr>
          <p:cNvPr id="59" name="Group 58"/>
          <p:cNvGrpSpPr/>
          <p:nvPr/>
        </p:nvGrpSpPr>
        <p:grpSpPr>
          <a:xfrm>
            <a:off x="3963261" y="1564947"/>
            <a:ext cx="1657813" cy="768096"/>
            <a:chOff x="3468070" y="1202"/>
            <a:chExt cx="813106" cy="336924"/>
          </a:xfrm>
          <a:scene3d>
            <a:camera prst="orthographicFront">
              <a:rot lat="0" lon="0" rev="0"/>
            </a:camera>
            <a:lightRig rig="contrasting" dir="t">
              <a:rot lat="0" lon="0" rev="1200000"/>
            </a:lightRig>
          </a:scene3d>
        </p:grpSpPr>
        <p:sp>
          <p:nvSpPr>
            <p:cNvPr id="61" name="Rounded Rectangle 60"/>
            <p:cNvSpPr/>
            <p:nvPr/>
          </p:nvSpPr>
          <p:spPr>
            <a:xfrm>
              <a:off x="3468070" y="1202"/>
              <a:ext cx="789084" cy="336924"/>
            </a:xfrm>
            <a:prstGeom prst="roundRect">
              <a:avLst>
                <a:gd name="adj" fmla="val 10000"/>
              </a:avLst>
            </a:prstGeom>
            <a:solidFill>
              <a:srgbClr val="336699"/>
            </a:solidFill>
            <a:sp3d contourW="19050" prstMaterial="metal">
              <a:bevelT w="88900" h="203200"/>
              <a:bevelB w="165100" h="254000"/>
            </a:sp3d>
          </p:spPr>
          <p:style>
            <a:lnRef idx="0">
              <a:schemeClr val="lt1">
                <a:hueOff val="0"/>
                <a:satOff val="0"/>
                <a:lumOff val="0"/>
                <a:alphaOff val="0"/>
              </a:schemeClr>
            </a:lnRef>
            <a:fillRef idx="1">
              <a:schemeClr val="accent3">
                <a:hueOff val="5280023"/>
                <a:satOff val="-21556"/>
                <a:lumOff val="6013"/>
                <a:alphaOff val="0"/>
              </a:schemeClr>
            </a:fillRef>
            <a:effectRef idx="2">
              <a:schemeClr val="accent3">
                <a:hueOff val="5280023"/>
                <a:satOff val="-21556"/>
                <a:lumOff val="6013"/>
                <a:alphaOff val="0"/>
              </a:schemeClr>
            </a:effectRef>
            <a:fontRef idx="minor">
              <a:schemeClr val="lt1"/>
            </a:fontRef>
          </p:style>
        </p:sp>
        <p:sp>
          <p:nvSpPr>
            <p:cNvPr id="62" name="Rounded Rectangle 4"/>
            <p:cNvSpPr/>
            <p:nvPr/>
          </p:nvSpPr>
          <p:spPr>
            <a:xfrm>
              <a:off x="3477937" y="11069"/>
              <a:ext cx="796247" cy="31083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 tIns="6350" rIns="9525" bIns="6350" numCol="1" spcCol="1270" anchor="t" anchorCtr="0">
              <a:noAutofit/>
            </a:bodyPr>
            <a:lstStyle/>
            <a:p>
              <a:r>
                <a:rPr lang="en-US" sz="1200" dirty="0"/>
                <a:t> </a:t>
              </a:r>
            </a:p>
            <a:p>
              <a:pPr algn="ctr"/>
              <a:r>
                <a:rPr lang="en-US" sz="1200" b="1" dirty="0"/>
                <a:t>CERTAINTY </a:t>
              </a:r>
              <a:endParaRPr lang="en-US" sz="1200" dirty="0"/>
            </a:p>
            <a:p>
              <a:pPr algn="ctr"/>
              <a:r>
                <a:rPr lang="en-US" sz="850" b="1" dirty="0"/>
                <a:t>of sale, execution,</a:t>
              </a:r>
            </a:p>
            <a:p>
              <a:pPr algn="ctr"/>
              <a:r>
                <a:rPr lang="en-US" sz="850" b="1" dirty="0"/>
                <a:t>and process</a:t>
              </a:r>
              <a:endParaRPr lang="en-US" sz="850" dirty="0"/>
            </a:p>
          </p:txBody>
        </p:sp>
        <p:sp>
          <p:nvSpPr>
            <p:cNvPr id="63" name="Rounded Rectangle 62"/>
            <p:cNvSpPr/>
            <p:nvPr/>
          </p:nvSpPr>
          <p:spPr>
            <a:xfrm>
              <a:off x="3484929" y="1202"/>
              <a:ext cx="796247" cy="310836"/>
            </a:xfrm>
            <a:prstGeom prst="roundRect">
              <a:avLst>
                <a:gd name="adj" fmla="val 10000"/>
              </a:avLst>
            </a:prstGeom>
            <a:solidFill>
              <a:srgbClr val="336699"/>
            </a:solidFill>
            <a:sp3d contourW="19050" prstMaterial="metal">
              <a:bevelT w="88900" h="203200"/>
              <a:bevelB w="165100" h="254000"/>
            </a:sp3d>
          </p:spPr>
          <p:style>
            <a:lnRef idx="0">
              <a:schemeClr val="lt1">
                <a:hueOff val="0"/>
                <a:satOff val="0"/>
                <a:lumOff val="0"/>
                <a:alphaOff val="0"/>
              </a:schemeClr>
            </a:lnRef>
            <a:fillRef idx="1">
              <a:schemeClr val="accent3">
                <a:hueOff val="5280023"/>
                <a:satOff val="-21556"/>
                <a:lumOff val="6013"/>
                <a:alphaOff val="0"/>
              </a:schemeClr>
            </a:fillRef>
            <a:effectRef idx="2">
              <a:schemeClr val="accent3">
                <a:hueOff val="5280023"/>
                <a:satOff val="-21556"/>
                <a:lumOff val="6013"/>
                <a:alphaOff val="0"/>
              </a:schemeClr>
            </a:effectRef>
            <a:fontRef idx="minor">
              <a:schemeClr val="lt1"/>
            </a:fontRef>
          </p:style>
        </p:sp>
      </p:grpSp>
    </p:spTree>
    <p:extLst>
      <p:ext uri="{BB962C8B-B14F-4D97-AF65-F5344CB8AC3E}">
        <p14:creationId xmlns:p14="http://schemas.microsoft.com/office/powerpoint/2010/main" val="135767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8629-0FAC-6D41-9FDB-18B111C106C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D3A2756-D9F1-CF4D-BD88-DB519DE2D214}"/>
              </a:ext>
            </a:extLst>
          </p:cNvPr>
          <p:cNvSpPr>
            <a:spLocks noGrp="1"/>
          </p:cNvSpPr>
          <p:nvPr>
            <p:ph type="subTitle" idx="1"/>
          </p:nvPr>
        </p:nvSpPr>
        <p:spPr/>
        <p:txBody>
          <a:bodyPr/>
          <a:lstStyle/>
          <a:p>
            <a:endParaRPr lang="en-US"/>
          </a:p>
        </p:txBody>
      </p:sp>
      <p:pic>
        <p:nvPicPr>
          <p:cNvPr id="25" name="Picture 24">
            <a:extLst>
              <a:ext uri="{FF2B5EF4-FFF2-40B4-BE49-F238E27FC236}">
                <a16:creationId xmlns:a16="http://schemas.microsoft.com/office/drawing/2014/main" id="{80FBBD7A-8A51-B441-BF15-874AE8F68DF3}"/>
              </a:ext>
            </a:extLst>
          </p:cNvPr>
          <p:cNvPicPr>
            <a:picLocks noChangeAspect="1"/>
          </p:cNvPicPr>
          <p:nvPr/>
        </p:nvPicPr>
        <p:blipFill>
          <a:blip r:embed="rId3"/>
          <a:stretch>
            <a:fillRect/>
          </a:stretch>
        </p:blipFill>
        <p:spPr>
          <a:xfrm>
            <a:off x="1256761" y="962758"/>
            <a:ext cx="9618503" cy="5456210"/>
          </a:xfrm>
          <a:prstGeom prst="rect">
            <a:avLst/>
          </a:prstGeom>
        </p:spPr>
      </p:pic>
    </p:spTree>
    <p:extLst>
      <p:ext uri="{BB962C8B-B14F-4D97-AF65-F5344CB8AC3E}">
        <p14:creationId xmlns:p14="http://schemas.microsoft.com/office/powerpoint/2010/main" val="691150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8629-0FAC-6D41-9FDB-18B111C106C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D3A2756-D9F1-CF4D-BD88-DB519DE2D214}"/>
              </a:ext>
            </a:extLst>
          </p:cNvPr>
          <p:cNvSpPr>
            <a:spLocks noGrp="1"/>
          </p:cNvSpPr>
          <p:nvPr>
            <p:ph type="subTitle" idx="1"/>
          </p:nvPr>
        </p:nvSpPr>
        <p:spPr/>
        <p:txBody>
          <a:bodyPr/>
          <a:lstStyle/>
          <a:p>
            <a:endParaRPr lang="en-US"/>
          </a:p>
        </p:txBody>
      </p:sp>
      <p:pic>
        <p:nvPicPr>
          <p:cNvPr id="25" name="Picture 24">
            <a:extLst>
              <a:ext uri="{FF2B5EF4-FFF2-40B4-BE49-F238E27FC236}">
                <a16:creationId xmlns:a16="http://schemas.microsoft.com/office/drawing/2014/main" id="{80FBBD7A-8A51-B441-BF15-874AE8F68DF3}"/>
              </a:ext>
            </a:extLst>
          </p:cNvPr>
          <p:cNvPicPr>
            <a:picLocks noChangeAspect="1"/>
          </p:cNvPicPr>
          <p:nvPr/>
        </p:nvPicPr>
        <p:blipFill>
          <a:blip r:embed="rId3"/>
          <a:stretch>
            <a:fillRect/>
          </a:stretch>
        </p:blipFill>
        <p:spPr>
          <a:xfrm>
            <a:off x="1256761" y="962758"/>
            <a:ext cx="9618503" cy="5456210"/>
          </a:xfrm>
          <a:prstGeom prst="rect">
            <a:avLst/>
          </a:prstGeom>
        </p:spPr>
      </p:pic>
      <p:pic>
        <p:nvPicPr>
          <p:cNvPr id="5" name="Picture 4">
            <a:extLst>
              <a:ext uri="{FF2B5EF4-FFF2-40B4-BE49-F238E27FC236}">
                <a16:creationId xmlns:a16="http://schemas.microsoft.com/office/drawing/2014/main" id="{779DD4CD-8E6C-48A2-981F-73D74AFC7337}"/>
              </a:ext>
            </a:extLst>
          </p:cNvPr>
          <p:cNvPicPr>
            <a:picLocks noChangeAspect="1"/>
          </p:cNvPicPr>
          <p:nvPr/>
        </p:nvPicPr>
        <p:blipFill>
          <a:blip r:embed="rId4"/>
          <a:stretch>
            <a:fillRect/>
          </a:stretch>
        </p:blipFill>
        <p:spPr>
          <a:xfrm>
            <a:off x="1200014" y="913557"/>
            <a:ext cx="9705237" cy="5505412"/>
          </a:xfrm>
          <a:prstGeom prst="rect">
            <a:avLst/>
          </a:prstGeom>
        </p:spPr>
      </p:pic>
    </p:spTree>
    <p:extLst>
      <p:ext uri="{BB962C8B-B14F-4D97-AF65-F5344CB8AC3E}">
        <p14:creationId xmlns:p14="http://schemas.microsoft.com/office/powerpoint/2010/main" val="2654251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Preliminary Feedback</a:t>
            </a:r>
          </a:p>
        </p:txBody>
      </p:sp>
      <p:sp>
        <p:nvSpPr>
          <p:cNvPr id="48" name="Rounded Rectangle 47"/>
          <p:cNvSpPr/>
          <p:nvPr/>
        </p:nvSpPr>
        <p:spPr>
          <a:xfrm>
            <a:off x="1961702" y="976260"/>
            <a:ext cx="7978068" cy="748637"/>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600" dirty="0">
                <a:solidFill>
                  <a:schemeClr val="tx1"/>
                </a:solidFill>
                <a:latin typeface="Georgia" panose="02040502050405020303" pitchFamily="18" charset="0"/>
                <a:cs typeface="Segoe UI" panose="020B0502040204020203" pitchFamily="34" charset="0"/>
              </a:rPr>
              <a:t>The Automated MBS trading platform simplifies the process of trading with Fannie Mae</a:t>
            </a:r>
          </a:p>
        </p:txBody>
      </p:sp>
      <p:sp>
        <p:nvSpPr>
          <p:cNvPr id="7" name="TextBox 6"/>
          <p:cNvSpPr txBox="1"/>
          <p:nvPr/>
        </p:nvSpPr>
        <p:spPr>
          <a:xfrm>
            <a:off x="1347172" y="1822637"/>
            <a:ext cx="8702014" cy="3362459"/>
          </a:xfrm>
          <a:prstGeom prst="rect">
            <a:avLst/>
          </a:prstGeom>
          <a:noFill/>
        </p:spPr>
        <p:txBody>
          <a:bodyPr wrap="square" rtlCol="0">
            <a:spAutoFit/>
          </a:bodyPr>
          <a:lstStyle/>
          <a:p>
            <a:pPr lvl="1">
              <a:spcAft>
                <a:spcPts val="300"/>
              </a:spcAft>
            </a:pPr>
            <a:endParaRPr lang="en-US" sz="1200" dirty="0">
              <a:latin typeface="Georgia" panose="02040502050405020303" pitchFamily="18" charset="0"/>
              <a:cs typeface="Segoe UI" panose="020B0502040204020203" pitchFamily="34" charset="0"/>
            </a:endParaRPr>
          </a:p>
          <a:p>
            <a:pPr marL="742950" lvl="1" indent="-285750">
              <a:buFont typeface="Arial" panose="020B0604020202020204" pitchFamily="34" charset="0"/>
              <a:buChar char="•"/>
            </a:pPr>
            <a:endParaRPr lang="en-US" sz="12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endParaRPr lang="en-US" sz="1200" dirty="0">
              <a:latin typeface="Georgia" panose="02040502050405020303" pitchFamily="18" charset="0"/>
              <a:cs typeface="Segoe UI" panose="020B0502040204020203" pitchFamily="34" charset="0"/>
            </a:endParaRPr>
          </a:p>
          <a:p>
            <a:r>
              <a:rPr lang="en-US" sz="1600" dirty="0">
                <a:latin typeface="Georgia" panose="02040502050405020303" pitchFamily="18" charset="0"/>
                <a:cs typeface="Segoe UI" panose="020B0502040204020203" pitchFamily="34" charset="0"/>
              </a:rPr>
              <a:t>Strong Customer Response:</a:t>
            </a:r>
          </a:p>
          <a:p>
            <a:endParaRPr lang="en-US" sz="1600" dirty="0">
              <a:latin typeface="Georgia" panose="02040502050405020303" pitchFamily="18" charset="0"/>
              <a:cs typeface="Segoe UI" panose="020B0502040204020203" pitchFamily="34" charset="0"/>
            </a:endParaRPr>
          </a:p>
          <a:p>
            <a:pPr marL="742950" lvl="1" indent="-285750">
              <a:spcAft>
                <a:spcPts val="300"/>
              </a:spcAft>
              <a:buFont typeface="Arial" panose="020B0604020202020204" pitchFamily="34" charset="0"/>
              <a:buChar char="•"/>
            </a:pPr>
            <a:r>
              <a:rPr lang="en-US" sz="1600" dirty="0">
                <a:latin typeface="Georgia" panose="02040502050405020303" pitchFamily="18" charset="0"/>
                <a:cs typeface="Segoe UI" panose="020B0502040204020203" pitchFamily="34" charset="0"/>
              </a:rPr>
              <a:t>One particular lender dislikes transacting over the phone. Since beginning to use the platform the same lender showed 72 trades ($1.97b) and Fannie won ~$600 million of business.</a:t>
            </a:r>
          </a:p>
          <a:p>
            <a:pPr lvl="1">
              <a:spcAft>
                <a:spcPts val="300"/>
              </a:spcAft>
            </a:pPr>
            <a:endParaRPr lang="en-US" sz="1600" dirty="0">
              <a:latin typeface="Georgia" panose="02040502050405020303" pitchFamily="18" charset="0"/>
              <a:cs typeface="Segoe UI" panose="020B0502040204020203" pitchFamily="34" charset="0"/>
            </a:endParaRPr>
          </a:p>
          <a:p>
            <a:pPr marL="742950" lvl="1" indent="-285750">
              <a:spcAft>
                <a:spcPts val="300"/>
              </a:spcAft>
              <a:buFont typeface="Arial" panose="020B0604020202020204" pitchFamily="34" charset="0"/>
              <a:buChar char="•"/>
            </a:pPr>
            <a:r>
              <a:rPr lang="en-US" sz="1600" dirty="0">
                <a:latin typeface="Georgia" panose="02040502050405020303" pitchFamily="18" charset="0"/>
                <a:cs typeface="Segoe UI" panose="020B0502040204020203" pitchFamily="34" charset="0"/>
              </a:rPr>
              <a:t>One trader now includes Fannie Mae in the trade inquiry/bid process 100% of the time since accessing our online trading platform—up from ~50% before.</a:t>
            </a:r>
          </a:p>
          <a:p>
            <a:pPr lvl="1">
              <a:spcAft>
                <a:spcPts val="300"/>
              </a:spcAft>
            </a:pPr>
            <a:endParaRPr lang="en-US" sz="1200" dirty="0">
              <a:latin typeface="Georgia" panose="02040502050405020303" pitchFamily="18" charset="0"/>
              <a:cs typeface="Segoe UI" panose="020B0502040204020203" pitchFamily="34" charset="0"/>
            </a:endParaRPr>
          </a:p>
          <a:p>
            <a:endParaRPr lang="en-US" sz="1200" dirty="0">
              <a:latin typeface="Georgia" panose="02040502050405020303" pitchFamily="18" charset="0"/>
              <a:cs typeface="Segoe UI" panose="020B0502040204020203" pitchFamily="34" charset="0"/>
            </a:endParaRPr>
          </a:p>
          <a:p>
            <a:endParaRPr lang="en-US" sz="1200" dirty="0">
              <a:latin typeface="Georgia" panose="02040502050405020303" pitchFamily="18" charset="0"/>
              <a:cs typeface="Segoe UI" panose="020B0502040204020203" pitchFamily="34" charset="0"/>
            </a:endParaRPr>
          </a:p>
        </p:txBody>
      </p:sp>
    </p:spTree>
    <p:extLst>
      <p:ext uri="{BB962C8B-B14F-4D97-AF65-F5344CB8AC3E}">
        <p14:creationId xmlns:p14="http://schemas.microsoft.com/office/powerpoint/2010/main" val="248055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Modeling Problem</a:t>
            </a:r>
          </a:p>
        </p:txBody>
      </p:sp>
      <p:sp>
        <p:nvSpPr>
          <p:cNvPr id="48" name="Rounded Rectangle 47"/>
          <p:cNvSpPr/>
          <p:nvPr/>
        </p:nvSpPr>
        <p:spPr>
          <a:xfrm>
            <a:off x="2238667" y="822398"/>
            <a:ext cx="7978068" cy="748637"/>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600" dirty="0">
                <a:solidFill>
                  <a:schemeClr val="tx1"/>
                </a:solidFill>
                <a:latin typeface="Georgia" panose="02040502050405020303" pitchFamily="18" charset="0"/>
                <a:cs typeface="Segoe UI" panose="020B0502040204020203" pitchFamily="34" charset="0"/>
              </a:rPr>
              <a:t>Produce real-time indicative TBA prices for the MBS Trading Platform</a:t>
            </a:r>
          </a:p>
        </p:txBody>
      </p:sp>
      <p:sp>
        <p:nvSpPr>
          <p:cNvPr id="7" name="TextBox 6"/>
          <p:cNvSpPr txBox="1"/>
          <p:nvPr/>
        </p:nvSpPr>
        <p:spPr>
          <a:xfrm>
            <a:off x="1624137" y="1668774"/>
            <a:ext cx="8702014" cy="4685898"/>
          </a:xfrm>
          <a:prstGeom prst="rect">
            <a:avLst/>
          </a:prstGeom>
          <a:noFill/>
        </p:spPr>
        <p:txBody>
          <a:bodyPr wrap="square" rtlCol="0">
            <a:spAutoFit/>
          </a:bodyPr>
          <a:lstStyle/>
          <a:p>
            <a:endParaRPr lang="en-US" sz="1600" dirty="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Generate streaming estimated prices for the Automated Trading Tool—a live quote</a:t>
            </a: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lvl="1">
              <a:spcAft>
                <a:spcPts val="300"/>
              </a:spcAft>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An ideal solution will have good performance and be stable, extensible, and function well in a real-time environment</a:t>
            </a: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Stability indicates the need for a model with strong performance across different market regimes</a:t>
            </a: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Extensible means the ability incorporate machine learning extensions (ensembles, RNNs) </a:t>
            </a:r>
          </a:p>
          <a:p>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Due to the real-time nature of the problem the solution should be computationally feasible</a:t>
            </a:r>
          </a:p>
          <a:p>
            <a:endParaRPr lang="en-US" sz="1200" dirty="0">
              <a:latin typeface="Georgia" panose="02040502050405020303" pitchFamily="18" charset="0"/>
              <a:cs typeface="Segoe UI" panose="020B0502040204020203" pitchFamily="34" charset="0"/>
            </a:endParaRPr>
          </a:p>
          <a:p>
            <a:endParaRPr lang="en-US" sz="1200" dirty="0">
              <a:cs typeface="Segoe UI" panose="020B0502040204020203" pitchFamily="34" charset="0"/>
            </a:endParaRPr>
          </a:p>
        </p:txBody>
      </p:sp>
      <p:pic>
        <p:nvPicPr>
          <p:cNvPr id="2" name="Picture 1">
            <a:extLst>
              <a:ext uri="{FF2B5EF4-FFF2-40B4-BE49-F238E27FC236}">
                <a16:creationId xmlns:a16="http://schemas.microsoft.com/office/drawing/2014/main" id="{5684F11D-A2C2-41C7-83A5-1FB7DF576CE1}"/>
              </a:ext>
            </a:extLst>
          </p:cNvPr>
          <p:cNvPicPr>
            <a:picLocks noChangeAspect="1"/>
          </p:cNvPicPr>
          <p:nvPr/>
        </p:nvPicPr>
        <p:blipFill>
          <a:blip r:embed="rId3"/>
          <a:stretch>
            <a:fillRect/>
          </a:stretch>
        </p:blipFill>
        <p:spPr>
          <a:xfrm>
            <a:off x="4397968" y="2401182"/>
            <a:ext cx="2299831" cy="1019028"/>
          </a:xfrm>
          <a:prstGeom prst="rect">
            <a:avLst/>
          </a:prstGeom>
        </p:spPr>
      </p:pic>
    </p:spTree>
    <p:extLst>
      <p:ext uri="{BB962C8B-B14F-4D97-AF65-F5344CB8AC3E}">
        <p14:creationId xmlns:p14="http://schemas.microsoft.com/office/powerpoint/2010/main" val="1803352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eSskcfSdD6AtpVpX1t-HiRes.jpg"/>
          <p:cNvPicPr>
            <a:picLocks noChangeAspect="1"/>
          </p:cNvPicPr>
          <p:nvPr/>
        </p:nvPicPr>
        <p:blipFill>
          <a:blip r:embed="rId5"/>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38541D8-D26A-4F4B-A5A8-D426F3A5147B}"/>
              </a:ext>
            </a:extLst>
          </p:cNvPr>
          <p:cNvPicPr>
            <a:picLocks noChangeAspect="1"/>
          </p:cNvPicPr>
          <p:nvPr/>
        </p:nvPicPr>
        <p:blipFill>
          <a:blip r:embed="rId6"/>
          <a:stretch>
            <a:fillRect/>
          </a:stretch>
        </p:blipFill>
        <p:spPr>
          <a:xfrm>
            <a:off x="2137629" y="154930"/>
            <a:ext cx="8337193" cy="6317276"/>
          </a:xfrm>
          <a:prstGeom prst="rect">
            <a:avLst/>
          </a:prstGeom>
        </p:spPr>
      </p:pic>
      <p:pic>
        <p:nvPicPr>
          <p:cNvPr id="4" name="Picture 3">
            <a:extLst>
              <a:ext uri="{FF2B5EF4-FFF2-40B4-BE49-F238E27FC236}">
                <a16:creationId xmlns:a16="http://schemas.microsoft.com/office/drawing/2014/main" id="{95EBEA72-A754-4F99-A34E-85CCF8DEEC58}"/>
              </a:ext>
            </a:extLst>
          </p:cNvPr>
          <p:cNvPicPr>
            <a:picLocks noChangeAspect="1"/>
          </p:cNvPicPr>
          <p:nvPr/>
        </p:nvPicPr>
        <p:blipFill>
          <a:blip r:embed="rId7"/>
          <a:stretch>
            <a:fillRect/>
          </a:stretch>
        </p:blipFill>
        <p:spPr>
          <a:xfrm>
            <a:off x="2137625" y="154930"/>
            <a:ext cx="8624107" cy="6317276"/>
          </a:xfrm>
          <a:prstGeom prst="rect">
            <a:avLst/>
          </a:prstGeom>
        </p:spPr>
      </p:pic>
      <p:sp>
        <p:nvSpPr>
          <p:cNvPr id="5" name="Rectangle 4">
            <a:extLst>
              <a:ext uri="{FF2B5EF4-FFF2-40B4-BE49-F238E27FC236}">
                <a16:creationId xmlns:a16="http://schemas.microsoft.com/office/drawing/2014/main" id="{84625D6C-6E12-437C-ABAA-4171117556DB}"/>
              </a:ext>
            </a:extLst>
          </p:cNvPr>
          <p:cNvSpPr/>
          <p:nvPr/>
        </p:nvSpPr>
        <p:spPr>
          <a:xfrm>
            <a:off x="323325" y="385802"/>
            <a:ext cx="1769019" cy="590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3" name="i_want_it_all_script">
            <a:hlinkClick r:id="" action="ppaction://media"/>
            <a:extLst>
              <a:ext uri="{FF2B5EF4-FFF2-40B4-BE49-F238E27FC236}">
                <a16:creationId xmlns:a16="http://schemas.microsoft.com/office/drawing/2014/main" id="{D772BD00-CBB8-4C59-BB1F-3C9CFBC6577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0957" y="622852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6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General Methodology</a:t>
            </a:r>
          </a:p>
        </p:txBody>
      </p:sp>
      <p:sp>
        <p:nvSpPr>
          <p:cNvPr id="48" name="Rounded Rectangle 47"/>
          <p:cNvSpPr/>
          <p:nvPr/>
        </p:nvSpPr>
        <p:spPr>
          <a:xfrm>
            <a:off x="1733108" y="629942"/>
            <a:ext cx="7978068" cy="748637"/>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600" dirty="0">
                <a:solidFill>
                  <a:schemeClr val="tx1"/>
                </a:solidFill>
                <a:latin typeface="Georgia" panose="02040502050405020303" pitchFamily="18" charset="0"/>
                <a:cs typeface="Segoe UI" panose="020B0502040204020203" pitchFamily="34" charset="0"/>
              </a:rPr>
              <a:t>The MBS Trading Model uses a State Space Methodology</a:t>
            </a:r>
          </a:p>
        </p:txBody>
      </p:sp>
      <mc:AlternateContent xmlns:mc="http://schemas.openxmlformats.org/markup-compatibility/2006">
        <mc:Choice xmlns:a14="http://schemas.microsoft.com/office/drawing/2010/main" Requires="a14">
          <p:sp>
            <p:nvSpPr>
              <p:cNvPr id="7" name="TextBox 6"/>
              <p:cNvSpPr txBox="1"/>
              <p:nvPr/>
            </p:nvSpPr>
            <p:spPr>
              <a:xfrm>
                <a:off x="1483459" y="1448965"/>
                <a:ext cx="8702014" cy="5164299"/>
              </a:xfrm>
              <a:prstGeom prst="rect">
                <a:avLst/>
              </a:prstGeom>
              <a:noFill/>
            </p:spPr>
            <p:txBody>
              <a:bodyPr wrap="square" rtlCol="0">
                <a:spAutoFit/>
              </a:bodyPr>
              <a:lstStyle/>
              <a:p>
                <a:pPr lvl="1"/>
                <a:endParaRPr lang="en-US" sz="1200" dirty="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In a state space model, an unobserved state system generates the observed data (2 levels)</a:t>
                </a:r>
              </a:p>
              <a:p>
                <a:pPr lvl="0"/>
                <a:endParaRPr lang="en-US" sz="1600"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L</a:t>
                </a:r>
                <a14:m>
                  <m:oMath xmlns:m="http://schemas.openxmlformats.org/officeDocument/2006/math">
                    <m:r>
                      <m:rPr>
                        <m:sty m:val="p"/>
                      </m:rPr>
                      <a:rPr lang="en-US">
                        <a:latin typeface="Cambria Math" panose="02040503050406030204" pitchFamily="18" charset="0"/>
                      </a:rPr>
                      <m:t>et</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sz="1600" dirty="0">
                    <a:solidFill>
                      <a:prstClr val="black"/>
                    </a:solidFill>
                    <a:latin typeface="Georgia" panose="02040502050405020303" pitchFamily="18" charset="0"/>
                    <a:cs typeface="Segoe UI" panose="020B0502040204020203" pitchFamily="34" charset="0"/>
                  </a:rPr>
                  <a:t> be the latent state at time t. The </a:t>
                </a:r>
                <a:r>
                  <a:rPr lang="en-US" sz="1600" b="1" dirty="0">
                    <a:solidFill>
                      <a:prstClr val="black"/>
                    </a:solidFill>
                    <a:latin typeface="Georgia" panose="02040502050405020303" pitchFamily="18" charset="0"/>
                    <a:cs typeface="Segoe UI" panose="020B0502040204020203" pitchFamily="34" charset="0"/>
                  </a:rPr>
                  <a:t>unobserved</a:t>
                </a:r>
                <a:r>
                  <a:rPr lang="en-US" sz="1600" dirty="0">
                    <a:solidFill>
                      <a:prstClr val="black"/>
                    </a:solidFill>
                    <a:latin typeface="Georgia" panose="02040502050405020303" pitchFamily="18" charset="0"/>
                    <a:cs typeface="Segoe UI" panose="020B0502040204020203" pitchFamily="34" charset="0"/>
                  </a:rPr>
                  <a:t> state evolves according to a transition function perturbed by noise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𝜂</m:t>
                        </m:r>
                      </m:e>
                      <m:sub>
                        <m:r>
                          <a:rPr lang="en-US" sz="1600" i="1">
                            <a:latin typeface="Cambria Math" panose="02040503050406030204" pitchFamily="18" charset="0"/>
                          </a:rPr>
                          <m:t>𝑡</m:t>
                        </m:r>
                      </m:sub>
                    </m:sSub>
                  </m:oMath>
                </a14:m>
                <a:r>
                  <a:rPr lang="en-US" sz="1600" dirty="0">
                    <a:solidFill>
                      <a:prstClr val="black"/>
                    </a:solidFill>
                    <a:latin typeface="Georgia" panose="02040502050405020303" pitchFamily="18" charset="0"/>
                    <a:cs typeface="Segoe UI" panose="020B0502040204020203" pitchFamily="34" charset="0"/>
                  </a:rPr>
                  <a:t> </a:t>
                </a:r>
              </a:p>
              <a:p>
                <a:pPr marL="285750" indent="-285750">
                  <a:buFont typeface="Arial" panose="020B0604020202020204" pitchFamily="34" charset="0"/>
                  <a:buChar char="•"/>
                </a:pPr>
                <a:endParaRPr lang="en-US" sz="1600" dirty="0">
                  <a:solidFill>
                    <a:prstClr val="black"/>
                  </a:solidFill>
                  <a:latin typeface="Georgia" panose="02040502050405020303" pitchFamily="18" charset="0"/>
                  <a:cs typeface="Segoe UI" panose="020B0502040204020203" pitchFamily="34" charset="0"/>
                </a:endParaRPr>
              </a:p>
              <a:p>
                <a:r>
                  <a:rPr lang="en-US" sz="1600" dirty="0">
                    <a:solidFill>
                      <a:prstClr val="black"/>
                    </a:solidFill>
                    <a:latin typeface="Georgia" panose="02040502050405020303"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e>
                    </m:d>
                  </m:oMath>
                </a14:m>
                <a:endParaRPr lang="en-US" dirty="0"/>
              </a:p>
              <a:p>
                <a:pPr lvl="0"/>
                <a:endParaRPr lang="en-US" sz="1600" dirty="0">
                  <a:solidFill>
                    <a:prstClr val="black"/>
                  </a:solidFill>
                  <a:latin typeface="Georgia" panose="02040502050405020303" pitchFamily="18" charset="0"/>
                  <a:cs typeface="Segoe UI" panose="020B0502040204020203" pitchFamily="34" charset="0"/>
                </a:endParaRPr>
              </a:p>
              <a:p>
                <a:pPr lvl="0"/>
                <a:endParaRPr lang="en-US" sz="1600"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The </a:t>
                </a:r>
                <a:r>
                  <a:rPr lang="en-US" sz="1600" b="1" dirty="0">
                    <a:solidFill>
                      <a:prstClr val="black"/>
                    </a:solidFill>
                    <a:latin typeface="Georgia" panose="02040502050405020303" pitchFamily="18" charset="0"/>
                    <a:cs typeface="Segoe UI" panose="020B0502040204020203" pitchFamily="34" charset="0"/>
                  </a:rPr>
                  <a:t>observed</a:t>
                </a:r>
                <a:r>
                  <a:rPr lang="en-US" sz="1600" dirty="0">
                    <a:solidFill>
                      <a:prstClr val="black"/>
                    </a:solidFill>
                    <a:latin typeface="Georgia" panose="02040502050405020303" pitchFamily="18" charset="0"/>
                    <a:cs typeface="Segoe UI" panose="020B0502040204020203" pitchFamily="34" charset="0"/>
                  </a:rPr>
                  <a:t> data derives from the state at time t according to a transfer function perturbed by noise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𝑡</m:t>
                        </m:r>
                      </m:sub>
                    </m:sSub>
                  </m:oMath>
                </a14:m>
                <a:endParaRPr lang="en-US" sz="1600"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endParaRPr lang="en-US" sz="1600" dirty="0">
                  <a:solidFill>
                    <a:prstClr val="black"/>
                  </a:solidFill>
                  <a:latin typeface="Georgia" panose="02040502050405020303" pitchFamily="18" charset="0"/>
                  <a:cs typeface="Segoe UI" panose="020B0502040204020203" pitchFamily="34" charset="0"/>
                </a:endParaRPr>
              </a:p>
              <a:p>
                <a:r>
                  <a:rPr lang="en-US" sz="1600" dirty="0">
                    <a:solidFill>
                      <a:prstClr val="black"/>
                    </a:solidFill>
                    <a:latin typeface="Georgia" panose="02040502050405020303" pitchFamily="18" charset="0"/>
                    <a:cs typeface="Segoe UI" panose="020B0502040204020203" pitchFamily="34" charset="0"/>
                  </a:rPr>
                  <a:t>	</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𝑡</m:t>
                            </m:r>
                          </m:sub>
                        </m:sSub>
                      </m:e>
                    </m:d>
                  </m:oMath>
                </a14:m>
                <a:endParaRPr lang="en-US" dirty="0"/>
              </a:p>
              <a:p>
                <a:endParaRPr lang="en-US" sz="1600" dirty="0">
                  <a:solidFill>
                    <a:prstClr val="black"/>
                  </a:solidFill>
                  <a:latin typeface="Georgia" panose="02040502050405020303" pitchFamily="18" charset="0"/>
                  <a:cs typeface="Segoe UI" panose="020B0502040204020203" pitchFamily="34" charset="0"/>
                </a:endParaRPr>
              </a:p>
              <a:p>
                <a:pPr lvl="1"/>
                <a:endParaRPr lang="en-US" sz="1600" dirty="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The modeling problem is to recover the unobserved states and then to use the estimated state to produce predictions for the observed time series</a:t>
                </a:r>
              </a:p>
              <a:p>
                <a:pPr marL="285750" indent="-285750">
                  <a:buFont typeface="Arial" panose="020B0604020202020204" pitchFamily="34" charset="0"/>
                  <a:buChar char="•"/>
                </a:pPr>
                <a:endParaRPr lang="en-US" sz="1600"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The methodology is powerful and general—ARIMA framework is a special case</a:t>
                </a:r>
              </a:p>
              <a:p>
                <a:endParaRPr lang="en-US" sz="1200" dirty="0">
                  <a:cs typeface="Segoe UI" panose="020B0502040204020203" pitchFamily="34" charset="0"/>
                </a:endParaRPr>
              </a:p>
              <a:p>
                <a:endParaRPr lang="en-US" sz="1200" dirty="0">
                  <a:cs typeface="Segoe UI" panose="020B0502040204020203" pitchFamily="34"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1483459" y="1448965"/>
                <a:ext cx="8702014" cy="5164299"/>
              </a:xfrm>
              <a:prstGeom prst="rect">
                <a:avLst/>
              </a:prstGeom>
              <a:blipFill>
                <a:blip r:embed="rId3"/>
                <a:stretch>
                  <a:fillRect l="-280"/>
                </a:stretch>
              </a:blipFill>
            </p:spPr>
            <p:txBody>
              <a:bodyPr/>
              <a:lstStyle/>
              <a:p>
                <a:r>
                  <a:rPr lang="en-US">
                    <a:noFill/>
                  </a:rPr>
                  <a:t> </a:t>
                </a:r>
              </a:p>
            </p:txBody>
          </p:sp>
        </mc:Fallback>
      </mc:AlternateContent>
    </p:spTree>
    <p:extLst>
      <p:ext uri="{BB962C8B-B14F-4D97-AF65-F5344CB8AC3E}">
        <p14:creationId xmlns:p14="http://schemas.microsoft.com/office/powerpoint/2010/main" val="214843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State Space Transition</a:t>
            </a:r>
          </a:p>
        </p:txBody>
      </p:sp>
      <p:pic>
        <p:nvPicPr>
          <p:cNvPr id="2" name="Picture 1">
            <a:extLst>
              <a:ext uri="{FF2B5EF4-FFF2-40B4-BE49-F238E27FC236}">
                <a16:creationId xmlns:a16="http://schemas.microsoft.com/office/drawing/2014/main" id="{C2A9A4A9-4F16-41BC-9AE2-FFD9781B37B4}"/>
              </a:ext>
            </a:extLst>
          </p:cNvPr>
          <p:cNvPicPr>
            <a:picLocks noChangeAspect="1"/>
          </p:cNvPicPr>
          <p:nvPr/>
        </p:nvPicPr>
        <p:blipFill>
          <a:blip r:embed="rId3"/>
          <a:stretch>
            <a:fillRect/>
          </a:stretch>
        </p:blipFill>
        <p:spPr>
          <a:xfrm>
            <a:off x="3565974" y="2249537"/>
            <a:ext cx="5127372" cy="2406611"/>
          </a:xfrm>
          <a:prstGeom prst="rect">
            <a:avLst/>
          </a:prstGeom>
        </p:spPr>
      </p:pic>
      <p:pic>
        <p:nvPicPr>
          <p:cNvPr id="3" name="Picture 2">
            <a:extLst>
              <a:ext uri="{FF2B5EF4-FFF2-40B4-BE49-F238E27FC236}">
                <a16:creationId xmlns:a16="http://schemas.microsoft.com/office/drawing/2014/main" id="{666C2749-4CE7-4296-8B91-8516E173B450}"/>
              </a:ext>
            </a:extLst>
          </p:cNvPr>
          <p:cNvPicPr>
            <a:picLocks noChangeAspect="1"/>
          </p:cNvPicPr>
          <p:nvPr/>
        </p:nvPicPr>
        <p:blipFill>
          <a:blip r:embed="rId4"/>
          <a:stretch>
            <a:fillRect/>
          </a:stretch>
        </p:blipFill>
        <p:spPr>
          <a:xfrm>
            <a:off x="2405326" y="2933934"/>
            <a:ext cx="1160648" cy="1402454"/>
          </a:xfrm>
          <a:prstGeom prst="rect">
            <a:avLst/>
          </a:prstGeom>
        </p:spPr>
      </p:pic>
      <p:sp>
        <p:nvSpPr>
          <p:cNvPr id="4" name="Rectangle 3">
            <a:extLst>
              <a:ext uri="{FF2B5EF4-FFF2-40B4-BE49-F238E27FC236}">
                <a16:creationId xmlns:a16="http://schemas.microsoft.com/office/drawing/2014/main" id="{EFA475E8-9D0A-4066-BE90-AAEF24FDC055}"/>
              </a:ext>
            </a:extLst>
          </p:cNvPr>
          <p:cNvSpPr/>
          <p:nvPr/>
        </p:nvSpPr>
        <p:spPr>
          <a:xfrm>
            <a:off x="2317856" y="1100414"/>
            <a:ext cx="7623608" cy="646331"/>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latin typeface="Georgia" panose="02040502050405020303" pitchFamily="18" charset="0"/>
                <a:cs typeface="Segoe UI" panose="020B0502040204020203" pitchFamily="34" charset="0"/>
              </a:rPr>
              <a:t>In our application we will assume a Markovian structure but more general State Space models can have long run dependence </a:t>
            </a:r>
          </a:p>
        </p:txBody>
      </p:sp>
      <p:sp>
        <p:nvSpPr>
          <p:cNvPr id="6" name="Rectangle 5">
            <a:extLst>
              <a:ext uri="{FF2B5EF4-FFF2-40B4-BE49-F238E27FC236}">
                <a16:creationId xmlns:a16="http://schemas.microsoft.com/office/drawing/2014/main" id="{C0F02473-5299-4DD7-B2D3-C37E10DF34EE}"/>
              </a:ext>
            </a:extLst>
          </p:cNvPr>
          <p:cNvSpPr/>
          <p:nvPr/>
        </p:nvSpPr>
        <p:spPr>
          <a:xfrm>
            <a:off x="2284196" y="4877248"/>
            <a:ext cx="7623608" cy="1200329"/>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latin typeface="Georgia" panose="02040502050405020303" pitchFamily="18" charset="0"/>
                <a:cs typeface="Segoe UI" panose="020B0502040204020203" pitchFamily="34" charset="0"/>
              </a:rPr>
              <a:t>The State Space formulation naturally handles missing data and regime shifts </a:t>
            </a:r>
          </a:p>
          <a:p>
            <a:pPr lvl="0"/>
            <a:endParaRPr lang="en-US"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dirty="0">
                <a:solidFill>
                  <a:prstClr val="black"/>
                </a:solidFill>
                <a:latin typeface="Georgia" panose="02040502050405020303" pitchFamily="18" charset="0"/>
                <a:cs typeface="Segoe UI" panose="020B0502040204020203" pitchFamily="34" charset="0"/>
              </a:rPr>
              <a:t>Model fitting is done by a prediction, error correction feedback loop</a:t>
            </a:r>
          </a:p>
        </p:txBody>
      </p:sp>
    </p:spTree>
    <p:extLst>
      <p:ext uri="{BB962C8B-B14F-4D97-AF65-F5344CB8AC3E}">
        <p14:creationId xmlns:p14="http://schemas.microsoft.com/office/powerpoint/2010/main" val="2662680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Model Details: Input Data</a:t>
            </a:r>
          </a:p>
        </p:txBody>
      </p:sp>
      <p:sp>
        <p:nvSpPr>
          <p:cNvPr id="7" name="TextBox 6"/>
          <p:cNvSpPr txBox="1"/>
          <p:nvPr/>
        </p:nvSpPr>
        <p:spPr>
          <a:xfrm>
            <a:off x="1874632" y="849722"/>
            <a:ext cx="8702014" cy="4478149"/>
          </a:xfrm>
          <a:prstGeom prst="rect">
            <a:avLst/>
          </a:prstGeom>
          <a:noFill/>
        </p:spPr>
        <p:txBody>
          <a:bodyPr wrap="square" rtlCol="0">
            <a:spAutoFit/>
          </a:bodyPr>
          <a:lstStyle/>
          <a:p>
            <a:endParaRPr lang="en-US" sz="1600" dirty="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Bivariate Dependent Variables:</a:t>
            </a:r>
          </a:p>
          <a:p>
            <a:pPr lvl="1">
              <a:spcAft>
                <a:spcPts val="300"/>
              </a:spcAft>
            </a:pPr>
            <a:endParaRPr lang="en-US" sz="1400" dirty="0">
              <a:latin typeface="Georgia" panose="02040502050405020303" pitchFamily="18" charset="0"/>
              <a:cs typeface="Segoe UI" panose="020B0502040204020203" pitchFamily="34" charset="0"/>
            </a:endParaRPr>
          </a:p>
          <a:p>
            <a:pPr lvl="1">
              <a:spcAft>
                <a:spcPts val="300"/>
              </a:spcAft>
            </a:pPr>
            <a:r>
              <a:rPr lang="en-US" sz="1400" dirty="0">
                <a:latin typeface="Georgia" panose="02040502050405020303" pitchFamily="18" charset="0"/>
                <a:cs typeface="Segoe UI" panose="020B0502040204020203" pitchFamily="34" charset="0"/>
              </a:rPr>
              <a:t>-  Tradeweb 		FNCL TBA Price Quote Series		-millisecond frequency</a:t>
            </a:r>
          </a:p>
          <a:p>
            <a:pPr lvl="1">
              <a:spcAft>
                <a:spcPts val="300"/>
              </a:spcAft>
            </a:pPr>
            <a:r>
              <a:rPr lang="en-US" sz="1400" dirty="0">
                <a:latin typeface="Georgia" panose="02040502050405020303" pitchFamily="18" charset="0"/>
                <a:cs typeface="Segoe UI" panose="020B0502040204020203" pitchFamily="34" charset="0"/>
              </a:rPr>
              <a:t>-  Bloomberg 		FNCL TBA Price Quote Series		-second frequency</a:t>
            </a:r>
          </a:p>
          <a:p>
            <a:pPr lvl="1">
              <a:spcAft>
                <a:spcPts val="300"/>
              </a:spcAft>
            </a:pPr>
            <a:endParaRPr lang="en-US" sz="14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Independent Variables:</a:t>
            </a:r>
          </a:p>
          <a:p>
            <a:endParaRPr lang="en-US" sz="1600" dirty="0">
              <a:latin typeface="Georgia" panose="02040502050405020303" pitchFamily="18" charset="0"/>
              <a:cs typeface="Segoe UI" panose="020B0502040204020203" pitchFamily="34" charset="0"/>
            </a:endParaRPr>
          </a:p>
          <a:p>
            <a:pPr lvl="1">
              <a:spcAft>
                <a:spcPts val="300"/>
              </a:spcAft>
            </a:pPr>
            <a:r>
              <a:rPr lang="en-US" sz="1400" dirty="0">
                <a:latin typeface="Georgia" panose="02040502050405020303" pitchFamily="18" charset="0"/>
                <a:cs typeface="Segoe UI" panose="020B0502040204020203" pitchFamily="34" charset="0"/>
              </a:rPr>
              <a:t>-  IRDB		OTR 2/5/10 TSY Yield Series  		-millisecond stream</a:t>
            </a:r>
          </a:p>
          <a:p>
            <a:pPr lvl="1">
              <a:spcAft>
                <a:spcPts val="300"/>
              </a:spcAft>
            </a:pPr>
            <a:r>
              <a:rPr lang="en-US" sz="1400" dirty="0">
                <a:latin typeface="Georgia" panose="02040502050405020303" pitchFamily="18" charset="0"/>
                <a:cs typeface="Segoe UI" panose="020B0502040204020203" pitchFamily="34" charset="0"/>
              </a:rPr>
              <a:t>-  Bloomberg		VIX + SP500	</a:t>
            </a:r>
            <a:r>
              <a:rPr lang="en-US" sz="1600" dirty="0">
                <a:latin typeface="Georgia" panose="02040502050405020303" pitchFamily="18" charset="0"/>
                <a:cs typeface="Segoe UI" panose="020B0502040204020203" pitchFamily="34" charset="0"/>
              </a:rPr>
              <a:t>		-second stream</a:t>
            </a:r>
            <a:endParaRPr lang="en-US" sz="1200" dirty="0">
              <a:latin typeface="Georgia" panose="02040502050405020303" pitchFamily="18" charset="0"/>
              <a:cs typeface="Segoe UI" panose="020B0502040204020203" pitchFamily="34" charset="0"/>
            </a:endParaRPr>
          </a:p>
          <a:p>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Notice we have multiple observation series for the same FNCL Price Quotes. </a:t>
            </a: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Each price source can be viewed as a “perturbed” version of the true signal we’re trying to recover</a:t>
            </a:r>
          </a:p>
          <a:p>
            <a:endParaRPr lang="en-US" sz="1200" dirty="0">
              <a:cs typeface="Segoe UI" panose="020B0502040204020203" pitchFamily="34" charset="0"/>
            </a:endParaRPr>
          </a:p>
          <a:p>
            <a:endParaRPr lang="en-US" sz="1200" dirty="0">
              <a:cs typeface="Segoe UI" panose="020B0502040204020203" pitchFamily="34" charset="0"/>
            </a:endParaRPr>
          </a:p>
        </p:txBody>
      </p:sp>
    </p:spTree>
    <p:extLst>
      <p:ext uri="{BB962C8B-B14F-4D97-AF65-F5344CB8AC3E}">
        <p14:creationId xmlns:p14="http://schemas.microsoft.com/office/powerpoint/2010/main" val="203182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Model Details: DLM</a:t>
            </a:r>
          </a:p>
        </p:txBody>
      </p:sp>
      <p:sp>
        <p:nvSpPr>
          <p:cNvPr id="48" name="Rounded Rectangle 47"/>
          <p:cNvSpPr/>
          <p:nvPr/>
        </p:nvSpPr>
        <p:spPr>
          <a:xfrm>
            <a:off x="2049631" y="936696"/>
            <a:ext cx="7978068" cy="748637"/>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600" dirty="0">
                <a:solidFill>
                  <a:schemeClr val="tx1"/>
                </a:solidFill>
                <a:latin typeface="Georgia" panose="02040502050405020303" pitchFamily="18" charset="0"/>
                <a:cs typeface="Segoe UI" panose="020B0502040204020203" pitchFamily="34" charset="0"/>
              </a:rPr>
              <a:t>The MBS Trading Model implements a Dynamic Linear Model (DLM)</a:t>
            </a:r>
          </a:p>
        </p:txBody>
      </p:sp>
      <p:sp>
        <p:nvSpPr>
          <p:cNvPr id="7" name="TextBox 6"/>
          <p:cNvSpPr txBox="1"/>
          <p:nvPr/>
        </p:nvSpPr>
        <p:spPr>
          <a:xfrm>
            <a:off x="1540609" y="1572058"/>
            <a:ext cx="8702014" cy="3847207"/>
          </a:xfrm>
          <a:prstGeom prst="rect">
            <a:avLst/>
          </a:prstGeom>
          <a:noFill/>
        </p:spPr>
        <p:txBody>
          <a:bodyPr wrap="square" rtlCol="0">
            <a:spAutoFit/>
          </a:bodyPr>
          <a:lstStyle/>
          <a:p>
            <a:pPr lvl="1"/>
            <a:endParaRPr lang="en-US" sz="1200" dirty="0">
              <a:cs typeface="Segoe UI" panose="020B0502040204020203" pitchFamily="34" charset="0"/>
            </a:endParaRPr>
          </a:p>
          <a:p>
            <a:endParaRPr lang="en-US" sz="1600" dirty="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In our problem we have a bivariate Observation Series (TW + BB prices)</a:t>
            </a:r>
          </a:p>
          <a:p>
            <a:pPr marL="285750" indent="-285750">
              <a:buFont typeface="Arial" panose="020B0604020202020204" pitchFamily="34" charset="0"/>
              <a:buChar char="•"/>
            </a:pPr>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latin typeface="Georgia" panose="02040502050405020303" pitchFamily="18" charset="0"/>
                <a:cs typeface="Segoe UI" panose="020B0502040204020203" pitchFamily="34" charset="0"/>
              </a:rPr>
              <a:t>The unobserved states are the relationship (weights/Betas) between TBA yields and the real-time Treasury Curve</a:t>
            </a:r>
          </a:p>
          <a:p>
            <a:pPr lvl="1"/>
            <a:endParaRPr lang="en-US" sz="1600" dirty="0">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The MBS Trading Model will recover the unobserved states periodically (~ every 30s)</a:t>
            </a:r>
          </a:p>
          <a:p>
            <a:pPr marL="742950" lvl="1" indent="-285750">
              <a:buFontTx/>
              <a:buChar char="-"/>
            </a:pPr>
            <a:r>
              <a:rPr lang="en-US" sz="1600" dirty="0">
                <a:solidFill>
                  <a:prstClr val="black"/>
                </a:solidFill>
                <a:latin typeface="Georgia" panose="02040502050405020303" pitchFamily="18" charset="0"/>
                <a:cs typeface="Segoe UI" panose="020B0502040204020203" pitchFamily="34" charset="0"/>
              </a:rPr>
              <a:t>Filtering done using the well-known Kalman filter</a:t>
            </a:r>
          </a:p>
          <a:p>
            <a:pPr marL="742950" lvl="1" indent="-285750">
              <a:buFontTx/>
              <a:buChar char="-"/>
            </a:pPr>
            <a:r>
              <a:rPr lang="en-US" sz="1600" dirty="0">
                <a:solidFill>
                  <a:prstClr val="black"/>
                </a:solidFill>
                <a:latin typeface="Georgia" panose="02040502050405020303" pitchFamily="18" charset="0"/>
                <a:cs typeface="Segoe UI" panose="020B0502040204020203" pitchFamily="34" charset="0"/>
              </a:rPr>
              <a:t>Prediction/feedback loop</a:t>
            </a:r>
          </a:p>
          <a:p>
            <a:pPr marL="285750" indent="-285750">
              <a:buFont typeface="Arial" panose="020B0604020202020204" pitchFamily="34" charset="0"/>
              <a:buChar char="•"/>
            </a:pPr>
            <a:endParaRPr lang="en-US" sz="1600"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Once states are predicted we can make real-time quotes. Real-time price streams interact with the regression betas to general real-time price estimates within the JAVA application</a:t>
            </a:r>
          </a:p>
          <a:p>
            <a:pPr lvl="1"/>
            <a:endParaRPr lang="en-US" sz="1600" dirty="0">
              <a:cs typeface="Segoe UI" panose="020B0502040204020203" pitchFamily="34" charset="0"/>
            </a:endParaRPr>
          </a:p>
          <a:p>
            <a:endParaRPr lang="en-US" sz="1200" dirty="0">
              <a:cs typeface="Segoe UI" panose="020B0502040204020203" pitchFamily="34" charset="0"/>
            </a:endParaRPr>
          </a:p>
          <a:p>
            <a:endParaRPr lang="en-US" sz="1200" dirty="0">
              <a:cs typeface="Segoe UI" panose="020B0502040204020203" pitchFamily="34" charset="0"/>
            </a:endParaRPr>
          </a:p>
        </p:txBody>
      </p:sp>
    </p:spTree>
    <p:extLst>
      <p:ext uri="{BB962C8B-B14F-4D97-AF65-F5344CB8AC3E}">
        <p14:creationId xmlns:p14="http://schemas.microsoft.com/office/powerpoint/2010/main" val="327900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Modeling Flow</a:t>
            </a:r>
          </a:p>
        </p:txBody>
      </p:sp>
      <p:pic>
        <p:nvPicPr>
          <p:cNvPr id="2" name="Picture 1">
            <a:extLst>
              <a:ext uri="{FF2B5EF4-FFF2-40B4-BE49-F238E27FC236}">
                <a16:creationId xmlns:a16="http://schemas.microsoft.com/office/drawing/2014/main" id="{96CFC951-2D62-43E8-8CFF-4C4F3CC0D36A}"/>
              </a:ext>
            </a:extLst>
          </p:cNvPr>
          <p:cNvPicPr>
            <a:picLocks noChangeAspect="1"/>
          </p:cNvPicPr>
          <p:nvPr/>
        </p:nvPicPr>
        <p:blipFill>
          <a:blip r:embed="rId3"/>
          <a:stretch>
            <a:fillRect/>
          </a:stretch>
        </p:blipFill>
        <p:spPr>
          <a:xfrm>
            <a:off x="2012054" y="847082"/>
            <a:ext cx="8167892" cy="5340545"/>
          </a:xfrm>
          <a:prstGeom prst="rect">
            <a:avLst/>
          </a:prstGeom>
        </p:spPr>
      </p:pic>
    </p:spTree>
    <p:extLst>
      <p:ext uri="{BB962C8B-B14F-4D97-AF65-F5344CB8AC3E}">
        <p14:creationId xmlns:p14="http://schemas.microsoft.com/office/powerpoint/2010/main" val="3111255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Preliminary Results</a:t>
            </a:r>
          </a:p>
        </p:txBody>
      </p:sp>
      <p:pic>
        <p:nvPicPr>
          <p:cNvPr id="6" name="Picture 5">
            <a:extLst>
              <a:ext uri="{FF2B5EF4-FFF2-40B4-BE49-F238E27FC236}">
                <a16:creationId xmlns:a16="http://schemas.microsoft.com/office/drawing/2014/main" id="{F43612B2-B2FE-409C-BB5C-F4CECB2F7322}"/>
              </a:ext>
            </a:extLst>
          </p:cNvPr>
          <p:cNvPicPr>
            <a:picLocks noChangeAspect="1"/>
          </p:cNvPicPr>
          <p:nvPr/>
        </p:nvPicPr>
        <p:blipFill>
          <a:blip r:embed="rId3"/>
          <a:stretch>
            <a:fillRect/>
          </a:stretch>
        </p:blipFill>
        <p:spPr>
          <a:xfrm>
            <a:off x="2043764" y="1361426"/>
            <a:ext cx="1118393" cy="1327397"/>
          </a:xfrm>
          <a:prstGeom prst="rect">
            <a:avLst/>
          </a:prstGeom>
        </p:spPr>
      </p:pic>
      <p:pic>
        <p:nvPicPr>
          <p:cNvPr id="7" name="Picture 6">
            <a:extLst>
              <a:ext uri="{FF2B5EF4-FFF2-40B4-BE49-F238E27FC236}">
                <a16:creationId xmlns:a16="http://schemas.microsoft.com/office/drawing/2014/main" id="{6A1F0B78-4AC1-41BD-A907-9DF889B9A3BB}"/>
              </a:ext>
            </a:extLst>
          </p:cNvPr>
          <p:cNvPicPr>
            <a:picLocks noChangeAspect="1"/>
          </p:cNvPicPr>
          <p:nvPr/>
        </p:nvPicPr>
        <p:blipFill>
          <a:blip r:embed="rId4"/>
          <a:stretch>
            <a:fillRect/>
          </a:stretch>
        </p:blipFill>
        <p:spPr>
          <a:xfrm>
            <a:off x="2043764" y="3207776"/>
            <a:ext cx="1118393" cy="442448"/>
          </a:xfrm>
          <a:prstGeom prst="rect">
            <a:avLst/>
          </a:prstGeom>
        </p:spPr>
      </p:pic>
      <p:pic>
        <p:nvPicPr>
          <p:cNvPr id="8" name="Picture 7">
            <a:extLst>
              <a:ext uri="{FF2B5EF4-FFF2-40B4-BE49-F238E27FC236}">
                <a16:creationId xmlns:a16="http://schemas.microsoft.com/office/drawing/2014/main" id="{0048CB73-B469-4CD5-B23B-6256279BBD70}"/>
              </a:ext>
            </a:extLst>
          </p:cNvPr>
          <p:cNvPicPr>
            <a:picLocks noChangeAspect="1"/>
          </p:cNvPicPr>
          <p:nvPr/>
        </p:nvPicPr>
        <p:blipFill>
          <a:blip r:embed="rId5"/>
          <a:stretch>
            <a:fillRect/>
          </a:stretch>
        </p:blipFill>
        <p:spPr>
          <a:xfrm>
            <a:off x="2043763" y="4169179"/>
            <a:ext cx="1118393" cy="1327397"/>
          </a:xfrm>
          <a:prstGeom prst="rect">
            <a:avLst/>
          </a:prstGeom>
        </p:spPr>
      </p:pic>
      <p:pic>
        <p:nvPicPr>
          <p:cNvPr id="9" name="Picture 8">
            <a:extLst>
              <a:ext uri="{FF2B5EF4-FFF2-40B4-BE49-F238E27FC236}">
                <a16:creationId xmlns:a16="http://schemas.microsoft.com/office/drawing/2014/main" id="{426998F4-F6F5-483B-A4C4-7827C0648D56}"/>
              </a:ext>
            </a:extLst>
          </p:cNvPr>
          <p:cNvPicPr>
            <a:picLocks noChangeAspect="1"/>
          </p:cNvPicPr>
          <p:nvPr/>
        </p:nvPicPr>
        <p:blipFill>
          <a:blip r:embed="rId6"/>
          <a:stretch>
            <a:fillRect/>
          </a:stretch>
        </p:blipFill>
        <p:spPr>
          <a:xfrm>
            <a:off x="3582803" y="768546"/>
            <a:ext cx="6762753" cy="5542497"/>
          </a:xfrm>
          <a:prstGeom prst="rect">
            <a:avLst/>
          </a:prstGeom>
        </p:spPr>
      </p:pic>
      <p:sp>
        <p:nvSpPr>
          <p:cNvPr id="10" name="TextBox 9">
            <a:extLst>
              <a:ext uri="{FF2B5EF4-FFF2-40B4-BE49-F238E27FC236}">
                <a16:creationId xmlns:a16="http://schemas.microsoft.com/office/drawing/2014/main" id="{1420B8DC-6FB2-4B5C-A25D-A88F25CF9E59}"/>
              </a:ext>
            </a:extLst>
          </p:cNvPr>
          <p:cNvSpPr txBox="1"/>
          <p:nvPr/>
        </p:nvSpPr>
        <p:spPr>
          <a:xfrm>
            <a:off x="2113030" y="838205"/>
            <a:ext cx="1469772" cy="1046440"/>
          </a:xfrm>
          <a:prstGeom prst="rect">
            <a:avLst/>
          </a:prstGeom>
          <a:noFill/>
        </p:spPr>
        <p:txBody>
          <a:bodyPr wrap="square" rtlCol="0">
            <a:spAutoFit/>
          </a:bodyPr>
          <a:lstStyle/>
          <a:p>
            <a:pPr lvl="1"/>
            <a:endParaRPr lang="en-US" sz="1200" dirty="0">
              <a:cs typeface="Segoe UI" panose="020B0502040204020203" pitchFamily="34" charset="0"/>
            </a:endParaRPr>
          </a:p>
          <a:p>
            <a:pPr lvl="0"/>
            <a:r>
              <a:rPr lang="en-US" sz="1000" dirty="0">
                <a:solidFill>
                  <a:prstClr val="black"/>
                </a:solidFill>
                <a:latin typeface="Georgia" panose="02040502050405020303" pitchFamily="18" charset="0"/>
                <a:cs typeface="Segoe UI" panose="020B0502040204020203" pitchFamily="34" charset="0"/>
              </a:rPr>
              <a:t>Pricing Error</a:t>
            </a:r>
            <a:endParaRPr lang="en-US" sz="1000" dirty="0">
              <a:cs typeface="Segoe UI" panose="020B0502040204020203" pitchFamily="34" charset="0"/>
            </a:endParaRPr>
          </a:p>
          <a:p>
            <a:pPr lvl="1"/>
            <a:endParaRPr lang="en-US" sz="1600" dirty="0">
              <a:cs typeface="Segoe UI" panose="020B0502040204020203" pitchFamily="34" charset="0"/>
            </a:endParaRPr>
          </a:p>
          <a:p>
            <a:endParaRPr lang="en-US" sz="1200" dirty="0">
              <a:cs typeface="Segoe UI" panose="020B0502040204020203" pitchFamily="34" charset="0"/>
            </a:endParaRPr>
          </a:p>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367EB0D4-1396-4690-A4C8-319F26F021F6}"/>
              </a:ext>
            </a:extLst>
          </p:cNvPr>
          <p:cNvSpPr txBox="1"/>
          <p:nvPr/>
        </p:nvSpPr>
        <p:spPr>
          <a:xfrm>
            <a:off x="2113030" y="2688822"/>
            <a:ext cx="1469772" cy="1046440"/>
          </a:xfrm>
          <a:prstGeom prst="rect">
            <a:avLst/>
          </a:prstGeom>
          <a:noFill/>
        </p:spPr>
        <p:txBody>
          <a:bodyPr wrap="square" rtlCol="0">
            <a:spAutoFit/>
          </a:bodyPr>
          <a:lstStyle/>
          <a:p>
            <a:pPr lvl="1"/>
            <a:endParaRPr lang="en-US" sz="1200" dirty="0">
              <a:cs typeface="Segoe UI" panose="020B0502040204020203" pitchFamily="34" charset="0"/>
            </a:endParaRPr>
          </a:p>
          <a:p>
            <a:pPr lvl="0"/>
            <a:r>
              <a:rPr lang="en-US" sz="1000" dirty="0">
                <a:solidFill>
                  <a:prstClr val="black"/>
                </a:solidFill>
                <a:latin typeface="Georgia" panose="02040502050405020303" pitchFamily="18" charset="0"/>
                <a:cs typeface="Segoe UI" panose="020B0502040204020203" pitchFamily="34" charset="0"/>
              </a:rPr>
              <a:t>Error Coverage</a:t>
            </a:r>
            <a:endParaRPr lang="en-US" sz="1000" dirty="0">
              <a:cs typeface="Segoe UI" panose="020B0502040204020203" pitchFamily="34" charset="0"/>
            </a:endParaRPr>
          </a:p>
          <a:p>
            <a:pPr lvl="1"/>
            <a:endParaRPr lang="en-US" sz="1600" dirty="0">
              <a:cs typeface="Segoe UI" panose="020B0502040204020203" pitchFamily="34" charset="0"/>
            </a:endParaRPr>
          </a:p>
          <a:p>
            <a:endParaRPr lang="en-US" sz="1200" dirty="0">
              <a:cs typeface="Segoe UI" panose="020B0502040204020203" pitchFamily="34" charset="0"/>
            </a:endParaRPr>
          </a:p>
          <a:p>
            <a:endParaRPr lang="en-US" sz="1200" dirty="0">
              <a:cs typeface="Segoe UI" panose="020B0502040204020203" pitchFamily="34" charset="0"/>
            </a:endParaRPr>
          </a:p>
        </p:txBody>
      </p:sp>
      <p:sp>
        <p:nvSpPr>
          <p:cNvPr id="12" name="TextBox 11">
            <a:extLst>
              <a:ext uri="{FF2B5EF4-FFF2-40B4-BE49-F238E27FC236}">
                <a16:creationId xmlns:a16="http://schemas.microsoft.com/office/drawing/2014/main" id="{FF813B8B-ACE6-49B1-879E-4EDAF3E3EBF3}"/>
              </a:ext>
            </a:extLst>
          </p:cNvPr>
          <p:cNvSpPr txBox="1"/>
          <p:nvPr/>
        </p:nvSpPr>
        <p:spPr>
          <a:xfrm>
            <a:off x="1967175" y="3645958"/>
            <a:ext cx="1469772" cy="1046440"/>
          </a:xfrm>
          <a:prstGeom prst="rect">
            <a:avLst/>
          </a:prstGeom>
          <a:noFill/>
        </p:spPr>
        <p:txBody>
          <a:bodyPr wrap="square" rtlCol="0">
            <a:spAutoFit/>
          </a:bodyPr>
          <a:lstStyle/>
          <a:p>
            <a:pPr lvl="1"/>
            <a:endParaRPr lang="en-US" sz="1200" dirty="0">
              <a:cs typeface="Segoe UI" panose="020B0502040204020203" pitchFamily="34" charset="0"/>
            </a:endParaRPr>
          </a:p>
          <a:p>
            <a:pPr lvl="0"/>
            <a:r>
              <a:rPr lang="en-US" sz="1000" dirty="0">
                <a:solidFill>
                  <a:prstClr val="black"/>
                </a:solidFill>
                <a:latin typeface="Georgia" panose="02040502050405020303" pitchFamily="18" charset="0"/>
                <a:cs typeface="Segoe UI" panose="020B0502040204020203" pitchFamily="34" charset="0"/>
              </a:rPr>
              <a:t>Pricing Error (Tick)</a:t>
            </a:r>
            <a:endParaRPr lang="en-US" sz="1000" dirty="0">
              <a:cs typeface="Segoe UI" panose="020B0502040204020203" pitchFamily="34" charset="0"/>
            </a:endParaRPr>
          </a:p>
          <a:p>
            <a:pPr lvl="1"/>
            <a:endParaRPr lang="en-US" sz="1600" dirty="0">
              <a:cs typeface="Segoe UI" panose="020B0502040204020203" pitchFamily="34" charset="0"/>
            </a:endParaRPr>
          </a:p>
          <a:p>
            <a:endParaRPr lang="en-US" sz="1200" dirty="0">
              <a:cs typeface="Segoe UI" panose="020B0502040204020203" pitchFamily="34" charset="0"/>
            </a:endParaRPr>
          </a:p>
          <a:p>
            <a:endParaRPr lang="en-US" sz="1200" dirty="0">
              <a:cs typeface="Segoe UI" panose="020B0502040204020203" pitchFamily="34" charset="0"/>
            </a:endParaRPr>
          </a:p>
        </p:txBody>
      </p:sp>
    </p:spTree>
    <p:extLst>
      <p:ext uri="{BB962C8B-B14F-4D97-AF65-F5344CB8AC3E}">
        <p14:creationId xmlns:p14="http://schemas.microsoft.com/office/powerpoint/2010/main" val="288105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Preliminary Results 2</a:t>
            </a:r>
          </a:p>
        </p:txBody>
      </p:sp>
      <p:pic>
        <p:nvPicPr>
          <p:cNvPr id="2" name="Picture 1">
            <a:extLst>
              <a:ext uri="{FF2B5EF4-FFF2-40B4-BE49-F238E27FC236}">
                <a16:creationId xmlns:a16="http://schemas.microsoft.com/office/drawing/2014/main" id="{2846BDD6-04E3-4038-A65A-164FA3CE98FF}"/>
              </a:ext>
            </a:extLst>
          </p:cNvPr>
          <p:cNvPicPr>
            <a:picLocks noChangeAspect="1"/>
          </p:cNvPicPr>
          <p:nvPr/>
        </p:nvPicPr>
        <p:blipFill>
          <a:blip r:embed="rId3"/>
          <a:stretch>
            <a:fillRect/>
          </a:stretch>
        </p:blipFill>
        <p:spPr>
          <a:xfrm>
            <a:off x="1524000" y="1020988"/>
            <a:ext cx="9144000" cy="5127371"/>
          </a:xfrm>
          <a:prstGeom prst="rect">
            <a:avLst/>
          </a:prstGeom>
        </p:spPr>
      </p:pic>
    </p:spTree>
    <p:extLst>
      <p:ext uri="{BB962C8B-B14F-4D97-AF65-F5344CB8AC3E}">
        <p14:creationId xmlns:p14="http://schemas.microsoft.com/office/powerpoint/2010/main" val="1105202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Preliminary Results 3</a:t>
            </a:r>
          </a:p>
        </p:txBody>
      </p:sp>
      <p:pic>
        <p:nvPicPr>
          <p:cNvPr id="3" name="Picture 2">
            <a:extLst>
              <a:ext uri="{FF2B5EF4-FFF2-40B4-BE49-F238E27FC236}">
                <a16:creationId xmlns:a16="http://schemas.microsoft.com/office/drawing/2014/main" id="{C1B38BF3-5F4F-443C-A839-8A367714F5B1}"/>
              </a:ext>
            </a:extLst>
          </p:cNvPr>
          <p:cNvPicPr>
            <a:picLocks noChangeAspect="1"/>
          </p:cNvPicPr>
          <p:nvPr/>
        </p:nvPicPr>
        <p:blipFill>
          <a:blip r:embed="rId3"/>
          <a:stretch>
            <a:fillRect/>
          </a:stretch>
        </p:blipFill>
        <p:spPr>
          <a:xfrm>
            <a:off x="1524000" y="885441"/>
            <a:ext cx="9144000" cy="5532188"/>
          </a:xfrm>
          <a:prstGeom prst="rect">
            <a:avLst/>
          </a:prstGeom>
        </p:spPr>
      </p:pic>
    </p:spTree>
    <p:extLst>
      <p:ext uri="{BB962C8B-B14F-4D97-AF65-F5344CB8AC3E}">
        <p14:creationId xmlns:p14="http://schemas.microsoft.com/office/powerpoint/2010/main" val="184656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Next Steps</a:t>
            </a:r>
          </a:p>
        </p:txBody>
      </p:sp>
      <p:sp>
        <p:nvSpPr>
          <p:cNvPr id="48" name="Rounded Rectangle 47"/>
          <p:cNvSpPr/>
          <p:nvPr/>
        </p:nvSpPr>
        <p:spPr>
          <a:xfrm>
            <a:off x="1794655" y="734472"/>
            <a:ext cx="7978068" cy="748637"/>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600" dirty="0">
                <a:solidFill>
                  <a:schemeClr val="tx1"/>
                </a:solidFill>
                <a:latin typeface="Georgia" panose="02040502050405020303" pitchFamily="18" charset="0"/>
                <a:cs typeface="Segoe UI" panose="020B0502040204020203" pitchFamily="34" charset="0"/>
              </a:rPr>
              <a:t>Incremental walk-forward testing and model extensions</a:t>
            </a:r>
          </a:p>
        </p:txBody>
      </p:sp>
      <p:sp>
        <p:nvSpPr>
          <p:cNvPr id="7" name="TextBox 6"/>
          <p:cNvSpPr txBox="1"/>
          <p:nvPr/>
        </p:nvSpPr>
        <p:spPr>
          <a:xfrm>
            <a:off x="1391140" y="1483109"/>
            <a:ext cx="8702014" cy="3600986"/>
          </a:xfrm>
          <a:prstGeom prst="rect">
            <a:avLst/>
          </a:prstGeom>
          <a:noFill/>
        </p:spPr>
        <p:txBody>
          <a:bodyPr wrap="square" rtlCol="0">
            <a:spAutoFit/>
          </a:bodyPr>
          <a:lstStyle/>
          <a:p>
            <a:pPr lvl="1"/>
            <a:endParaRPr lang="en-US" sz="1200" dirty="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As new market data arrives continue walk-forward testing out of sample</a:t>
            </a:r>
          </a:p>
          <a:p>
            <a:pPr lvl="1"/>
            <a:r>
              <a:rPr lang="en-US" sz="1600" dirty="0">
                <a:solidFill>
                  <a:prstClr val="black"/>
                </a:solidFill>
                <a:latin typeface="Georgia" panose="02040502050405020303" pitchFamily="18" charset="0"/>
                <a:cs typeface="Segoe UI" panose="020B0502040204020203" pitchFamily="34" charset="0"/>
              </a:rPr>
              <a:t>-    Particular attention to performance stability over different market regimes</a:t>
            </a:r>
          </a:p>
          <a:p>
            <a:pPr marL="285750" indent="-285750">
              <a:buFont typeface="Arial" panose="020B0604020202020204" pitchFamily="34" charset="0"/>
              <a:buChar char="•"/>
            </a:pPr>
            <a:endParaRPr lang="en-US" sz="1600"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The model is simultaneously being tested for integration into the Trading platform</a:t>
            </a:r>
          </a:p>
          <a:p>
            <a:pPr marL="742950" lvl="1" indent="-285750">
              <a:buFontTx/>
              <a:buChar char="-"/>
            </a:pPr>
            <a:r>
              <a:rPr lang="en-US" sz="1600" dirty="0">
                <a:solidFill>
                  <a:prstClr val="black"/>
                </a:solidFill>
                <a:latin typeface="Georgia" panose="02040502050405020303" pitchFamily="18" charset="0"/>
                <a:cs typeface="Segoe UI" panose="020B0502040204020203" pitchFamily="34" charset="0"/>
              </a:rPr>
              <a:t>R code called periodically by JAVA application</a:t>
            </a:r>
          </a:p>
          <a:p>
            <a:pPr marL="742950" lvl="1" indent="-285750">
              <a:buFontTx/>
              <a:buChar char="-"/>
            </a:pPr>
            <a:r>
              <a:rPr lang="en-US" sz="1600" dirty="0">
                <a:solidFill>
                  <a:prstClr val="black"/>
                </a:solidFill>
                <a:latin typeface="Georgia" panose="02040502050405020303" pitchFamily="18" charset="0"/>
                <a:cs typeface="Segoe UI" panose="020B0502040204020203" pitchFamily="34" charset="0"/>
              </a:rPr>
              <a:t>Real-time predictions produced by JAVA application</a:t>
            </a:r>
          </a:p>
          <a:p>
            <a:pPr lvl="0"/>
            <a:endParaRPr lang="en-US" sz="1600"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Develop and integrate potential extensions</a:t>
            </a:r>
          </a:p>
          <a:p>
            <a:pPr marL="742950" lvl="1" indent="-285750">
              <a:buFontTx/>
              <a:buChar char="-"/>
            </a:pPr>
            <a:r>
              <a:rPr lang="en-US" sz="1600" dirty="0">
                <a:solidFill>
                  <a:prstClr val="black"/>
                </a:solidFill>
                <a:latin typeface="Georgia" panose="02040502050405020303" pitchFamily="18" charset="0"/>
                <a:cs typeface="Segoe UI" panose="020B0502040204020203" pitchFamily="34" charset="0"/>
              </a:rPr>
              <a:t>Comparison to baseline models</a:t>
            </a:r>
          </a:p>
          <a:p>
            <a:pPr marL="742950" lvl="1" indent="-285750">
              <a:buFontTx/>
              <a:buChar char="-"/>
            </a:pPr>
            <a:r>
              <a:rPr lang="en-US" sz="1600" dirty="0">
                <a:solidFill>
                  <a:prstClr val="black"/>
                </a:solidFill>
                <a:latin typeface="Georgia" panose="02040502050405020303" pitchFamily="18" charset="0"/>
                <a:cs typeface="Segoe UI" panose="020B0502040204020203" pitchFamily="34" charset="0"/>
              </a:rPr>
              <a:t>Monitoring model stability</a:t>
            </a:r>
          </a:p>
          <a:p>
            <a:pPr marL="742950" lvl="1" indent="-285750">
              <a:buFontTx/>
              <a:buChar char="-"/>
            </a:pPr>
            <a:endParaRPr lang="en-US" sz="1600" dirty="0">
              <a:cs typeface="Segoe UI" panose="020B0502040204020203" pitchFamily="34" charset="0"/>
            </a:endParaRPr>
          </a:p>
          <a:p>
            <a:pPr lvl="1"/>
            <a:endParaRPr lang="en-US" sz="1600" dirty="0">
              <a:cs typeface="Segoe UI" panose="020B0502040204020203" pitchFamily="34" charset="0"/>
            </a:endParaRPr>
          </a:p>
          <a:p>
            <a:endParaRPr lang="en-US" sz="1200" dirty="0">
              <a:cs typeface="Segoe UI" panose="020B0502040204020203" pitchFamily="34" charset="0"/>
            </a:endParaRPr>
          </a:p>
          <a:p>
            <a:endParaRPr lang="en-US" sz="1200" dirty="0">
              <a:cs typeface="Segoe UI" panose="020B0502040204020203" pitchFamily="34" charset="0"/>
            </a:endParaRPr>
          </a:p>
        </p:txBody>
      </p:sp>
    </p:spTree>
    <p:extLst>
      <p:ext uri="{BB962C8B-B14F-4D97-AF65-F5344CB8AC3E}">
        <p14:creationId xmlns:p14="http://schemas.microsoft.com/office/powerpoint/2010/main" val="2812811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Extensions</a:t>
            </a:r>
          </a:p>
        </p:txBody>
      </p:sp>
      <p:sp>
        <p:nvSpPr>
          <p:cNvPr id="48" name="Rounded Rectangle 47"/>
          <p:cNvSpPr/>
          <p:nvPr/>
        </p:nvSpPr>
        <p:spPr>
          <a:xfrm>
            <a:off x="1996877" y="831188"/>
            <a:ext cx="7978068" cy="748637"/>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600" dirty="0">
                <a:solidFill>
                  <a:schemeClr val="tx1"/>
                </a:solidFill>
                <a:latin typeface="Georgia" panose="02040502050405020303" pitchFamily="18" charset="0"/>
                <a:cs typeface="Segoe UI" panose="020B0502040204020203" pitchFamily="34" charset="0"/>
              </a:rPr>
              <a:t>State Space Methods accommodate diverse ML extensions</a:t>
            </a:r>
          </a:p>
        </p:txBody>
      </p:sp>
      <p:sp>
        <p:nvSpPr>
          <p:cNvPr id="7" name="TextBox 6"/>
          <p:cNvSpPr txBox="1"/>
          <p:nvPr/>
        </p:nvSpPr>
        <p:spPr>
          <a:xfrm>
            <a:off x="1382347" y="1677564"/>
            <a:ext cx="8702014" cy="4339650"/>
          </a:xfrm>
          <a:prstGeom prst="rect">
            <a:avLst/>
          </a:prstGeom>
          <a:noFill/>
        </p:spPr>
        <p:txBody>
          <a:bodyPr wrap="square" rtlCol="0">
            <a:spAutoFit/>
          </a:bodyPr>
          <a:lstStyle/>
          <a:p>
            <a:pPr lvl="1"/>
            <a:endParaRPr lang="en-US" sz="1200" dirty="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Preliminary testing indicates that the model performance meets user requirements</a:t>
            </a:r>
          </a:p>
          <a:p>
            <a:pPr marL="285750" indent="-285750">
              <a:buFont typeface="Arial" panose="020B0604020202020204" pitchFamily="34" charset="0"/>
              <a:buChar char="•"/>
            </a:pPr>
            <a:endParaRPr lang="en-US" sz="1600"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However, the model potentially can be improved by considering extensions:</a:t>
            </a:r>
          </a:p>
          <a:p>
            <a:pPr marL="285750" indent="-285750">
              <a:buFont typeface="Arial" panose="020B0604020202020204" pitchFamily="34" charset="0"/>
              <a:buChar char="•"/>
            </a:pPr>
            <a:endParaRPr lang="en-US" sz="1600" dirty="0">
              <a:solidFill>
                <a:prstClr val="black"/>
              </a:solidFill>
              <a:latin typeface="Georgia" panose="02040502050405020303" pitchFamily="18" charset="0"/>
              <a:cs typeface="Segoe UI" panose="020B0502040204020203" pitchFamily="34" charset="0"/>
            </a:endParaRPr>
          </a:p>
          <a:p>
            <a:pPr lvl="0"/>
            <a:r>
              <a:rPr lang="en-US" sz="1600" dirty="0">
                <a:solidFill>
                  <a:prstClr val="black"/>
                </a:solidFill>
                <a:latin typeface="Georgia" panose="02040502050405020303" pitchFamily="18" charset="0"/>
                <a:cs typeface="Segoe UI" panose="020B0502040204020203" pitchFamily="34" charset="0"/>
              </a:rPr>
              <a:t>     1. Ensemble models generate better predictions using a diverse set of individual models</a:t>
            </a:r>
          </a:p>
          <a:p>
            <a:pPr marL="285750" indent="-285750">
              <a:buFont typeface="Arial" panose="020B0604020202020204" pitchFamily="34" charset="0"/>
              <a:buChar char="•"/>
            </a:pPr>
            <a:endParaRPr lang="en-US" sz="1600" dirty="0">
              <a:solidFill>
                <a:prstClr val="black"/>
              </a:solidFill>
              <a:latin typeface="Georgia" panose="02040502050405020303" pitchFamily="18" charset="0"/>
              <a:cs typeface="Segoe UI" panose="020B0502040204020203" pitchFamily="34" charset="0"/>
            </a:endParaRPr>
          </a:p>
          <a:p>
            <a:pPr lvl="0"/>
            <a:r>
              <a:rPr lang="en-US" sz="1600" dirty="0">
                <a:solidFill>
                  <a:prstClr val="black"/>
                </a:solidFill>
                <a:latin typeface="Georgia" panose="02040502050405020303" pitchFamily="18" charset="0"/>
                <a:cs typeface="Segoe UI" panose="020B0502040204020203" pitchFamily="34" charset="0"/>
              </a:rPr>
              <a:t>     2. The State Space framework fits naturally into RNN</a:t>
            </a:r>
          </a:p>
          <a:p>
            <a:pPr marL="742950" lvl="1" indent="-285750">
              <a:buFontTx/>
              <a:buChar char="-"/>
            </a:pPr>
            <a:r>
              <a:rPr lang="en-US" sz="1600" dirty="0">
                <a:solidFill>
                  <a:prstClr val="black"/>
                </a:solidFill>
                <a:latin typeface="Georgia" panose="02040502050405020303" pitchFamily="18" charset="0"/>
                <a:cs typeface="Segoe UI" panose="020B0502040204020203" pitchFamily="34" charset="0"/>
              </a:rPr>
              <a:t> LSTM (Long Short-term Memory)</a:t>
            </a:r>
          </a:p>
          <a:p>
            <a:pPr marL="742950" lvl="1" indent="-285750">
              <a:buFontTx/>
              <a:buChar char="-"/>
            </a:pPr>
            <a:r>
              <a:rPr lang="en-US" sz="1600" dirty="0">
                <a:solidFill>
                  <a:prstClr val="black"/>
                </a:solidFill>
                <a:latin typeface="Georgia" panose="02040502050405020303" pitchFamily="18" charset="0"/>
                <a:cs typeface="Segoe UI" panose="020B0502040204020203" pitchFamily="34" charset="0"/>
              </a:rPr>
              <a:t> GRU (Gated Recurrent Units)</a:t>
            </a:r>
          </a:p>
          <a:p>
            <a:pPr lvl="0"/>
            <a:endParaRPr lang="en-US" sz="1600" dirty="0">
              <a:solidFill>
                <a:prstClr val="black"/>
              </a:solidFill>
              <a:latin typeface="Georgia" panose="02040502050405020303" pitchFamily="18" charset="0"/>
              <a:cs typeface="Segoe UI" panose="020B0502040204020203" pitchFamily="34" charset="0"/>
            </a:endParaRPr>
          </a:p>
          <a:p>
            <a:pPr marL="285750" indent="-285750">
              <a:buFont typeface="Arial" panose="020B0604020202020204" pitchFamily="34" charset="0"/>
              <a:buChar char="•"/>
            </a:pPr>
            <a:r>
              <a:rPr lang="en-US" sz="1600" dirty="0">
                <a:solidFill>
                  <a:prstClr val="black"/>
                </a:solidFill>
                <a:latin typeface="Georgia" panose="02040502050405020303" pitchFamily="18" charset="0"/>
                <a:cs typeface="Segoe UI" panose="020B0502040204020203" pitchFamily="34" charset="0"/>
              </a:rPr>
              <a:t>There are exciting new developments that meld State Space models and Machine Learning </a:t>
            </a:r>
          </a:p>
          <a:p>
            <a:pPr marL="285750" indent="-285750">
              <a:buFont typeface="Arial" panose="020B0604020202020204" pitchFamily="34" charset="0"/>
              <a:buChar char="•"/>
            </a:pPr>
            <a:endParaRPr lang="en-US" sz="1600" dirty="0">
              <a:solidFill>
                <a:prstClr val="black"/>
              </a:solidFill>
              <a:latin typeface="Georgia" panose="02040502050405020303" pitchFamily="18" charset="0"/>
              <a:cs typeface="Segoe UI" panose="020B0502040204020203" pitchFamily="34" charset="0"/>
            </a:endParaRPr>
          </a:p>
          <a:p>
            <a:pPr lvl="0"/>
            <a:r>
              <a:rPr lang="en-US" sz="1600" dirty="0">
                <a:solidFill>
                  <a:prstClr val="black"/>
                </a:solidFill>
                <a:latin typeface="Georgia" panose="02040502050405020303" pitchFamily="18" charset="0"/>
                <a:cs typeface="Segoe UI" panose="020B0502040204020203" pitchFamily="34" charset="0"/>
              </a:rPr>
              <a:t>    - State Space LSTM Models with Particle MCMC Inference (Zheng, et al. 2017)</a:t>
            </a:r>
          </a:p>
          <a:p>
            <a:endParaRPr lang="en-US" sz="1600" dirty="0">
              <a:cs typeface="Segoe UI" panose="020B0502040204020203" pitchFamily="34" charset="0"/>
            </a:endParaRPr>
          </a:p>
          <a:p>
            <a:pPr lvl="1"/>
            <a:endParaRPr lang="en-US" sz="1600" dirty="0">
              <a:cs typeface="Segoe UI" panose="020B0502040204020203" pitchFamily="34" charset="0"/>
            </a:endParaRPr>
          </a:p>
          <a:p>
            <a:endParaRPr lang="en-US" sz="1200" dirty="0">
              <a:cs typeface="Segoe UI" panose="020B0502040204020203" pitchFamily="34" charset="0"/>
            </a:endParaRPr>
          </a:p>
          <a:p>
            <a:endParaRPr lang="en-US" sz="1200" dirty="0">
              <a:cs typeface="Segoe UI" panose="020B0502040204020203" pitchFamily="34" charset="0"/>
            </a:endParaRPr>
          </a:p>
        </p:txBody>
      </p:sp>
    </p:spTree>
    <p:extLst>
      <p:ext uri="{BB962C8B-B14F-4D97-AF65-F5344CB8AC3E}">
        <p14:creationId xmlns:p14="http://schemas.microsoft.com/office/powerpoint/2010/main" val="3742598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eSskcfSdD6AtpVpX1t-HiRes.jpg"/>
          <p:cNvPicPr>
            <a:picLocks noChangeAspect="1"/>
          </p:cNvPicPr>
          <p:nvPr/>
        </p:nvPicPr>
        <p:blipFill>
          <a:blip r:embed="rId3"/>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6326CE3-A03C-4306-BDC9-A90994ADE8AA}"/>
              </a:ext>
            </a:extLst>
          </p:cNvPr>
          <p:cNvSpPr txBox="1"/>
          <p:nvPr/>
        </p:nvSpPr>
        <p:spPr>
          <a:xfrm>
            <a:off x="2092348" y="6049696"/>
            <a:ext cx="8007313" cy="297454"/>
          </a:xfrm>
          <a:prstGeom prst="rect">
            <a:avLst/>
          </a:prstGeom>
          <a:noFill/>
        </p:spPr>
        <p:txBody>
          <a:bodyPr wrap="square" rtlCol="0">
            <a:spAutoFit/>
          </a:bodyPr>
          <a:lstStyle/>
          <a:p>
            <a:r>
              <a:rPr lang="en-US" sz="1333" dirty="0">
                <a:latin typeface="Arial Nova Light" panose="020B0604020202020204" pitchFamily="34" charset="0"/>
              </a:rPr>
              <a:t>Data limitation encourages more active usage of existing </a:t>
            </a:r>
            <a:r>
              <a:rPr lang="en-US" sz="1333" i="1" dirty="0">
                <a:latin typeface="Arial Nova Light" panose="020B0604020202020204" pitchFamily="34" charset="0"/>
              </a:rPr>
              <a:t>domain knowledge </a:t>
            </a:r>
            <a:r>
              <a:rPr lang="en-US" sz="1333" dirty="0">
                <a:latin typeface="Arial Nova Light" panose="020B0604020202020204" pitchFamily="34" charset="0"/>
              </a:rPr>
              <a:t>and selecting </a:t>
            </a:r>
            <a:r>
              <a:rPr lang="en-US" sz="1333" i="1" dirty="0">
                <a:latin typeface="Arial Nova Light" panose="020B0604020202020204" pitchFamily="34" charset="0"/>
              </a:rPr>
              <a:t>hybrid</a:t>
            </a:r>
            <a:r>
              <a:rPr lang="en-US" sz="1333" dirty="0">
                <a:latin typeface="Arial Nova Light" panose="020B0604020202020204" pitchFamily="34" charset="0"/>
              </a:rPr>
              <a:t> solutions </a:t>
            </a:r>
          </a:p>
        </p:txBody>
      </p:sp>
    </p:spTree>
    <p:extLst>
      <p:ext uri="{BB962C8B-B14F-4D97-AF65-F5344CB8AC3E}">
        <p14:creationId xmlns:p14="http://schemas.microsoft.com/office/powerpoint/2010/main" val="2994347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7052" y="97891"/>
            <a:ext cx="7623608" cy="461665"/>
          </a:xfrm>
          <a:prstGeom prst="rect">
            <a:avLst/>
          </a:prstGeom>
          <a:noFill/>
        </p:spPr>
        <p:txBody>
          <a:bodyPr wrap="square" rtlCol="0">
            <a:spAutoFit/>
          </a:bodyPr>
          <a:lstStyle/>
          <a:p>
            <a:pPr algn="r"/>
            <a:r>
              <a:rPr lang="en-US" sz="2400" b="1" dirty="0">
                <a:latin typeface="Georgia" panose="02040502050405020303" pitchFamily="18" charset="0"/>
              </a:rPr>
              <a:t> Appendix</a:t>
            </a:r>
          </a:p>
        </p:txBody>
      </p:sp>
      <p:sp>
        <p:nvSpPr>
          <p:cNvPr id="48" name="Rounded Rectangle 47"/>
          <p:cNvSpPr/>
          <p:nvPr/>
        </p:nvSpPr>
        <p:spPr>
          <a:xfrm>
            <a:off x="1917747" y="664134"/>
            <a:ext cx="7978068" cy="748637"/>
          </a:xfrm>
          <a:prstGeom prst="roundRect">
            <a:avLst/>
          </a:prstGeom>
          <a:solidFill>
            <a:srgbClr val="FFFFCC"/>
          </a:solidFill>
        </p:spPr>
        <p:style>
          <a:lnRef idx="0">
            <a:schemeClr val="accent1"/>
          </a:lnRef>
          <a:fillRef idx="3">
            <a:schemeClr val="accent1"/>
          </a:fillRef>
          <a:effectRef idx="3">
            <a:schemeClr val="accent1"/>
          </a:effectRef>
          <a:fontRef idx="minor">
            <a:schemeClr val="lt1"/>
          </a:fontRef>
        </p:style>
        <p:txBody>
          <a:bodyPr rtlCol="0" anchor="ctr"/>
          <a:lstStyle/>
          <a:p>
            <a:r>
              <a:rPr lang="en-US" sz="1600" dirty="0">
                <a:solidFill>
                  <a:schemeClr val="tx1"/>
                </a:solidFill>
                <a:latin typeface="Georgia" panose="02040502050405020303" pitchFamily="18" charset="0"/>
                <a:cs typeface="Segoe UI" panose="020B0502040204020203" pitchFamily="34" charset="0"/>
              </a:rPr>
              <a:t>Yields series are modeled using Dynamic Linear Models (DLM)</a:t>
            </a:r>
          </a:p>
        </p:txBody>
      </p:sp>
      <p:pic>
        <p:nvPicPr>
          <p:cNvPr id="2" name="Picture 1">
            <a:extLst>
              <a:ext uri="{FF2B5EF4-FFF2-40B4-BE49-F238E27FC236}">
                <a16:creationId xmlns:a16="http://schemas.microsoft.com/office/drawing/2014/main" id="{698807DE-E56F-4B5F-ACC5-D8D976FFAEC4}"/>
              </a:ext>
            </a:extLst>
          </p:cNvPr>
          <p:cNvPicPr>
            <a:picLocks noChangeAspect="1"/>
          </p:cNvPicPr>
          <p:nvPr/>
        </p:nvPicPr>
        <p:blipFill>
          <a:blip r:embed="rId3"/>
          <a:stretch>
            <a:fillRect/>
          </a:stretch>
        </p:blipFill>
        <p:spPr>
          <a:xfrm>
            <a:off x="1218590" y="1598636"/>
            <a:ext cx="8560578" cy="4958464"/>
          </a:xfrm>
          <a:prstGeom prst="rect">
            <a:avLst/>
          </a:prstGeom>
        </p:spPr>
      </p:pic>
    </p:spTree>
    <p:extLst>
      <p:ext uri="{BB962C8B-B14F-4D97-AF65-F5344CB8AC3E}">
        <p14:creationId xmlns:p14="http://schemas.microsoft.com/office/powerpoint/2010/main" val="3800941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BA6F-D773-4389-BE96-AAE7C0F78908}"/>
              </a:ext>
            </a:extLst>
          </p:cNvPr>
          <p:cNvSpPr>
            <a:spLocks noGrp="1"/>
          </p:cNvSpPr>
          <p:nvPr>
            <p:ph type="title"/>
          </p:nvPr>
        </p:nvSpPr>
        <p:spPr>
          <a:xfrm>
            <a:off x="632057" y="2147938"/>
            <a:ext cx="10507135" cy="1006045"/>
          </a:xfrm>
        </p:spPr>
        <p:txBody>
          <a:bodyPr/>
          <a:lstStyle/>
          <a:p>
            <a:pPr algn="ctr"/>
            <a:r>
              <a:rPr lang="en-US" sz="8000" dirty="0"/>
              <a:t>Profile Forecast</a:t>
            </a:r>
          </a:p>
        </p:txBody>
      </p:sp>
      <p:sp>
        <p:nvSpPr>
          <p:cNvPr id="3" name="Text Placeholder 2">
            <a:extLst>
              <a:ext uri="{FF2B5EF4-FFF2-40B4-BE49-F238E27FC236}">
                <a16:creationId xmlns:a16="http://schemas.microsoft.com/office/drawing/2014/main" id="{A68AB08F-4A72-44E8-B98A-E7D66AFE98FE}"/>
              </a:ext>
            </a:extLst>
          </p:cNvPr>
          <p:cNvSpPr>
            <a:spLocks noGrp="1"/>
          </p:cNvSpPr>
          <p:nvPr>
            <p:ph type="body" sz="quarter" idx="11"/>
          </p:nvPr>
        </p:nvSpPr>
        <p:spPr>
          <a:xfrm>
            <a:off x="7315200" y="5243643"/>
            <a:ext cx="4604368" cy="603627"/>
          </a:xfrm>
        </p:spPr>
        <p:txBody>
          <a:bodyPr/>
          <a:lstStyle/>
          <a:p>
            <a:pPr algn="ctr"/>
            <a:r>
              <a:rPr lang="en-US" sz="4800" dirty="0"/>
              <a:t>SFA Analytics Day</a:t>
            </a:r>
          </a:p>
        </p:txBody>
      </p:sp>
    </p:spTree>
    <p:extLst>
      <p:ext uri="{BB962C8B-B14F-4D97-AF65-F5344CB8AC3E}">
        <p14:creationId xmlns:p14="http://schemas.microsoft.com/office/powerpoint/2010/main" val="75661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84F21586-4BA4-4C5B-808F-DD3FE6751B2A}"/>
              </a:ext>
            </a:extLst>
          </p:cNvPr>
          <p:cNvSpPr>
            <a:spLocks noGrp="1"/>
          </p:cNvSpPr>
          <p:nvPr>
            <p:ph type="title"/>
          </p:nvPr>
        </p:nvSpPr>
        <p:spPr>
          <a:xfrm>
            <a:off x="1044869" y="616078"/>
            <a:ext cx="11438817" cy="996491"/>
          </a:xfrm>
        </p:spPr>
        <p:txBody>
          <a:bodyPr/>
          <a:lstStyle/>
          <a:p>
            <a:r>
              <a:rPr lang="en-US" sz="3600" dirty="0"/>
              <a:t>Why do we need profile forecast?</a:t>
            </a:r>
            <a:br>
              <a:rPr lang="en-US" sz="4400" dirty="0"/>
            </a:br>
            <a:endParaRPr lang="en-US" sz="4400" dirty="0">
              <a:latin typeface="+mj-lt"/>
            </a:endParaRPr>
          </a:p>
        </p:txBody>
      </p:sp>
      <p:graphicFrame>
        <p:nvGraphicFramePr>
          <p:cNvPr id="12" name="Content Placeholder 11">
            <a:extLst>
              <a:ext uri="{FF2B5EF4-FFF2-40B4-BE49-F238E27FC236}">
                <a16:creationId xmlns:a16="http://schemas.microsoft.com/office/drawing/2014/main" id="{A1A78BD9-0A84-47C9-B238-C45BC60DC439}"/>
              </a:ext>
            </a:extLst>
          </p:cNvPr>
          <p:cNvGraphicFramePr>
            <a:graphicFrameLocks noGrp="1"/>
          </p:cNvGraphicFramePr>
          <p:nvPr>
            <p:ph idx="1"/>
            <p:extLst>
              <p:ext uri="{D42A27DB-BD31-4B8C-83A1-F6EECF244321}">
                <p14:modId xmlns:p14="http://schemas.microsoft.com/office/powerpoint/2010/main" val="2905182666"/>
              </p:ext>
            </p:extLst>
          </p:nvPr>
        </p:nvGraphicFramePr>
        <p:xfrm>
          <a:off x="430440" y="1533982"/>
          <a:ext cx="11064875" cy="4518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66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4869" y="616078"/>
            <a:ext cx="11438817" cy="1094980"/>
          </a:xfrm>
        </p:spPr>
        <p:txBody>
          <a:bodyPr/>
          <a:lstStyle/>
          <a:p>
            <a:br>
              <a:rPr lang="en-US" sz="4400" dirty="0"/>
            </a:br>
            <a:endParaRPr lang="en-US" sz="4400" dirty="0">
              <a:latin typeface="+mj-lt"/>
            </a:endParaRPr>
          </a:p>
        </p:txBody>
      </p:sp>
      <p:sp>
        <p:nvSpPr>
          <p:cNvPr id="8" name="Title 3">
            <a:extLst>
              <a:ext uri="{FF2B5EF4-FFF2-40B4-BE49-F238E27FC236}">
                <a16:creationId xmlns:a16="http://schemas.microsoft.com/office/drawing/2014/main" id="{4EEC5F6C-E3A1-4BC2-AC70-0DE4C05E0697}"/>
              </a:ext>
            </a:extLst>
          </p:cNvPr>
          <p:cNvSpPr txBox="1">
            <a:spLocks/>
          </p:cNvSpPr>
          <p:nvPr/>
        </p:nvSpPr>
        <p:spPr>
          <a:xfrm>
            <a:off x="1044868" y="734773"/>
            <a:ext cx="11438817" cy="895951"/>
          </a:xfrm>
          <a:prstGeom prst="rect">
            <a:avLst/>
          </a:prstGeom>
        </p:spPr>
        <p:txBody>
          <a:bodyPr vert="horz" wrap="square" lIns="0" tIns="0" rIns="0" bIns="0" rtlCol="0" anchor="t" anchorCtr="0">
            <a:spAutoFit/>
          </a:bodyPr>
          <a:lstStyle>
            <a:lvl1pPr algn="l" defTabSz="914400" rtl="0" eaLnBrk="1" latinLnBrk="0" hangingPunct="1">
              <a:lnSpc>
                <a:spcPct val="80000"/>
              </a:lnSpc>
              <a:spcBef>
                <a:spcPct val="0"/>
              </a:spcBef>
              <a:buNone/>
              <a:defRPr sz="2400" b="1" kern="1200" spc="-320" baseline="0">
                <a:solidFill>
                  <a:schemeClr val="tx2"/>
                </a:solidFill>
                <a:latin typeface="Georgia" panose="02040502050405020303" pitchFamily="18" charset="0"/>
                <a:ea typeface="+mj-ea"/>
                <a:cs typeface="+mj-cs"/>
              </a:defRPr>
            </a:lvl1pPr>
          </a:lstStyle>
          <a:p>
            <a:r>
              <a:rPr lang="en-US" sz="3600" dirty="0"/>
              <a:t>Background: ESR Profile Forecast</a:t>
            </a:r>
            <a:br>
              <a:rPr lang="en-US" sz="3600" dirty="0"/>
            </a:br>
            <a:endParaRPr lang="en-US" sz="3600" dirty="0">
              <a:latin typeface="+mj-lt"/>
            </a:endParaRPr>
          </a:p>
        </p:txBody>
      </p:sp>
      <p:sp>
        <p:nvSpPr>
          <p:cNvPr id="15" name="Content Placeholder 14">
            <a:extLst>
              <a:ext uri="{FF2B5EF4-FFF2-40B4-BE49-F238E27FC236}">
                <a16:creationId xmlns:a16="http://schemas.microsoft.com/office/drawing/2014/main" id="{FF3607EE-F59E-426C-842C-965C502A40A3}"/>
              </a:ext>
            </a:extLst>
          </p:cNvPr>
          <p:cNvSpPr>
            <a:spLocks noGrp="1"/>
          </p:cNvSpPr>
          <p:nvPr>
            <p:ph idx="1"/>
          </p:nvPr>
        </p:nvSpPr>
        <p:spPr>
          <a:xfrm>
            <a:off x="365760" y="1271016"/>
            <a:ext cx="11539728" cy="1271117"/>
          </a:xfrm>
        </p:spPr>
        <p:txBody>
          <a:bodyPr/>
          <a:lstStyle/>
          <a:p>
            <a:pPr lvl="0"/>
            <a:endParaRPr lang="en-US" dirty="0"/>
          </a:p>
          <a:p>
            <a:pPr lvl="0"/>
            <a:endParaRPr lang="en-US" dirty="0"/>
          </a:p>
          <a:p>
            <a:pPr lvl="0"/>
            <a:endParaRPr lang="en-US" dirty="0"/>
          </a:p>
          <a:p>
            <a:pPr lvl="0"/>
            <a:endParaRPr lang="en-US" dirty="0"/>
          </a:p>
        </p:txBody>
      </p:sp>
      <p:graphicFrame>
        <p:nvGraphicFramePr>
          <p:cNvPr id="16" name="Diagram 15">
            <a:extLst>
              <a:ext uri="{FF2B5EF4-FFF2-40B4-BE49-F238E27FC236}">
                <a16:creationId xmlns:a16="http://schemas.microsoft.com/office/drawing/2014/main" id="{A43FF425-DE9A-4AC3-9095-81F4CAF1DDC8}"/>
              </a:ext>
            </a:extLst>
          </p:cNvPr>
          <p:cNvGraphicFramePr/>
          <p:nvPr>
            <p:extLst>
              <p:ext uri="{D42A27DB-BD31-4B8C-83A1-F6EECF244321}">
                <p14:modId xmlns:p14="http://schemas.microsoft.com/office/powerpoint/2010/main" val="790048048"/>
              </p:ext>
            </p:extLst>
          </p:nvPr>
        </p:nvGraphicFramePr>
        <p:xfrm>
          <a:off x="2032004" y="719667"/>
          <a:ext cx="447765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Diagram 16">
            <a:extLst>
              <a:ext uri="{FF2B5EF4-FFF2-40B4-BE49-F238E27FC236}">
                <a16:creationId xmlns:a16="http://schemas.microsoft.com/office/drawing/2014/main" id="{D4B0F384-6F1A-411A-AE3B-879C1AE27E7A}"/>
              </a:ext>
            </a:extLst>
          </p:cNvPr>
          <p:cNvGraphicFramePr/>
          <p:nvPr>
            <p:extLst>
              <p:ext uri="{D42A27DB-BD31-4B8C-83A1-F6EECF244321}">
                <p14:modId xmlns:p14="http://schemas.microsoft.com/office/powerpoint/2010/main" val="1994452950"/>
              </p:ext>
            </p:extLst>
          </p:nvPr>
        </p:nvGraphicFramePr>
        <p:xfrm>
          <a:off x="1829420" y="2431143"/>
          <a:ext cx="8128000" cy="3959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Rectangle 17">
            <a:extLst>
              <a:ext uri="{FF2B5EF4-FFF2-40B4-BE49-F238E27FC236}">
                <a16:creationId xmlns:a16="http://schemas.microsoft.com/office/drawing/2014/main" id="{9FC68AAF-0E7C-4F94-BC18-C1E850738864}"/>
              </a:ext>
            </a:extLst>
          </p:cNvPr>
          <p:cNvSpPr/>
          <p:nvPr/>
        </p:nvSpPr>
        <p:spPr>
          <a:xfrm>
            <a:off x="2714174" y="1444174"/>
            <a:ext cx="6371772" cy="7329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Short-Term Monthly Predictions</a:t>
            </a:r>
          </a:p>
        </p:txBody>
      </p:sp>
      <p:sp>
        <p:nvSpPr>
          <p:cNvPr id="19" name="Rectangle 18">
            <a:extLst>
              <a:ext uri="{FF2B5EF4-FFF2-40B4-BE49-F238E27FC236}">
                <a16:creationId xmlns:a16="http://schemas.microsoft.com/office/drawing/2014/main" id="{8EB9DC61-DA30-45E2-834D-BD1D952D3B12}"/>
              </a:ext>
            </a:extLst>
          </p:cNvPr>
          <p:cNvSpPr/>
          <p:nvPr/>
        </p:nvSpPr>
        <p:spPr>
          <a:xfrm>
            <a:off x="2714171" y="2431146"/>
            <a:ext cx="3067504" cy="1845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 FICO</a:t>
            </a:r>
          </a:p>
          <a:p>
            <a:pPr algn="ctr"/>
            <a:r>
              <a:rPr lang="en-US" sz="2800" dirty="0"/>
              <a:t>WA LTV</a:t>
            </a:r>
          </a:p>
        </p:txBody>
      </p:sp>
      <p:sp>
        <p:nvSpPr>
          <p:cNvPr id="20" name="Rectangle 19">
            <a:extLst>
              <a:ext uri="{FF2B5EF4-FFF2-40B4-BE49-F238E27FC236}">
                <a16:creationId xmlns:a16="http://schemas.microsoft.com/office/drawing/2014/main" id="{1DA99627-C3AB-4783-A81E-BEFBD1BB3086}"/>
              </a:ext>
            </a:extLst>
          </p:cNvPr>
          <p:cNvSpPr/>
          <p:nvPr/>
        </p:nvSpPr>
        <p:spPr>
          <a:xfrm>
            <a:off x="6096000" y="2431146"/>
            <a:ext cx="3067504" cy="1845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LTV &gt;80</a:t>
            </a:r>
          </a:p>
          <a:p>
            <a:pPr algn="ctr"/>
            <a:r>
              <a:rPr lang="en-US" sz="2800" dirty="0"/>
              <a:t>% LTV &gt;90</a:t>
            </a:r>
          </a:p>
          <a:p>
            <a:pPr algn="ctr"/>
            <a:r>
              <a:rPr lang="en-US" sz="2800" dirty="0"/>
              <a:t>% LTV &gt;97</a:t>
            </a:r>
          </a:p>
        </p:txBody>
      </p:sp>
      <p:sp>
        <p:nvSpPr>
          <p:cNvPr id="21" name="Rectangle 20">
            <a:extLst>
              <a:ext uri="{FF2B5EF4-FFF2-40B4-BE49-F238E27FC236}">
                <a16:creationId xmlns:a16="http://schemas.microsoft.com/office/drawing/2014/main" id="{8DD32CB2-F2D2-43E0-8E7A-E1AD69733375}"/>
              </a:ext>
            </a:extLst>
          </p:cNvPr>
          <p:cNvSpPr/>
          <p:nvPr/>
        </p:nvSpPr>
        <p:spPr>
          <a:xfrm>
            <a:off x="2714171" y="4562478"/>
            <a:ext cx="3067504" cy="1864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Capital</a:t>
            </a:r>
          </a:p>
          <a:p>
            <a:pPr algn="ctr"/>
            <a:r>
              <a:rPr lang="en-US" sz="2800" dirty="0"/>
              <a:t>ROC</a:t>
            </a:r>
          </a:p>
          <a:p>
            <a:pPr algn="ctr"/>
            <a:r>
              <a:rPr lang="en-US" sz="2800" dirty="0" err="1"/>
              <a:t>ACIp</a:t>
            </a:r>
            <a:endParaRPr lang="en-US" sz="2800" dirty="0"/>
          </a:p>
        </p:txBody>
      </p:sp>
      <p:sp>
        <p:nvSpPr>
          <p:cNvPr id="23" name="Rectangle 22">
            <a:extLst>
              <a:ext uri="{FF2B5EF4-FFF2-40B4-BE49-F238E27FC236}">
                <a16:creationId xmlns:a16="http://schemas.microsoft.com/office/drawing/2014/main" id="{3B071B9A-FE28-40E3-8259-C99F5C4C16D7}"/>
              </a:ext>
            </a:extLst>
          </p:cNvPr>
          <p:cNvSpPr/>
          <p:nvPr/>
        </p:nvSpPr>
        <p:spPr>
          <a:xfrm>
            <a:off x="6019800" y="4562478"/>
            <a:ext cx="3143704" cy="1864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of Low-Income PMM Goal</a:t>
            </a:r>
          </a:p>
          <a:p>
            <a:pPr algn="ctr"/>
            <a:r>
              <a:rPr lang="en-US" sz="2400" dirty="0"/>
              <a:t>% of Very Low-Income PMM Goal</a:t>
            </a:r>
          </a:p>
          <a:p>
            <a:pPr algn="ctr"/>
            <a:endParaRPr lang="en-US" dirty="0"/>
          </a:p>
        </p:txBody>
      </p:sp>
    </p:spTree>
    <p:extLst>
      <p:ext uri="{BB962C8B-B14F-4D97-AF65-F5344CB8AC3E}">
        <p14:creationId xmlns:p14="http://schemas.microsoft.com/office/powerpoint/2010/main" val="127244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4869" y="616078"/>
            <a:ext cx="11438817" cy="996491"/>
          </a:xfrm>
        </p:spPr>
        <p:txBody>
          <a:bodyPr/>
          <a:lstStyle/>
          <a:p>
            <a:r>
              <a:rPr lang="en-US" sz="3600" dirty="0"/>
              <a:t>Current Production Model</a:t>
            </a:r>
            <a:br>
              <a:rPr lang="en-US" sz="4400" dirty="0"/>
            </a:br>
            <a:endParaRPr lang="en-US" sz="4400" dirty="0">
              <a:latin typeface="+mj-lt"/>
            </a:endParaRPr>
          </a:p>
        </p:txBody>
      </p:sp>
      <p:pic>
        <p:nvPicPr>
          <p:cNvPr id="8" name="Content Placeholder 7">
            <a:extLst>
              <a:ext uri="{FF2B5EF4-FFF2-40B4-BE49-F238E27FC236}">
                <a16:creationId xmlns:a16="http://schemas.microsoft.com/office/drawing/2014/main" id="{EF2F0A1B-DBE9-4DA6-9898-D1CBE76132C3}"/>
              </a:ext>
            </a:extLst>
          </p:cNvPr>
          <p:cNvPicPr>
            <a:picLocks noGrp="1" noChangeAspect="1"/>
          </p:cNvPicPr>
          <p:nvPr>
            <p:ph idx="1"/>
          </p:nvPr>
        </p:nvPicPr>
        <p:blipFill>
          <a:blip r:embed="rId3"/>
          <a:stretch>
            <a:fillRect/>
          </a:stretch>
        </p:blipFill>
        <p:spPr>
          <a:xfrm>
            <a:off x="418123" y="2155099"/>
            <a:ext cx="5023064" cy="3273559"/>
          </a:xfrm>
          <a:prstGeom prst="rect">
            <a:avLst/>
          </a:prstGeom>
        </p:spPr>
      </p:pic>
      <p:graphicFrame>
        <p:nvGraphicFramePr>
          <p:cNvPr id="9" name="Diagram 8">
            <a:extLst>
              <a:ext uri="{FF2B5EF4-FFF2-40B4-BE49-F238E27FC236}">
                <a16:creationId xmlns:a16="http://schemas.microsoft.com/office/drawing/2014/main" id="{27FFD40F-2C2E-4BF9-9739-9BBEBC678437}"/>
              </a:ext>
            </a:extLst>
          </p:cNvPr>
          <p:cNvGraphicFramePr/>
          <p:nvPr>
            <p:extLst>
              <p:ext uri="{D42A27DB-BD31-4B8C-83A1-F6EECF244321}">
                <p14:modId xmlns:p14="http://schemas.microsoft.com/office/powerpoint/2010/main" val="742140573"/>
              </p:ext>
            </p:extLst>
          </p:nvPr>
        </p:nvGraphicFramePr>
        <p:xfrm>
          <a:off x="5626777" y="1947466"/>
          <a:ext cx="5743891" cy="44142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2C9136FD-04F8-4E08-81A3-9D76B6CA465A}"/>
              </a:ext>
            </a:extLst>
          </p:cNvPr>
          <p:cNvSpPr/>
          <p:nvPr/>
        </p:nvSpPr>
        <p:spPr>
          <a:xfrm>
            <a:off x="6209845" y="1472812"/>
            <a:ext cx="5014076" cy="4746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Potential Risks in the Current Procedures</a:t>
            </a:r>
            <a:endParaRPr lang="en-US" b="1" dirty="0">
              <a:solidFill>
                <a:schemeClr val="tx1"/>
              </a:solidFill>
            </a:endParaRPr>
          </a:p>
        </p:txBody>
      </p:sp>
    </p:spTree>
    <p:extLst>
      <p:ext uri="{BB962C8B-B14F-4D97-AF65-F5344CB8AC3E}">
        <p14:creationId xmlns:p14="http://schemas.microsoft.com/office/powerpoint/2010/main" val="3878720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14D781-62D9-4A0B-BB12-2E95F02C04C7}"/>
              </a:ext>
            </a:extLst>
          </p:cNvPr>
          <p:cNvSpPr>
            <a:spLocks noGrp="1"/>
          </p:cNvSpPr>
          <p:nvPr>
            <p:ph type="ftr" sz="quarter" idx="11"/>
          </p:nvPr>
        </p:nvSpPr>
        <p:spPr/>
        <p:txBody>
          <a:bodyPr/>
          <a:lstStyle/>
          <a:p>
            <a:pPr fontAlgn="base">
              <a:spcBef>
                <a:spcPct val="0"/>
              </a:spcBef>
              <a:spcAft>
                <a:spcPct val="0"/>
              </a:spcAft>
            </a:pPr>
            <a:r>
              <a:rPr lang="en-US"/>
              <a:t>Insert Presentation Title Here</a:t>
            </a:r>
            <a:endParaRPr lang="en-US" dirty="0"/>
          </a:p>
        </p:txBody>
      </p:sp>
      <p:sp>
        <p:nvSpPr>
          <p:cNvPr id="7" name="Title 3">
            <a:extLst>
              <a:ext uri="{FF2B5EF4-FFF2-40B4-BE49-F238E27FC236}">
                <a16:creationId xmlns:a16="http://schemas.microsoft.com/office/drawing/2014/main" id="{B088399A-698B-4CB4-8ED1-05FF4D776739}"/>
              </a:ext>
            </a:extLst>
          </p:cNvPr>
          <p:cNvSpPr>
            <a:spLocks noGrp="1"/>
          </p:cNvSpPr>
          <p:nvPr>
            <p:ph type="title"/>
          </p:nvPr>
        </p:nvSpPr>
        <p:spPr>
          <a:xfrm>
            <a:off x="1044869" y="616077"/>
            <a:ext cx="11438817" cy="449931"/>
          </a:xfrm>
        </p:spPr>
        <p:txBody>
          <a:bodyPr/>
          <a:lstStyle/>
          <a:p>
            <a:r>
              <a:rPr lang="en-US" sz="3600" dirty="0"/>
              <a:t>Enhanced Model: </a:t>
            </a:r>
            <a:r>
              <a:rPr lang="en-US" sz="3600" b="0" dirty="0"/>
              <a:t>Diagram of  the Hybrid System</a:t>
            </a:r>
            <a:endParaRPr lang="en-US" sz="4400" dirty="0">
              <a:latin typeface="+mj-lt"/>
            </a:endParaRPr>
          </a:p>
        </p:txBody>
      </p:sp>
      <p:sp>
        <p:nvSpPr>
          <p:cNvPr id="3" name="Flowchart: Magnetic Disk 2">
            <a:extLst>
              <a:ext uri="{FF2B5EF4-FFF2-40B4-BE49-F238E27FC236}">
                <a16:creationId xmlns:a16="http://schemas.microsoft.com/office/drawing/2014/main" id="{298505BC-0C6B-4D6D-B5B3-FE3DEC7834EB}"/>
              </a:ext>
            </a:extLst>
          </p:cNvPr>
          <p:cNvSpPr/>
          <p:nvPr/>
        </p:nvSpPr>
        <p:spPr>
          <a:xfrm>
            <a:off x="930567" y="1506639"/>
            <a:ext cx="1250660" cy="1058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Prism Netezza</a:t>
            </a:r>
          </a:p>
        </p:txBody>
      </p:sp>
      <p:sp>
        <p:nvSpPr>
          <p:cNvPr id="5" name="Oval 4">
            <a:extLst>
              <a:ext uri="{FF2B5EF4-FFF2-40B4-BE49-F238E27FC236}">
                <a16:creationId xmlns:a16="http://schemas.microsoft.com/office/drawing/2014/main" id="{F48102AC-CE96-4BF2-AC9B-E639D29DE635}"/>
              </a:ext>
            </a:extLst>
          </p:cNvPr>
          <p:cNvSpPr/>
          <p:nvPr/>
        </p:nvSpPr>
        <p:spPr>
          <a:xfrm>
            <a:off x="844842" y="2833097"/>
            <a:ext cx="1422111" cy="896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FRED</a:t>
            </a:r>
          </a:p>
        </p:txBody>
      </p:sp>
      <mc:AlternateContent xmlns:mc="http://schemas.openxmlformats.org/markup-compatibility/2006">
        <mc:Choice xmlns:a14="http://schemas.microsoft.com/office/drawing/2010/main" Requires="a14">
          <p:sp>
            <p:nvSpPr>
              <p:cNvPr id="11" name="Rectangle: Rounded Corners 10">
                <a:extLst>
                  <a:ext uri="{FF2B5EF4-FFF2-40B4-BE49-F238E27FC236}">
                    <a16:creationId xmlns:a16="http://schemas.microsoft.com/office/drawing/2014/main" id="{5D10E34D-D79C-463C-82FF-7FF876602915}"/>
                  </a:ext>
                </a:extLst>
              </p:cNvPr>
              <p:cNvSpPr/>
              <p:nvPr/>
            </p:nvSpPr>
            <p:spPr>
              <a:xfrm>
                <a:off x="2883189" y="1544601"/>
                <a:ext cx="2209803" cy="1008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a:latin typeface="Cambria Math" panose="02040503050406030204" pitchFamily="18" charset="0"/>
                      </a:rPr>
                      <m:t>𝑋</m:t>
                    </m:r>
                    <m:r>
                      <a:rPr lang="en-US" sz="1600" i="1" dirty="0" err="1">
                        <a:latin typeface="Cambria Math" panose="02040503050406030204" pitchFamily="18" charset="0"/>
                      </a:rPr>
                      <m:t>𝑡</m:t>
                    </m:r>
                  </m:oMath>
                </a14:m>
                <a:r>
                  <a:rPr lang="en-US" dirty="0"/>
                  <a:t> </a:t>
                </a:r>
                <a:r>
                  <a:rPr lang="zh-CN" altLang="en-US" dirty="0"/>
                  <a:t>：</a:t>
                </a:r>
                <a:r>
                  <a:rPr lang="en-US" altLang="zh-CN" dirty="0"/>
                  <a:t>Monthly Averaged Forecast Attributes </a:t>
                </a:r>
                <a:endParaRPr lang="en-US" dirty="0"/>
              </a:p>
            </p:txBody>
          </p:sp>
        </mc:Choice>
        <mc:Fallback>
          <p:sp>
            <p:nvSpPr>
              <p:cNvPr id="11" name="Rectangle: Rounded Corners 10">
                <a:extLst>
                  <a:ext uri="{FF2B5EF4-FFF2-40B4-BE49-F238E27FC236}">
                    <a16:creationId xmlns:a16="http://schemas.microsoft.com/office/drawing/2014/main" id="{5D10E34D-D79C-463C-82FF-7FF876602915}"/>
                  </a:ext>
                </a:extLst>
              </p:cNvPr>
              <p:cNvSpPr>
                <a:spLocks noRot="1" noChangeAspect="1" noMove="1" noResize="1" noEditPoints="1" noAdjustHandles="1" noChangeArrowheads="1" noChangeShapeType="1" noTextEdit="1"/>
              </p:cNvSpPr>
              <p:nvPr/>
            </p:nvSpPr>
            <p:spPr>
              <a:xfrm>
                <a:off x="2883189" y="1544601"/>
                <a:ext cx="2209803" cy="1008651"/>
              </a:xfrm>
              <a:prstGeom prst="roundRect">
                <a:avLst/>
              </a:prstGeom>
              <a:blipFill>
                <a:blip r:embed="rId3"/>
                <a:stretch>
                  <a:fillRect b="-4167"/>
                </a:stretch>
              </a:blipFill>
            </p:spPr>
            <p:txBody>
              <a:bodyPr/>
              <a:lstStyle/>
              <a:p>
                <a:r>
                  <a:rPr lang="en-US">
                    <a:noFill/>
                  </a:rPr>
                  <a:t> </a:t>
                </a:r>
              </a:p>
            </p:txBody>
          </p:sp>
        </mc:Fallback>
      </mc:AlternateContent>
      <p:sp>
        <p:nvSpPr>
          <p:cNvPr id="12" name="Rectangle: Top Corners Rounded 11">
            <a:extLst>
              <a:ext uri="{FF2B5EF4-FFF2-40B4-BE49-F238E27FC236}">
                <a16:creationId xmlns:a16="http://schemas.microsoft.com/office/drawing/2014/main" id="{C16AA1AB-0053-4DB4-A890-F4D2715F9B85}"/>
              </a:ext>
            </a:extLst>
          </p:cNvPr>
          <p:cNvSpPr/>
          <p:nvPr/>
        </p:nvSpPr>
        <p:spPr>
          <a:xfrm>
            <a:off x="3130840" y="2886078"/>
            <a:ext cx="1714499" cy="790988"/>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 Variables</a:t>
            </a:r>
          </a:p>
        </p:txBody>
      </p:sp>
      <p:sp>
        <p:nvSpPr>
          <p:cNvPr id="13" name="Rectangle: Rounded Corners 12">
            <a:extLst>
              <a:ext uri="{FF2B5EF4-FFF2-40B4-BE49-F238E27FC236}">
                <a16:creationId xmlns:a16="http://schemas.microsoft.com/office/drawing/2014/main" id="{824D3058-ECB1-41BB-9909-2A59FA12E19A}"/>
              </a:ext>
            </a:extLst>
          </p:cNvPr>
          <p:cNvSpPr/>
          <p:nvPr/>
        </p:nvSpPr>
        <p:spPr>
          <a:xfrm>
            <a:off x="5794956" y="1552729"/>
            <a:ext cx="2209803" cy="1008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Y</a:t>
            </a:r>
            <a:r>
              <a:rPr lang="en-US" sz="1400" i="1" dirty="0" err="1"/>
              <a:t>t</a:t>
            </a:r>
            <a:r>
              <a:rPr lang="en-US" dirty="0"/>
              <a:t> : </a:t>
            </a:r>
            <a:r>
              <a:rPr lang="en-US" i="1" dirty="0" err="1"/>
              <a:t>X</a:t>
            </a:r>
            <a:r>
              <a:rPr lang="en-US" sz="1400" i="1" dirty="0" err="1"/>
              <a:t>t</a:t>
            </a:r>
            <a:r>
              <a:rPr lang="en-US" sz="1400" i="1" dirty="0"/>
              <a:t> </a:t>
            </a:r>
            <a:r>
              <a:rPr lang="en-US" dirty="0"/>
              <a:t>– </a:t>
            </a:r>
            <a:r>
              <a:rPr lang="en-US" i="1" dirty="0" err="1"/>
              <a:t>X</a:t>
            </a:r>
            <a:r>
              <a:rPr lang="en-US" sz="1200" i="1" dirty="0" err="1"/>
              <a:t>t</a:t>
            </a:r>
            <a:r>
              <a:rPr lang="en-US" sz="1200" i="1" dirty="0"/>
              <a:t>-k</a:t>
            </a:r>
            <a:r>
              <a:rPr lang="en-US" i="1" dirty="0"/>
              <a:t> , </a:t>
            </a:r>
            <a:r>
              <a:rPr lang="en-US" dirty="0"/>
              <a:t>where k is the</a:t>
            </a:r>
            <a:r>
              <a:rPr lang="zh-CN" altLang="en-US" dirty="0"/>
              <a:t> </a:t>
            </a:r>
            <a:r>
              <a:rPr lang="en-US" altLang="zh-CN" dirty="0"/>
              <a:t>pred</a:t>
            </a:r>
            <a:r>
              <a:rPr lang="en-US" dirty="0"/>
              <a:t>icted duration</a:t>
            </a:r>
          </a:p>
        </p:txBody>
      </p:sp>
      <p:sp>
        <p:nvSpPr>
          <p:cNvPr id="15" name="Rectangle: Rounded Corners 14">
            <a:extLst>
              <a:ext uri="{FF2B5EF4-FFF2-40B4-BE49-F238E27FC236}">
                <a16:creationId xmlns:a16="http://schemas.microsoft.com/office/drawing/2014/main" id="{F8ECDA32-F640-4C05-8A17-028313148854}"/>
              </a:ext>
            </a:extLst>
          </p:cNvPr>
          <p:cNvSpPr/>
          <p:nvPr/>
        </p:nvSpPr>
        <p:spPr>
          <a:xfrm>
            <a:off x="8757015" y="1506639"/>
            <a:ext cx="3187136" cy="1872163"/>
          </a:xfrm>
          <a:prstGeom prst="round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Linear Regression Models</a:t>
            </a:r>
          </a:p>
          <a:p>
            <a:pPr algn="ctr"/>
            <a:endParaRPr lang="en-US" dirty="0"/>
          </a:p>
          <a:p>
            <a:pPr algn="ctr"/>
            <a:r>
              <a:rPr lang="en-US" dirty="0" err="1"/>
              <a:t>Y</a:t>
            </a:r>
            <a:r>
              <a:rPr lang="en-US" sz="1400" dirty="0" err="1"/>
              <a:t>t</a:t>
            </a:r>
            <a:r>
              <a:rPr lang="en-US" dirty="0"/>
              <a:t> ~ Y</a:t>
            </a:r>
            <a:r>
              <a:rPr lang="en-US" sz="1400" dirty="0"/>
              <a:t>t-1</a:t>
            </a:r>
            <a:r>
              <a:rPr lang="en-US" dirty="0"/>
              <a:t> + One Econ </a:t>
            </a:r>
          </a:p>
          <a:p>
            <a:pPr algn="ctr"/>
            <a:r>
              <a:rPr lang="en-US" dirty="0" err="1"/>
              <a:t>Y</a:t>
            </a:r>
            <a:r>
              <a:rPr lang="en-US" sz="1400" dirty="0" err="1"/>
              <a:t>t</a:t>
            </a:r>
            <a:r>
              <a:rPr lang="en-US" dirty="0"/>
              <a:t> ~ Y</a:t>
            </a:r>
            <a:r>
              <a:rPr lang="en-US" sz="1400" dirty="0"/>
              <a:t>t-1 </a:t>
            </a:r>
            <a:r>
              <a:rPr lang="en-US" dirty="0"/>
              <a:t>+ Two </a:t>
            </a:r>
            <a:r>
              <a:rPr lang="en-US" dirty="0" err="1"/>
              <a:t>Econs</a:t>
            </a:r>
            <a:endParaRPr lang="en-US" dirty="0"/>
          </a:p>
        </p:txBody>
      </p:sp>
      <p:sp>
        <p:nvSpPr>
          <p:cNvPr id="16" name="Rectangle: Rounded Corners 15">
            <a:extLst>
              <a:ext uri="{FF2B5EF4-FFF2-40B4-BE49-F238E27FC236}">
                <a16:creationId xmlns:a16="http://schemas.microsoft.com/office/drawing/2014/main" id="{2EE30F01-1FDC-4B8F-96B4-85C407136FDA}"/>
              </a:ext>
            </a:extLst>
          </p:cNvPr>
          <p:cNvSpPr/>
          <p:nvPr/>
        </p:nvSpPr>
        <p:spPr>
          <a:xfrm>
            <a:off x="9422296" y="1258966"/>
            <a:ext cx="1876451" cy="24767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Base Models</a:t>
            </a:r>
          </a:p>
        </p:txBody>
      </p:sp>
      <p:sp>
        <p:nvSpPr>
          <p:cNvPr id="17" name="Rectangle: Top Corners Rounded 16">
            <a:extLst>
              <a:ext uri="{FF2B5EF4-FFF2-40B4-BE49-F238E27FC236}">
                <a16:creationId xmlns:a16="http://schemas.microsoft.com/office/drawing/2014/main" id="{B94E7CF3-9C3E-491E-83E1-157306FA8562}"/>
              </a:ext>
            </a:extLst>
          </p:cNvPr>
          <p:cNvSpPr/>
          <p:nvPr/>
        </p:nvSpPr>
        <p:spPr>
          <a:xfrm>
            <a:off x="9265677" y="5369900"/>
            <a:ext cx="2255543" cy="981921"/>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Selected Base Models</a:t>
            </a:r>
            <a:endParaRPr lang="en-US" dirty="0"/>
          </a:p>
        </p:txBody>
      </p:sp>
      <p:sp>
        <p:nvSpPr>
          <p:cNvPr id="18" name="Rectangle: Top Corners Rounded 17">
            <a:extLst>
              <a:ext uri="{FF2B5EF4-FFF2-40B4-BE49-F238E27FC236}">
                <a16:creationId xmlns:a16="http://schemas.microsoft.com/office/drawing/2014/main" id="{D32B6DF9-83FB-425C-A59A-9B0EF7C46435}"/>
              </a:ext>
            </a:extLst>
          </p:cNvPr>
          <p:cNvSpPr/>
          <p:nvPr/>
        </p:nvSpPr>
        <p:spPr>
          <a:xfrm>
            <a:off x="4525917" y="5351363"/>
            <a:ext cx="1964839" cy="100045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Representative Base Models</a:t>
            </a:r>
          </a:p>
        </p:txBody>
      </p:sp>
      <p:sp>
        <p:nvSpPr>
          <p:cNvPr id="19" name="Rectangle: Top Corners Rounded 18">
            <a:extLst>
              <a:ext uri="{FF2B5EF4-FFF2-40B4-BE49-F238E27FC236}">
                <a16:creationId xmlns:a16="http://schemas.microsoft.com/office/drawing/2014/main" id="{FBC91AB7-C433-4AE9-A635-B9DB5BA2825B}"/>
              </a:ext>
            </a:extLst>
          </p:cNvPr>
          <p:cNvSpPr/>
          <p:nvPr/>
        </p:nvSpPr>
        <p:spPr>
          <a:xfrm>
            <a:off x="726178" y="5340925"/>
            <a:ext cx="1878484" cy="1010887"/>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Ensemble Model</a:t>
            </a:r>
          </a:p>
        </p:txBody>
      </p:sp>
      <p:cxnSp>
        <p:nvCxnSpPr>
          <p:cNvPr id="27" name="Straight Arrow Connector 26">
            <a:extLst>
              <a:ext uri="{FF2B5EF4-FFF2-40B4-BE49-F238E27FC236}">
                <a16:creationId xmlns:a16="http://schemas.microsoft.com/office/drawing/2014/main" id="{288129AA-0DD3-4375-AD7D-650A5145EB67}"/>
              </a:ext>
            </a:extLst>
          </p:cNvPr>
          <p:cNvCxnSpPr>
            <a:stCxn id="3" idx="4"/>
          </p:cNvCxnSpPr>
          <p:nvPr/>
        </p:nvCxnSpPr>
        <p:spPr>
          <a:xfrm>
            <a:off x="2181227" y="2036064"/>
            <a:ext cx="695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3472F0-0B1A-401F-9AE6-F958569D0D24}"/>
              </a:ext>
            </a:extLst>
          </p:cNvPr>
          <p:cNvCxnSpPr>
            <a:stCxn id="11" idx="3"/>
            <a:endCxn id="13" idx="1"/>
          </p:cNvCxnSpPr>
          <p:nvPr/>
        </p:nvCxnSpPr>
        <p:spPr>
          <a:xfrm>
            <a:off x="5092994" y="2048927"/>
            <a:ext cx="701964" cy="8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2ACDEA5-663B-40CD-BB88-E3A4AD64420C}"/>
              </a:ext>
            </a:extLst>
          </p:cNvPr>
          <p:cNvCxnSpPr>
            <a:stCxn id="5" idx="6"/>
            <a:endCxn id="12" idx="2"/>
          </p:cNvCxnSpPr>
          <p:nvPr/>
        </p:nvCxnSpPr>
        <p:spPr>
          <a:xfrm flipV="1">
            <a:off x="2266949" y="3281572"/>
            <a:ext cx="86389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F092B81-3324-4905-A864-546956857F62}"/>
              </a:ext>
            </a:extLst>
          </p:cNvPr>
          <p:cNvCxnSpPr>
            <a:stCxn id="12" idx="0"/>
          </p:cNvCxnSpPr>
          <p:nvPr/>
        </p:nvCxnSpPr>
        <p:spPr>
          <a:xfrm>
            <a:off x="4845342" y="3281568"/>
            <a:ext cx="391167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C464D48-B85A-43AB-A9D2-2D1D2A048612}"/>
              </a:ext>
            </a:extLst>
          </p:cNvPr>
          <p:cNvCxnSpPr>
            <a:stCxn id="13" idx="3"/>
          </p:cNvCxnSpPr>
          <p:nvPr/>
        </p:nvCxnSpPr>
        <p:spPr>
          <a:xfrm flipV="1">
            <a:off x="8004759" y="2057057"/>
            <a:ext cx="75225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Arrow: Down 37">
            <a:extLst>
              <a:ext uri="{FF2B5EF4-FFF2-40B4-BE49-F238E27FC236}">
                <a16:creationId xmlns:a16="http://schemas.microsoft.com/office/drawing/2014/main" id="{80F0A9DA-58AB-4552-A6EF-ADF10B0E7032}"/>
              </a:ext>
            </a:extLst>
          </p:cNvPr>
          <p:cNvSpPr/>
          <p:nvPr/>
        </p:nvSpPr>
        <p:spPr>
          <a:xfrm>
            <a:off x="8842740" y="3415512"/>
            <a:ext cx="3101411" cy="1925408"/>
          </a:xfrm>
          <a:prstGeom prst="downArrow">
            <a:avLst>
              <a:gd name="adj1" fmla="val 50000"/>
              <a:gd name="adj2" fmla="val 2027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Based on a Performance Measurement Matrix</a:t>
            </a:r>
          </a:p>
        </p:txBody>
      </p:sp>
      <p:sp>
        <p:nvSpPr>
          <p:cNvPr id="39" name="Arrow: Left 38">
            <a:extLst>
              <a:ext uri="{FF2B5EF4-FFF2-40B4-BE49-F238E27FC236}">
                <a16:creationId xmlns:a16="http://schemas.microsoft.com/office/drawing/2014/main" id="{0BA78CC0-F4B8-4F81-B4CD-7E9CA5120EE7}"/>
              </a:ext>
            </a:extLst>
          </p:cNvPr>
          <p:cNvSpPr/>
          <p:nvPr/>
        </p:nvSpPr>
        <p:spPr>
          <a:xfrm>
            <a:off x="6490752" y="5388073"/>
            <a:ext cx="2702944" cy="1000459"/>
          </a:xfrm>
          <a:prstGeom prst="lef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MST Clustering</a:t>
            </a:r>
          </a:p>
        </p:txBody>
      </p:sp>
      <p:sp>
        <p:nvSpPr>
          <p:cNvPr id="41" name="Oval 40">
            <a:extLst>
              <a:ext uri="{FF2B5EF4-FFF2-40B4-BE49-F238E27FC236}">
                <a16:creationId xmlns:a16="http://schemas.microsoft.com/office/drawing/2014/main" id="{C513D6D3-9FAA-4950-8562-85322772360A}"/>
              </a:ext>
            </a:extLst>
          </p:cNvPr>
          <p:cNvSpPr/>
          <p:nvPr/>
        </p:nvSpPr>
        <p:spPr>
          <a:xfrm>
            <a:off x="8493210" y="3523516"/>
            <a:ext cx="3714751" cy="171984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Mean Square Errors</a:t>
            </a:r>
          </a:p>
          <a:p>
            <a:pPr algn="ctr"/>
            <a:r>
              <a:rPr lang="en-US" dirty="0"/>
              <a:t>Largest Error Terms</a:t>
            </a:r>
          </a:p>
          <a:p>
            <a:pPr algn="ctr"/>
            <a:r>
              <a:rPr lang="en-US" dirty="0"/>
              <a:t>Kendall Tau Distances</a:t>
            </a:r>
          </a:p>
        </p:txBody>
      </p:sp>
      <p:sp>
        <p:nvSpPr>
          <p:cNvPr id="40" name="Arrow: Left 39">
            <a:extLst>
              <a:ext uri="{FF2B5EF4-FFF2-40B4-BE49-F238E27FC236}">
                <a16:creationId xmlns:a16="http://schemas.microsoft.com/office/drawing/2014/main" id="{E41FD93F-1B51-4FF0-8667-FAE5270CFC13}"/>
              </a:ext>
            </a:extLst>
          </p:cNvPr>
          <p:cNvSpPr/>
          <p:nvPr/>
        </p:nvSpPr>
        <p:spPr>
          <a:xfrm>
            <a:off x="2618858" y="5351363"/>
            <a:ext cx="1871071" cy="1010883"/>
          </a:xfrm>
          <a:prstGeom prst="lef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Equal-Weight Ensemble</a:t>
            </a:r>
          </a:p>
        </p:txBody>
      </p:sp>
      <p:sp>
        <p:nvSpPr>
          <p:cNvPr id="42" name="Rectangle 41">
            <a:extLst>
              <a:ext uri="{FF2B5EF4-FFF2-40B4-BE49-F238E27FC236}">
                <a16:creationId xmlns:a16="http://schemas.microsoft.com/office/drawing/2014/main" id="{3FB7B322-5BC5-4C5F-8F17-8225518381EA}"/>
              </a:ext>
            </a:extLst>
          </p:cNvPr>
          <p:cNvSpPr/>
          <p:nvPr/>
        </p:nvSpPr>
        <p:spPr>
          <a:xfrm>
            <a:off x="678549" y="1119562"/>
            <a:ext cx="11361051" cy="38805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Minimum Spinning Tree Clustering</a:t>
            </a:r>
            <a:r>
              <a:rPr lang="en-US" dirty="0"/>
              <a:t>: (Graph-Based Clustering)</a:t>
            </a:r>
          </a:p>
          <a:p>
            <a:pPr marL="285744" indent="-285744" algn="ctr">
              <a:buFont typeface="Arial" panose="020B0604020202020204" pitchFamily="34" charset="0"/>
              <a:buChar char="•"/>
            </a:pPr>
            <a:r>
              <a:rPr lang="en-US" dirty="0"/>
              <a:t>Warranties global optimal solutions</a:t>
            </a:r>
          </a:p>
          <a:p>
            <a:pPr marL="285744" indent="-285744" algn="ctr">
              <a:buFont typeface="Arial" panose="020B0604020202020204" pitchFamily="34" charset="0"/>
              <a:buChar char="•"/>
            </a:pPr>
            <a:r>
              <a:rPr lang="en-US" dirty="0"/>
              <a:t>Can Work with different distance metrics</a:t>
            </a:r>
          </a:p>
          <a:p>
            <a:pPr marL="285744" indent="-285744" algn="ctr">
              <a:buFont typeface="Arial" panose="020B0604020202020204" pitchFamily="34" charset="0"/>
              <a:buChar char="•"/>
            </a:pPr>
            <a:endParaRPr lang="en-US" dirty="0"/>
          </a:p>
          <a:p>
            <a:pPr marL="285744" indent="-285744" algn="ctr">
              <a:buFont typeface="Arial" panose="020B0604020202020204" pitchFamily="34" charset="0"/>
              <a:buChar char="•"/>
            </a:pPr>
            <a:endParaRPr lang="en-US" dirty="0"/>
          </a:p>
          <a:p>
            <a:pPr marL="285744" indent="-285744" algn="ctr">
              <a:buFont typeface="Arial" panose="020B0604020202020204" pitchFamily="34" charset="0"/>
              <a:buChar char="•"/>
            </a:pPr>
            <a:endParaRPr lang="en-US" dirty="0"/>
          </a:p>
          <a:p>
            <a:pPr marL="285744" indent="-285744" algn="ctr">
              <a:buFont typeface="Arial" panose="020B0604020202020204" pitchFamily="34" charset="0"/>
              <a:buChar char="•"/>
            </a:pPr>
            <a:endParaRPr lang="en-US" dirty="0"/>
          </a:p>
          <a:p>
            <a:pPr marL="285744" indent="-285744" algn="ctr">
              <a:buFont typeface="Arial" panose="020B0604020202020204" pitchFamily="34" charset="0"/>
              <a:buChar char="•"/>
            </a:pPr>
            <a:endParaRPr lang="en-US" dirty="0"/>
          </a:p>
          <a:p>
            <a:pPr marL="285744" indent="-285744" algn="ctr">
              <a:buFont typeface="Arial" panose="020B0604020202020204" pitchFamily="34" charset="0"/>
              <a:buChar char="•"/>
            </a:pPr>
            <a:endParaRPr lang="en-US" dirty="0"/>
          </a:p>
          <a:p>
            <a:pPr marL="285744" indent="-285744" algn="ctr">
              <a:buFont typeface="Arial" panose="020B0604020202020204" pitchFamily="34" charset="0"/>
              <a:buChar char="•"/>
            </a:pPr>
            <a:endParaRPr lang="en-US" dirty="0"/>
          </a:p>
          <a:p>
            <a:pPr marL="285744" indent="-285744" algn="ctr">
              <a:buFont typeface="Arial" panose="020B0604020202020204" pitchFamily="34" charset="0"/>
              <a:buChar char="•"/>
            </a:pPr>
            <a:endParaRPr lang="en-US" dirty="0"/>
          </a:p>
          <a:p>
            <a:pPr marL="285744" indent="-285744" algn="ctr">
              <a:buFont typeface="Arial" panose="020B0604020202020204" pitchFamily="34" charset="0"/>
              <a:buChar char="•"/>
            </a:pPr>
            <a:endParaRPr lang="en-US" dirty="0"/>
          </a:p>
        </p:txBody>
      </p:sp>
      <p:pic>
        <p:nvPicPr>
          <p:cNvPr id="43" name="Picture 42">
            <a:extLst>
              <a:ext uri="{FF2B5EF4-FFF2-40B4-BE49-F238E27FC236}">
                <a16:creationId xmlns:a16="http://schemas.microsoft.com/office/drawing/2014/main" id="{A389C3E0-F033-434F-9200-E2A77C789781}"/>
              </a:ext>
            </a:extLst>
          </p:cNvPr>
          <p:cNvPicPr>
            <a:picLocks noChangeAspect="1"/>
          </p:cNvPicPr>
          <p:nvPr/>
        </p:nvPicPr>
        <p:blipFill>
          <a:blip r:embed="rId4"/>
          <a:stretch>
            <a:fillRect/>
          </a:stretch>
        </p:blipFill>
        <p:spPr>
          <a:xfrm>
            <a:off x="1306677" y="2227024"/>
            <a:ext cx="3714751" cy="2590041"/>
          </a:xfrm>
          <a:prstGeom prst="rect">
            <a:avLst/>
          </a:prstGeom>
        </p:spPr>
      </p:pic>
      <p:pic>
        <p:nvPicPr>
          <p:cNvPr id="44" name="Picture 43">
            <a:extLst>
              <a:ext uri="{FF2B5EF4-FFF2-40B4-BE49-F238E27FC236}">
                <a16:creationId xmlns:a16="http://schemas.microsoft.com/office/drawing/2014/main" id="{D6917F26-DE38-49CA-BBEB-686549456AB7}"/>
              </a:ext>
            </a:extLst>
          </p:cNvPr>
          <p:cNvPicPr>
            <a:picLocks noChangeAspect="1"/>
          </p:cNvPicPr>
          <p:nvPr/>
        </p:nvPicPr>
        <p:blipFill>
          <a:blip r:embed="rId5"/>
          <a:stretch>
            <a:fillRect/>
          </a:stretch>
        </p:blipFill>
        <p:spPr>
          <a:xfrm>
            <a:off x="6233003" y="2231886"/>
            <a:ext cx="3994075" cy="2611644"/>
          </a:xfrm>
          <a:prstGeom prst="rect">
            <a:avLst/>
          </a:prstGeom>
        </p:spPr>
      </p:pic>
      <p:sp>
        <p:nvSpPr>
          <p:cNvPr id="45" name="Rectangle 44">
            <a:extLst>
              <a:ext uri="{FF2B5EF4-FFF2-40B4-BE49-F238E27FC236}">
                <a16:creationId xmlns:a16="http://schemas.microsoft.com/office/drawing/2014/main" id="{9CF1877B-D865-4905-B77B-CB997B35177C}"/>
              </a:ext>
            </a:extLst>
          </p:cNvPr>
          <p:cNvSpPr/>
          <p:nvPr/>
        </p:nvSpPr>
        <p:spPr>
          <a:xfrm>
            <a:off x="218108" y="1119565"/>
            <a:ext cx="11706225" cy="39843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Ensemble Model</a:t>
            </a:r>
            <a:r>
              <a:rPr lang="en-US" dirty="0"/>
              <a:t>:</a:t>
            </a:r>
          </a:p>
          <a:p>
            <a:pPr algn="ctr"/>
            <a:r>
              <a:rPr lang="en-US" dirty="0"/>
              <a:t>Equal-weight aggregation of multiple learning algorithms to obtain better predictions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Equal weight 1/n</a:t>
            </a:r>
          </a:p>
          <a:p>
            <a:pPr algn="ctr"/>
            <a:endParaRPr lang="en-US" dirty="0"/>
          </a:p>
          <a:p>
            <a:pPr algn="ctr"/>
            <a:endParaRPr lang="en-US" dirty="0"/>
          </a:p>
          <a:p>
            <a:pPr algn="ctr"/>
            <a:endParaRPr lang="en-US" dirty="0"/>
          </a:p>
          <a:p>
            <a:pPr algn="ctr"/>
            <a:endParaRPr lang="en-US" dirty="0"/>
          </a:p>
        </p:txBody>
      </p:sp>
      <p:sp>
        <p:nvSpPr>
          <p:cNvPr id="46" name="Oval 45">
            <a:extLst>
              <a:ext uri="{FF2B5EF4-FFF2-40B4-BE49-F238E27FC236}">
                <a16:creationId xmlns:a16="http://schemas.microsoft.com/office/drawing/2014/main" id="{ED270485-E00E-40DC-B47B-7A7006E2A51B}"/>
              </a:ext>
            </a:extLst>
          </p:cNvPr>
          <p:cNvSpPr/>
          <p:nvPr/>
        </p:nvSpPr>
        <p:spPr>
          <a:xfrm>
            <a:off x="7195233" y="2364755"/>
            <a:ext cx="718739" cy="640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RMN-1</a:t>
            </a:r>
          </a:p>
        </p:txBody>
      </p:sp>
      <p:sp>
        <p:nvSpPr>
          <p:cNvPr id="47" name="Oval 46">
            <a:extLst>
              <a:ext uri="{FF2B5EF4-FFF2-40B4-BE49-F238E27FC236}">
                <a16:creationId xmlns:a16="http://schemas.microsoft.com/office/drawing/2014/main" id="{19B51CF5-6E01-496D-9674-B96E55F5765D}"/>
              </a:ext>
            </a:extLst>
          </p:cNvPr>
          <p:cNvSpPr/>
          <p:nvPr/>
        </p:nvSpPr>
        <p:spPr>
          <a:xfrm>
            <a:off x="2559337" y="2312261"/>
            <a:ext cx="718739" cy="640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RM1</a:t>
            </a:r>
          </a:p>
        </p:txBody>
      </p:sp>
      <p:sp>
        <p:nvSpPr>
          <p:cNvPr id="48" name="Oval 47">
            <a:extLst>
              <a:ext uri="{FF2B5EF4-FFF2-40B4-BE49-F238E27FC236}">
                <a16:creationId xmlns:a16="http://schemas.microsoft.com/office/drawing/2014/main" id="{6ED12110-8440-40EB-BFF3-EADA7FF5A280}"/>
              </a:ext>
            </a:extLst>
          </p:cNvPr>
          <p:cNvSpPr/>
          <p:nvPr/>
        </p:nvSpPr>
        <p:spPr>
          <a:xfrm>
            <a:off x="3322325" y="2322391"/>
            <a:ext cx="718739" cy="640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RM2</a:t>
            </a:r>
          </a:p>
        </p:txBody>
      </p:sp>
      <p:sp>
        <p:nvSpPr>
          <p:cNvPr id="49" name="Oval 48">
            <a:extLst>
              <a:ext uri="{FF2B5EF4-FFF2-40B4-BE49-F238E27FC236}">
                <a16:creationId xmlns:a16="http://schemas.microsoft.com/office/drawing/2014/main" id="{4FCCD45D-784B-4133-8149-29BCC586DE8C}"/>
              </a:ext>
            </a:extLst>
          </p:cNvPr>
          <p:cNvSpPr/>
          <p:nvPr/>
        </p:nvSpPr>
        <p:spPr>
          <a:xfrm>
            <a:off x="4085313" y="2329077"/>
            <a:ext cx="718739" cy="640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RM3</a:t>
            </a:r>
          </a:p>
        </p:txBody>
      </p:sp>
      <p:sp>
        <p:nvSpPr>
          <p:cNvPr id="50" name="Oval 49">
            <a:extLst>
              <a:ext uri="{FF2B5EF4-FFF2-40B4-BE49-F238E27FC236}">
                <a16:creationId xmlns:a16="http://schemas.microsoft.com/office/drawing/2014/main" id="{9E25F373-F64D-47E0-AC5C-CCADB2BC8BDB}"/>
              </a:ext>
            </a:extLst>
          </p:cNvPr>
          <p:cNvSpPr/>
          <p:nvPr/>
        </p:nvSpPr>
        <p:spPr>
          <a:xfrm>
            <a:off x="4828788" y="2340425"/>
            <a:ext cx="718739" cy="640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RM4</a:t>
            </a:r>
          </a:p>
        </p:txBody>
      </p:sp>
      <p:sp>
        <p:nvSpPr>
          <p:cNvPr id="51" name="Oval 50">
            <a:extLst>
              <a:ext uri="{FF2B5EF4-FFF2-40B4-BE49-F238E27FC236}">
                <a16:creationId xmlns:a16="http://schemas.microsoft.com/office/drawing/2014/main" id="{6416B305-99A1-41E9-9EA3-66433CFFDFDD}"/>
              </a:ext>
            </a:extLst>
          </p:cNvPr>
          <p:cNvSpPr/>
          <p:nvPr/>
        </p:nvSpPr>
        <p:spPr>
          <a:xfrm>
            <a:off x="6415715" y="2340425"/>
            <a:ext cx="718739" cy="640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2" name="Oval 51">
            <a:extLst>
              <a:ext uri="{FF2B5EF4-FFF2-40B4-BE49-F238E27FC236}">
                <a16:creationId xmlns:a16="http://schemas.microsoft.com/office/drawing/2014/main" id="{217D85DA-2886-43C5-8D77-C01FD724CC17}"/>
              </a:ext>
            </a:extLst>
          </p:cNvPr>
          <p:cNvSpPr/>
          <p:nvPr/>
        </p:nvSpPr>
        <p:spPr>
          <a:xfrm>
            <a:off x="5607344" y="2349157"/>
            <a:ext cx="718739" cy="640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RM5</a:t>
            </a:r>
          </a:p>
        </p:txBody>
      </p:sp>
      <p:sp>
        <p:nvSpPr>
          <p:cNvPr id="54" name="Oval 53">
            <a:extLst>
              <a:ext uri="{FF2B5EF4-FFF2-40B4-BE49-F238E27FC236}">
                <a16:creationId xmlns:a16="http://schemas.microsoft.com/office/drawing/2014/main" id="{EBA02604-9AAD-4971-8219-2576E5608EA6}"/>
              </a:ext>
            </a:extLst>
          </p:cNvPr>
          <p:cNvSpPr/>
          <p:nvPr/>
        </p:nvSpPr>
        <p:spPr>
          <a:xfrm>
            <a:off x="7974717" y="2357891"/>
            <a:ext cx="718739" cy="640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RMN</a:t>
            </a:r>
          </a:p>
        </p:txBody>
      </p:sp>
      <p:sp>
        <p:nvSpPr>
          <p:cNvPr id="55" name="Oval 54">
            <a:extLst>
              <a:ext uri="{FF2B5EF4-FFF2-40B4-BE49-F238E27FC236}">
                <a16:creationId xmlns:a16="http://schemas.microsoft.com/office/drawing/2014/main" id="{BF1BABD6-F62B-488E-BB85-45DC753C1DA6}"/>
              </a:ext>
            </a:extLst>
          </p:cNvPr>
          <p:cNvSpPr/>
          <p:nvPr/>
        </p:nvSpPr>
        <p:spPr>
          <a:xfrm>
            <a:off x="4267205" y="3815391"/>
            <a:ext cx="3457575" cy="742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Ensemble Model</a:t>
            </a:r>
          </a:p>
        </p:txBody>
      </p:sp>
      <p:cxnSp>
        <p:nvCxnSpPr>
          <p:cNvPr id="60" name="Straight Arrow Connector 59">
            <a:extLst>
              <a:ext uri="{FF2B5EF4-FFF2-40B4-BE49-F238E27FC236}">
                <a16:creationId xmlns:a16="http://schemas.microsoft.com/office/drawing/2014/main" id="{F94455DA-50D5-417B-AEBA-1F2C00538899}"/>
              </a:ext>
            </a:extLst>
          </p:cNvPr>
          <p:cNvCxnSpPr/>
          <p:nvPr/>
        </p:nvCxnSpPr>
        <p:spPr>
          <a:xfrm>
            <a:off x="2971805" y="2969387"/>
            <a:ext cx="2314575" cy="846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681C89A-54E4-4AF9-94C5-1B38D1896B5D}"/>
              </a:ext>
            </a:extLst>
          </p:cNvPr>
          <p:cNvCxnSpPr/>
          <p:nvPr/>
        </p:nvCxnSpPr>
        <p:spPr>
          <a:xfrm>
            <a:off x="3852750" y="2962701"/>
            <a:ext cx="1585785" cy="80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515473D-C257-45A4-82F7-2636EFDC3011}"/>
              </a:ext>
            </a:extLst>
          </p:cNvPr>
          <p:cNvCxnSpPr/>
          <p:nvPr/>
        </p:nvCxnSpPr>
        <p:spPr>
          <a:xfrm>
            <a:off x="4525917" y="3005065"/>
            <a:ext cx="1189087" cy="810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46CC910-0665-43B5-8C55-1A9597213671}"/>
              </a:ext>
            </a:extLst>
          </p:cNvPr>
          <p:cNvCxnSpPr/>
          <p:nvPr/>
        </p:nvCxnSpPr>
        <p:spPr>
          <a:xfrm>
            <a:off x="5251599" y="3003835"/>
            <a:ext cx="621632" cy="77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2D732A-B509-441C-B6BF-3A0D41D44EA1}"/>
              </a:ext>
            </a:extLst>
          </p:cNvPr>
          <p:cNvCxnSpPr/>
          <p:nvPr/>
        </p:nvCxnSpPr>
        <p:spPr>
          <a:xfrm>
            <a:off x="6034429" y="3052144"/>
            <a:ext cx="73583" cy="76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9C62886-22B2-4DBE-A671-D790CEFB9FEB}"/>
              </a:ext>
            </a:extLst>
          </p:cNvPr>
          <p:cNvCxnSpPr>
            <a:cxnSpLocks/>
          </p:cNvCxnSpPr>
          <p:nvPr/>
        </p:nvCxnSpPr>
        <p:spPr>
          <a:xfrm flipH="1">
            <a:off x="6463051" y="3072579"/>
            <a:ext cx="971963" cy="72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5FAAEFC-1DA8-4DF3-9293-5A1AAD5E115B}"/>
              </a:ext>
            </a:extLst>
          </p:cNvPr>
          <p:cNvCxnSpPr>
            <a:cxnSpLocks/>
          </p:cNvCxnSpPr>
          <p:nvPr/>
        </p:nvCxnSpPr>
        <p:spPr>
          <a:xfrm flipH="1">
            <a:off x="6716277" y="3072580"/>
            <a:ext cx="1733460" cy="737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02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2" grpId="0" animBg="1"/>
      <p:bldP spid="45" grpId="0" animBg="1"/>
      <p:bldP spid="46" grpId="0" animBg="1"/>
      <p:bldP spid="47" grpId="0" animBg="1"/>
      <p:bldP spid="48" grpId="0" animBg="1"/>
      <p:bldP spid="49" grpId="0" animBg="1"/>
      <p:bldP spid="50" grpId="0" animBg="1"/>
      <p:bldP spid="51" grpId="0" animBg="1"/>
      <p:bldP spid="52" grpId="0" animBg="1"/>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5EEBE7-AE48-40C1-8FA6-31EF05E9CD3A}"/>
              </a:ext>
            </a:extLst>
          </p:cNvPr>
          <p:cNvSpPr>
            <a:spLocks noGrp="1"/>
          </p:cNvSpPr>
          <p:nvPr>
            <p:ph type="ftr" sz="quarter" idx="11"/>
          </p:nvPr>
        </p:nvSpPr>
        <p:spPr/>
        <p:txBody>
          <a:bodyPr/>
          <a:lstStyle/>
          <a:p>
            <a:pPr fontAlgn="base">
              <a:spcBef>
                <a:spcPct val="0"/>
              </a:spcBef>
              <a:spcAft>
                <a:spcPct val="0"/>
              </a:spcAft>
            </a:pPr>
            <a:r>
              <a:rPr lang="en-US"/>
              <a:t>Insert Presentation Title Here</a:t>
            </a:r>
            <a:endParaRPr lang="en-US" dirty="0"/>
          </a:p>
        </p:txBody>
      </p:sp>
      <p:sp>
        <p:nvSpPr>
          <p:cNvPr id="2" name="TextBox 1">
            <a:extLst>
              <a:ext uri="{FF2B5EF4-FFF2-40B4-BE49-F238E27FC236}">
                <a16:creationId xmlns:a16="http://schemas.microsoft.com/office/drawing/2014/main" id="{C65B60D7-9F6D-4607-A17C-FFE491ADE7EC}"/>
              </a:ext>
            </a:extLst>
          </p:cNvPr>
          <p:cNvSpPr txBox="1"/>
          <p:nvPr/>
        </p:nvSpPr>
        <p:spPr>
          <a:xfrm>
            <a:off x="489389" y="5535396"/>
            <a:ext cx="9940755" cy="64633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44" indent="-285744">
              <a:buFont typeface="Arial" panose="020B0604020202020204" pitchFamily="34" charset="0"/>
              <a:buChar char="•"/>
            </a:pPr>
            <a:r>
              <a:rPr lang="en-US" dirty="0"/>
              <a:t>Error terms are unbiased and have been significantly reduced from ESR production model errors.</a:t>
            </a:r>
          </a:p>
          <a:p>
            <a:pPr marL="285744" indent="-285744">
              <a:buFont typeface="Arial" panose="020B0604020202020204" pitchFamily="34" charset="0"/>
              <a:buChar char="•"/>
            </a:pPr>
            <a:r>
              <a:rPr lang="en-US" dirty="0"/>
              <a:t>The short-term predicted values follow the moving trend of actual value</a:t>
            </a:r>
          </a:p>
        </p:txBody>
      </p:sp>
      <p:sp>
        <p:nvSpPr>
          <p:cNvPr id="8" name="Title 3">
            <a:extLst>
              <a:ext uri="{FF2B5EF4-FFF2-40B4-BE49-F238E27FC236}">
                <a16:creationId xmlns:a16="http://schemas.microsoft.com/office/drawing/2014/main" id="{ADC2D7F1-98A6-4F23-B3BD-4273A27A3E32}"/>
              </a:ext>
            </a:extLst>
          </p:cNvPr>
          <p:cNvSpPr>
            <a:spLocks noGrp="1"/>
          </p:cNvSpPr>
          <p:nvPr>
            <p:ph type="title"/>
          </p:nvPr>
        </p:nvSpPr>
        <p:spPr>
          <a:xfrm>
            <a:off x="1044869" y="616078"/>
            <a:ext cx="11438817" cy="996491"/>
          </a:xfrm>
        </p:spPr>
        <p:txBody>
          <a:bodyPr/>
          <a:lstStyle/>
          <a:p>
            <a:r>
              <a:rPr lang="en-US" sz="3600" dirty="0"/>
              <a:t>Enhanced Model: </a:t>
            </a:r>
            <a:r>
              <a:rPr lang="en-US" sz="3600" b="0" dirty="0"/>
              <a:t>Short-Term Performance</a:t>
            </a:r>
            <a:br>
              <a:rPr lang="en-US" sz="4400" dirty="0"/>
            </a:br>
            <a:endParaRPr lang="en-US" sz="4400" dirty="0">
              <a:latin typeface="+mj-lt"/>
            </a:endParaRPr>
          </a:p>
        </p:txBody>
      </p:sp>
      <p:graphicFrame>
        <p:nvGraphicFramePr>
          <p:cNvPr id="9" name="Content Placeholder 7">
            <a:extLst>
              <a:ext uri="{FF2B5EF4-FFF2-40B4-BE49-F238E27FC236}">
                <a16:creationId xmlns:a16="http://schemas.microsoft.com/office/drawing/2014/main" id="{A3DB3366-A8E1-44CB-9F57-2722780DA953}"/>
              </a:ext>
            </a:extLst>
          </p:cNvPr>
          <p:cNvGraphicFramePr>
            <a:graphicFrameLocks noGrp="1"/>
          </p:cNvGraphicFramePr>
          <p:nvPr>
            <p:ph idx="1"/>
            <p:extLst>
              <p:ext uri="{D42A27DB-BD31-4B8C-83A1-F6EECF244321}">
                <p14:modId xmlns:p14="http://schemas.microsoft.com/office/powerpoint/2010/main" val="3541193877"/>
              </p:ext>
            </p:extLst>
          </p:nvPr>
        </p:nvGraphicFramePr>
        <p:xfrm>
          <a:off x="365125" y="1169987"/>
          <a:ext cx="5730875" cy="39939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B751184A-1F7E-4109-9E61-32165B9877C7}"/>
              </a:ext>
            </a:extLst>
          </p:cNvPr>
          <p:cNvGraphicFramePr>
            <a:graphicFrameLocks/>
          </p:cNvGraphicFramePr>
          <p:nvPr>
            <p:extLst>
              <p:ext uri="{D42A27DB-BD31-4B8C-83A1-F6EECF244321}">
                <p14:modId xmlns:p14="http://schemas.microsoft.com/office/powerpoint/2010/main" val="2838690539"/>
              </p:ext>
            </p:extLst>
          </p:nvPr>
        </p:nvGraphicFramePr>
        <p:xfrm>
          <a:off x="6277886" y="1114323"/>
          <a:ext cx="5210628" cy="40101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38677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5EEBE7-AE48-40C1-8FA6-31EF05E9CD3A}"/>
              </a:ext>
            </a:extLst>
          </p:cNvPr>
          <p:cNvSpPr>
            <a:spLocks noGrp="1"/>
          </p:cNvSpPr>
          <p:nvPr>
            <p:ph type="ftr" sz="quarter" idx="11"/>
          </p:nvPr>
        </p:nvSpPr>
        <p:spPr/>
        <p:txBody>
          <a:bodyPr/>
          <a:lstStyle/>
          <a:p>
            <a:pPr fontAlgn="base">
              <a:spcBef>
                <a:spcPct val="0"/>
              </a:spcBef>
              <a:spcAft>
                <a:spcPct val="0"/>
              </a:spcAft>
            </a:pPr>
            <a:r>
              <a:rPr lang="en-US"/>
              <a:t>Insert Presentation Title Here</a:t>
            </a:r>
            <a:endParaRPr lang="en-US" dirty="0"/>
          </a:p>
        </p:txBody>
      </p:sp>
      <p:graphicFrame>
        <p:nvGraphicFramePr>
          <p:cNvPr id="9" name="Chart 8">
            <a:extLst>
              <a:ext uri="{FF2B5EF4-FFF2-40B4-BE49-F238E27FC236}">
                <a16:creationId xmlns:a16="http://schemas.microsoft.com/office/drawing/2014/main" id="{16C74546-7DC8-42CD-8A08-4AC69F0870EA}"/>
              </a:ext>
            </a:extLst>
          </p:cNvPr>
          <p:cNvGraphicFramePr>
            <a:graphicFrameLocks/>
          </p:cNvGraphicFramePr>
          <p:nvPr>
            <p:extLst>
              <p:ext uri="{D42A27DB-BD31-4B8C-83A1-F6EECF244321}">
                <p14:modId xmlns:p14="http://schemas.microsoft.com/office/powerpoint/2010/main" val="2194444773"/>
              </p:ext>
            </p:extLst>
          </p:nvPr>
        </p:nvGraphicFramePr>
        <p:xfrm>
          <a:off x="6096004" y="1227200"/>
          <a:ext cx="5861329" cy="3629025"/>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3">
            <a:extLst>
              <a:ext uri="{FF2B5EF4-FFF2-40B4-BE49-F238E27FC236}">
                <a16:creationId xmlns:a16="http://schemas.microsoft.com/office/drawing/2014/main" id="{DA99E540-E274-40C2-B08E-B38A9F4405F0}"/>
              </a:ext>
            </a:extLst>
          </p:cNvPr>
          <p:cNvSpPr>
            <a:spLocks noGrp="1"/>
          </p:cNvSpPr>
          <p:nvPr>
            <p:ph type="title"/>
          </p:nvPr>
        </p:nvSpPr>
        <p:spPr>
          <a:xfrm>
            <a:off x="1044869" y="616078"/>
            <a:ext cx="11438817" cy="996491"/>
          </a:xfrm>
        </p:spPr>
        <p:txBody>
          <a:bodyPr/>
          <a:lstStyle/>
          <a:p>
            <a:r>
              <a:rPr lang="en-US" sz="3600" dirty="0"/>
              <a:t>Enhanced Model: </a:t>
            </a:r>
            <a:r>
              <a:rPr lang="en-US" sz="3600" b="0" dirty="0"/>
              <a:t>Short-Term Performance</a:t>
            </a:r>
            <a:br>
              <a:rPr lang="en-US" sz="4400" dirty="0"/>
            </a:br>
            <a:endParaRPr lang="en-US" sz="4400" dirty="0">
              <a:latin typeface="+mj-lt"/>
            </a:endParaRPr>
          </a:p>
        </p:txBody>
      </p:sp>
      <p:sp>
        <p:nvSpPr>
          <p:cNvPr id="10" name="Oval 9">
            <a:extLst>
              <a:ext uri="{FF2B5EF4-FFF2-40B4-BE49-F238E27FC236}">
                <a16:creationId xmlns:a16="http://schemas.microsoft.com/office/drawing/2014/main" id="{60532133-2B9E-433B-84DD-0CCAB6323C0B}"/>
              </a:ext>
            </a:extLst>
          </p:cNvPr>
          <p:cNvSpPr/>
          <p:nvPr/>
        </p:nvSpPr>
        <p:spPr>
          <a:xfrm>
            <a:off x="893866" y="1825240"/>
            <a:ext cx="302004" cy="2810312"/>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B146F7A-D1A5-4B37-8280-E000E8C47D4B}"/>
              </a:ext>
            </a:extLst>
          </p:cNvPr>
          <p:cNvSpPr/>
          <p:nvPr/>
        </p:nvSpPr>
        <p:spPr>
          <a:xfrm>
            <a:off x="520705" y="5132713"/>
            <a:ext cx="11280775"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44" indent="-285744">
              <a:buFont typeface="Arial" panose="020B0604020202020204" pitchFamily="34" charset="0"/>
              <a:buChar char="•"/>
            </a:pPr>
            <a:r>
              <a:rPr lang="en-US" dirty="0"/>
              <a:t>The Enhanced Model’s MSEs are comparable to the production model’s MSEs, but the largest error term has been reduced.</a:t>
            </a:r>
          </a:p>
          <a:p>
            <a:pPr marL="285744" indent="-285744">
              <a:buFont typeface="Arial" panose="020B0604020202020204" pitchFamily="34" charset="0"/>
              <a:buChar char="•"/>
            </a:pPr>
            <a:r>
              <a:rPr lang="en-US" dirty="0"/>
              <a:t>The short-term predicted values follow the moving trend of actual value</a:t>
            </a:r>
          </a:p>
        </p:txBody>
      </p:sp>
      <p:graphicFrame>
        <p:nvGraphicFramePr>
          <p:cNvPr id="13" name="Chart 12">
            <a:extLst>
              <a:ext uri="{FF2B5EF4-FFF2-40B4-BE49-F238E27FC236}">
                <a16:creationId xmlns:a16="http://schemas.microsoft.com/office/drawing/2014/main" id="{46E249FF-D59E-42C6-BB5D-96CB97EC3349}"/>
              </a:ext>
            </a:extLst>
          </p:cNvPr>
          <p:cNvGraphicFramePr>
            <a:graphicFrameLocks/>
          </p:cNvGraphicFramePr>
          <p:nvPr>
            <p:extLst>
              <p:ext uri="{D42A27DB-BD31-4B8C-83A1-F6EECF244321}">
                <p14:modId xmlns:p14="http://schemas.microsoft.com/office/powerpoint/2010/main" val="3129521016"/>
              </p:ext>
            </p:extLst>
          </p:nvPr>
        </p:nvGraphicFramePr>
        <p:xfrm>
          <a:off x="520700" y="1227196"/>
          <a:ext cx="5283200" cy="352978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42274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2798F6-2266-4BC0-AD13-C304AB1246C1}"/>
              </a:ext>
            </a:extLst>
          </p:cNvPr>
          <p:cNvSpPr>
            <a:spLocks noGrp="1"/>
          </p:cNvSpPr>
          <p:nvPr>
            <p:ph type="ftr" sz="quarter" idx="11"/>
          </p:nvPr>
        </p:nvSpPr>
        <p:spPr/>
        <p:txBody>
          <a:bodyPr/>
          <a:lstStyle/>
          <a:p>
            <a:pPr fontAlgn="base">
              <a:spcBef>
                <a:spcPct val="0"/>
              </a:spcBef>
              <a:spcAft>
                <a:spcPct val="0"/>
              </a:spcAft>
            </a:pPr>
            <a:r>
              <a:rPr lang="en-US"/>
              <a:t>Insert Presentation Title Here</a:t>
            </a:r>
            <a:endParaRPr lang="en-US" dirty="0"/>
          </a:p>
        </p:txBody>
      </p:sp>
      <p:sp>
        <p:nvSpPr>
          <p:cNvPr id="8" name="Title 3">
            <a:extLst>
              <a:ext uri="{FF2B5EF4-FFF2-40B4-BE49-F238E27FC236}">
                <a16:creationId xmlns:a16="http://schemas.microsoft.com/office/drawing/2014/main" id="{A0152041-3F73-48EE-A19D-88A9EF696B3D}"/>
              </a:ext>
            </a:extLst>
          </p:cNvPr>
          <p:cNvSpPr txBox="1">
            <a:spLocks/>
          </p:cNvSpPr>
          <p:nvPr/>
        </p:nvSpPr>
        <p:spPr>
          <a:xfrm>
            <a:off x="-162929" y="714894"/>
            <a:ext cx="11438817" cy="895951"/>
          </a:xfrm>
          <a:prstGeom prst="rect">
            <a:avLst/>
          </a:prstGeom>
        </p:spPr>
        <p:txBody>
          <a:bodyPr vert="horz" wrap="square" lIns="0" tIns="0" rIns="0" bIns="0" rtlCol="0" anchor="t" anchorCtr="0">
            <a:spAutoFit/>
          </a:bodyPr>
          <a:lstStyle>
            <a:lvl1pPr algn="l" defTabSz="914400" rtl="0" eaLnBrk="1" latinLnBrk="0" hangingPunct="1">
              <a:lnSpc>
                <a:spcPct val="80000"/>
              </a:lnSpc>
              <a:spcBef>
                <a:spcPct val="0"/>
              </a:spcBef>
              <a:buNone/>
              <a:defRPr sz="2400" b="1" kern="1200" spc="-320" baseline="0">
                <a:solidFill>
                  <a:schemeClr val="tx2"/>
                </a:solidFill>
                <a:latin typeface="Georgia" panose="02040502050405020303" pitchFamily="18" charset="0"/>
                <a:ea typeface="+mj-ea"/>
                <a:cs typeface="+mj-cs"/>
              </a:defRPr>
            </a:lvl1pPr>
          </a:lstStyle>
          <a:p>
            <a:pPr algn="ctr"/>
            <a:r>
              <a:rPr lang="en-US" sz="3600" dirty="0"/>
              <a:t>Enhanced Model: </a:t>
            </a:r>
            <a:r>
              <a:rPr lang="en-US" altLang="zh-CN" sz="3600" b="0" dirty="0"/>
              <a:t>Long-</a:t>
            </a:r>
            <a:r>
              <a:rPr lang="en-US" sz="3600" b="0" dirty="0"/>
              <a:t>Term Performance</a:t>
            </a:r>
            <a:br>
              <a:rPr lang="en-US" sz="4400" dirty="0"/>
            </a:br>
            <a:endParaRPr lang="en-US" sz="3600" dirty="0">
              <a:latin typeface="+mj-lt"/>
            </a:endParaRPr>
          </a:p>
        </p:txBody>
      </p:sp>
      <p:graphicFrame>
        <p:nvGraphicFramePr>
          <p:cNvPr id="11" name="Chart 10">
            <a:extLst>
              <a:ext uri="{FF2B5EF4-FFF2-40B4-BE49-F238E27FC236}">
                <a16:creationId xmlns:a16="http://schemas.microsoft.com/office/drawing/2014/main" id="{8EBDA123-209E-4AD8-8DFB-B81BDFBB03A0}"/>
              </a:ext>
            </a:extLst>
          </p:cNvPr>
          <p:cNvGraphicFramePr>
            <a:graphicFrameLocks/>
          </p:cNvGraphicFramePr>
          <p:nvPr>
            <p:extLst>
              <p:ext uri="{D42A27DB-BD31-4B8C-83A1-F6EECF244321}">
                <p14:modId xmlns:p14="http://schemas.microsoft.com/office/powerpoint/2010/main" val="1556205880"/>
              </p:ext>
            </p:extLst>
          </p:nvPr>
        </p:nvGraphicFramePr>
        <p:xfrm>
          <a:off x="290882" y="1430728"/>
          <a:ext cx="6007180" cy="36083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2BE68503-F452-4F52-B9E8-8BFB6AEF7C6F}"/>
              </a:ext>
            </a:extLst>
          </p:cNvPr>
          <p:cNvGraphicFramePr>
            <a:graphicFrameLocks/>
          </p:cNvGraphicFramePr>
          <p:nvPr>
            <p:extLst>
              <p:ext uri="{D42A27DB-BD31-4B8C-83A1-F6EECF244321}">
                <p14:modId xmlns:p14="http://schemas.microsoft.com/office/powerpoint/2010/main" val="559290929"/>
              </p:ext>
            </p:extLst>
          </p:nvPr>
        </p:nvGraphicFramePr>
        <p:xfrm>
          <a:off x="6298059" y="1448661"/>
          <a:ext cx="5794624" cy="3618644"/>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44407E-5EA4-4249-93E1-33E772F8E687}"/>
              </a:ext>
            </a:extLst>
          </p:cNvPr>
          <p:cNvSpPr txBox="1"/>
          <p:nvPr/>
        </p:nvSpPr>
        <p:spPr>
          <a:xfrm>
            <a:off x="494513" y="5183568"/>
            <a:ext cx="10973587"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44" indent="-285744">
              <a:buFont typeface="Arial" panose="020B0604020202020204" pitchFamily="34" charset="0"/>
              <a:buChar char="•"/>
            </a:pPr>
            <a:r>
              <a:rPr lang="en-US" dirty="0"/>
              <a:t>Both shorter-term and long-term prediction errors are unbiased.</a:t>
            </a:r>
          </a:p>
          <a:p>
            <a:pPr marL="285744" indent="-285744">
              <a:buFont typeface="Arial" panose="020B0604020202020204" pitchFamily="34" charset="0"/>
              <a:buChar char="•"/>
            </a:pPr>
            <a:r>
              <a:rPr lang="en-US" dirty="0"/>
              <a:t>The long-term prediction errors are even smaller than the short-term errors in the production model. (2.66% and 2.53)</a:t>
            </a:r>
          </a:p>
        </p:txBody>
      </p:sp>
      <p:sp>
        <p:nvSpPr>
          <p:cNvPr id="16" name="Oval 15">
            <a:extLst>
              <a:ext uri="{FF2B5EF4-FFF2-40B4-BE49-F238E27FC236}">
                <a16:creationId xmlns:a16="http://schemas.microsoft.com/office/drawing/2014/main" id="{CA2E94D7-D1FF-425C-B21F-D4B7ABEDA167}"/>
              </a:ext>
            </a:extLst>
          </p:cNvPr>
          <p:cNvSpPr/>
          <p:nvPr/>
        </p:nvSpPr>
        <p:spPr>
          <a:xfrm>
            <a:off x="6760401" y="1941821"/>
            <a:ext cx="380143" cy="339047"/>
          </a:xfrm>
          <a:prstGeom prst="ellipse">
            <a:avLst/>
          </a:prstGeom>
          <a:noFill/>
          <a:ln w="698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813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14D781-62D9-4A0B-BB12-2E95F02C04C7}"/>
              </a:ext>
            </a:extLst>
          </p:cNvPr>
          <p:cNvSpPr>
            <a:spLocks noGrp="1"/>
          </p:cNvSpPr>
          <p:nvPr>
            <p:ph type="ftr" sz="quarter" idx="11"/>
          </p:nvPr>
        </p:nvSpPr>
        <p:spPr/>
        <p:txBody>
          <a:bodyPr/>
          <a:lstStyle/>
          <a:p>
            <a:pPr fontAlgn="base">
              <a:spcBef>
                <a:spcPct val="0"/>
              </a:spcBef>
              <a:spcAft>
                <a:spcPct val="0"/>
              </a:spcAft>
            </a:pPr>
            <a:r>
              <a:rPr lang="en-US"/>
              <a:t>Insert Presentation Title Here</a:t>
            </a:r>
            <a:endParaRPr lang="en-US" dirty="0"/>
          </a:p>
        </p:txBody>
      </p:sp>
      <p:graphicFrame>
        <p:nvGraphicFramePr>
          <p:cNvPr id="11" name="Chart 10">
            <a:extLst>
              <a:ext uri="{FF2B5EF4-FFF2-40B4-BE49-F238E27FC236}">
                <a16:creationId xmlns:a16="http://schemas.microsoft.com/office/drawing/2014/main" id="{BAD92018-F245-4AEB-AB40-123CED2D6AD7}"/>
              </a:ext>
            </a:extLst>
          </p:cNvPr>
          <p:cNvGraphicFramePr>
            <a:graphicFrameLocks/>
          </p:cNvGraphicFramePr>
          <p:nvPr>
            <p:extLst>
              <p:ext uri="{D42A27DB-BD31-4B8C-83A1-F6EECF244321}">
                <p14:modId xmlns:p14="http://schemas.microsoft.com/office/powerpoint/2010/main" val="1958597120"/>
              </p:ext>
            </p:extLst>
          </p:nvPr>
        </p:nvGraphicFramePr>
        <p:xfrm>
          <a:off x="6096000" y="1088335"/>
          <a:ext cx="5819259" cy="38513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EB5C535-F620-452A-9644-0CB9C696A108}"/>
              </a:ext>
            </a:extLst>
          </p:cNvPr>
          <p:cNvGraphicFramePr>
            <a:graphicFrameLocks/>
          </p:cNvGraphicFramePr>
          <p:nvPr>
            <p:extLst>
              <p:ext uri="{D42A27DB-BD31-4B8C-83A1-F6EECF244321}">
                <p14:modId xmlns:p14="http://schemas.microsoft.com/office/powerpoint/2010/main" val="2964253077"/>
              </p:ext>
            </p:extLst>
          </p:nvPr>
        </p:nvGraphicFramePr>
        <p:xfrm>
          <a:off x="506001" y="1149303"/>
          <a:ext cx="5307451" cy="3851323"/>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BA989073-EDA5-4921-90CA-F979F0A8F12F}"/>
              </a:ext>
            </a:extLst>
          </p:cNvPr>
          <p:cNvSpPr txBox="1"/>
          <p:nvPr/>
        </p:nvSpPr>
        <p:spPr>
          <a:xfrm>
            <a:off x="674802" y="5176748"/>
            <a:ext cx="1084240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44" indent="-285744">
              <a:buFont typeface="Arial" panose="020B0604020202020204" pitchFamily="34" charset="0"/>
              <a:buChar char="•"/>
            </a:pPr>
            <a:r>
              <a:rPr lang="en-US" dirty="0"/>
              <a:t>The model performance is stable when we shrink and extend the training periods from 5 years to 8 years.</a:t>
            </a:r>
          </a:p>
          <a:p>
            <a:pPr marL="285744" indent="-285744">
              <a:buFont typeface="Arial" panose="020B0604020202020204" pitchFamily="34" charset="0"/>
              <a:buChar char="•"/>
            </a:pPr>
            <a:r>
              <a:rPr lang="en-US" dirty="0"/>
              <a:t>If we use 4-year data (2010-2013) which only contains 48 data points in the model training, the long-term prediction for WA_LTV is not desirable and both short-term and long-term predictions for WA_FICO are inaccurate.</a:t>
            </a:r>
          </a:p>
        </p:txBody>
      </p:sp>
      <p:sp>
        <p:nvSpPr>
          <p:cNvPr id="12" name="Title 3">
            <a:extLst>
              <a:ext uri="{FF2B5EF4-FFF2-40B4-BE49-F238E27FC236}">
                <a16:creationId xmlns:a16="http://schemas.microsoft.com/office/drawing/2014/main" id="{B9497140-D2E6-4101-B53D-3600DA8CCEFB}"/>
              </a:ext>
            </a:extLst>
          </p:cNvPr>
          <p:cNvSpPr>
            <a:spLocks noGrp="1"/>
          </p:cNvSpPr>
          <p:nvPr>
            <p:ph type="title"/>
          </p:nvPr>
        </p:nvSpPr>
        <p:spPr>
          <a:xfrm>
            <a:off x="1044869" y="616080"/>
            <a:ext cx="11438817" cy="1538178"/>
          </a:xfrm>
        </p:spPr>
        <p:txBody>
          <a:bodyPr/>
          <a:lstStyle/>
          <a:p>
            <a:pPr>
              <a:spcBef>
                <a:spcPts val="972"/>
              </a:spcBef>
              <a:buSzPct val="120000"/>
            </a:pPr>
            <a:r>
              <a:rPr lang="en-US" sz="3600" dirty="0"/>
              <a:t>Enhanced Model: </a:t>
            </a:r>
            <a:r>
              <a:rPr lang="en-US" sz="3600" b="0" spc="0" dirty="0">
                <a:solidFill>
                  <a:srgbClr val="000000"/>
                </a:solidFill>
                <a:ea typeface="+mn-ea"/>
                <a:cs typeface="+mn-cs"/>
              </a:rPr>
              <a:t>Stability of the ensemble models</a:t>
            </a:r>
            <a:br>
              <a:rPr lang="en-US" sz="2800" b="0" spc="0" dirty="0">
                <a:solidFill>
                  <a:srgbClr val="000000"/>
                </a:solidFill>
                <a:ea typeface="+mn-ea"/>
                <a:cs typeface="+mn-cs"/>
              </a:rPr>
            </a:br>
            <a:br>
              <a:rPr lang="en-US" sz="4400" dirty="0"/>
            </a:br>
            <a:endParaRPr lang="en-US" sz="4400" dirty="0">
              <a:latin typeface="+mj-lt"/>
            </a:endParaRPr>
          </a:p>
        </p:txBody>
      </p:sp>
    </p:spTree>
    <p:extLst>
      <p:ext uri="{BB962C8B-B14F-4D97-AF65-F5344CB8AC3E}">
        <p14:creationId xmlns:p14="http://schemas.microsoft.com/office/powerpoint/2010/main" val="1751191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eTFqjAV5K0dDrcJ8tz-HiRes.jpg"/>
          <p:cNvPicPr>
            <a:picLocks noChangeAspect="1"/>
          </p:cNvPicPr>
          <p:nvPr/>
        </p:nvPicPr>
        <p:blipFill>
          <a:blip r:embed="rId3"/>
          <a:srcRect/>
          <a:stretch/>
        </p:blipFill>
        <p:spPr>
          <a:xfrm>
            <a:off x="0" y="0"/>
            <a:ext cx="12192000" cy="6858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14D781-62D9-4A0B-BB12-2E95F02C04C7}"/>
              </a:ext>
            </a:extLst>
          </p:cNvPr>
          <p:cNvSpPr>
            <a:spLocks noGrp="1"/>
          </p:cNvSpPr>
          <p:nvPr>
            <p:ph type="ftr" sz="quarter" idx="11"/>
          </p:nvPr>
        </p:nvSpPr>
        <p:spPr/>
        <p:txBody>
          <a:bodyPr/>
          <a:lstStyle/>
          <a:p>
            <a:pPr fontAlgn="base">
              <a:spcBef>
                <a:spcPct val="0"/>
              </a:spcBef>
              <a:spcAft>
                <a:spcPct val="0"/>
              </a:spcAft>
            </a:pPr>
            <a:r>
              <a:rPr lang="en-US"/>
              <a:t>Insert Presentation Title Here</a:t>
            </a:r>
            <a:endParaRPr lang="en-US" dirty="0"/>
          </a:p>
        </p:txBody>
      </p:sp>
      <p:sp>
        <p:nvSpPr>
          <p:cNvPr id="2" name="TextBox 1">
            <a:extLst>
              <a:ext uri="{FF2B5EF4-FFF2-40B4-BE49-F238E27FC236}">
                <a16:creationId xmlns:a16="http://schemas.microsoft.com/office/drawing/2014/main" id="{F0147E32-A1CF-4FC2-A610-2A719BD437BE}"/>
              </a:ext>
            </a:extLst>
          </p:cNvPr>
          <p:cNvSpPr txBox="1"/>
          <p:nvPr/>
        </p:nvSpPr>
        <p:spPr>
          <a:xfrm>
            <a:off x="623301" y="1612571"/>
            <a:ext cx="11568703" cy="923330"/>
          </a:xfrm>
          <a:prstGeom prst="rect">
            <a:avLst/>
          </a:prstGeom>
          <a:noFill/>
        </p:spPr>
        <p:txBody>
          <a:bodyPr wrap="square" rtlCol="0">
            <a:spAutoFit/>
          </a:bodyPr>
          <a:lstStyle/>
          <a:p>
            <a:pPr marL="742932" lvl="1" indent="-285744">
              <a:buFont typeface="Arial" panose="020B0604020202020204" pitchFamily="34" charset="0"/>
              <a:buChar char="•"/>
            </a:pPr>
            <a:endParaRPr lang="en-US" dirty="0"/>
          </a:p>
          <a:p>
            <a:endParaRPr lang="en-US" dirty="0"/>
          </a:p>
          <a:p>
            <a:pPr marL="342891" indent="-342891">
              <a:buFont typeface="+mj-lt"/>
              <a:buAutoNum type="arabicPeriod"/>
            </a:pPr>
            <a:endParaRPr lang="en-US" dirty="0"/>
          </a:p>
        </p:txBody>
      </p:sp>
      <p:sp>
        <p:nvSpPr>
          <p:cNvPr id="7" name="Title 3">
            <a:extLst>
              <a:ext uri="{FF2B5EF4-FFF2-40B4-BE49-F238E27FC236}">
                <a16:creationId xmlns:a16="http://schemas.microsoft.com/office/drawing/2014/main" id="{B088399A-698B-4CB4-8ED1-05FF4D776739}"/>
              </a:ext>
            </a:extLst>
          </p:cNvPr>
          <p:cNvSpPr>
            <a:spLocks noGrp="1"/>
          </p:cNvSpPr>
          <p:nvPr>
            <p:ph type="title"/>
          </p:nvPr>
        </p:nvSpPr>
        <p:spPr>
          <a:xfrm>
            <a:off x="1044869" y="616078"/>
            <a:ext cx="11438817" cy="996491"/>
          </a:xfrm>
        </p:spPr>
        <p:txBody>
          <a:bodyPr/>
          <a:lstStyle/>
          <a:p>
            <a:r>
              <a:rPr lang="en-US" sz="3600" dirty="0"/>
              <a:t>Enhanced Model: </a:t>
            </a:r>
            <a:r>
              <a:rPr lang="en-US" sz="3600" b="0" dirty="0"/>
              <a:t>Highlights</a:t>
            </a:r>
            <a:br>
              <a:rPr lang="en-US" sz="4400" dirty="0"/>
            </a:br>
            <a:endParaRPr lang="en-US" sz="4400" dirty="0">
              <a:latin typeface="+mj-lt"/>
            </a:endParaRPr>
          </a:p>
        </p:txBody>
      </p:sp>
      <p:graphicFrame>
        <p:nvGraphicFramePr>
          <p:cNvPr id="8" name="Diagram 7">
            <a:extLst>
              <a:ext uri="{FF2B5EF4-FFF2-40B4-BE49-F238E27FC236}">
                <a16:creationId xmlns:a16="http://schemas.microsoft.com/office/drawing/2014/main" id="{19336CD3-47A8-4481-B9F4-693611A15AF2}"/>
              </a:ext>
            </a:extLst>
          </p:cNvPr>
          <p:cNvGraphicFramePr/>
          <p:nvPr>
            <p:extLst>
              <p:ext uri="{D42A27DB-BD31-4B8C-83A1-F6EECF244321}">
                <p14:modId xmlns:p14="http://schemas.microsoft.com/office/powerpoint/2010/main" val="2233744039"/>
              </p:ext>
            </p:extLst>
          </p:nvPr>
        </p:nvGraphicFramePr>
        <p:xfrm>
          <a:off x="1655072" y="1389053"/>
          <a:ext cx="8128000" cy="516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9258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14D781-62D9-4A0B-BB12-2E95F02C04C7}"/>
              </a:ext>
            </a:extLst>
          </p:cNvPr>
          <p:cNvSpPr>
            <a:spLocks noGrp="1"/>
          </p:cNvSpPr>
          <p:nvPr>
            <p:ph type="ftr" sz="quarter" idx="11"/>
          </p:nvPr>
        </p:nvSpPr>
        <p:spPr/>
        <p:txBody>
          <a:bodyPr/>
          <a:lstStyle/>
          <a:p>
            <a:pPr fontAlgn="base">
              <a:spcBef>
                <a:spcPct val="0"/>
              </a:spcBef>
              <a:spcAft>
                <a:spcPct val="0"/>
              </a:spcAft>
            </a:pPr>
            <a:r>
              <a:rPr lang="en-US"/>
              <a:t>Insert Presentation Title Here</a:t>
            </a:r>
            <a:endParaRPr lang="en-US" dirty="0"/>
          </a:p>
        </p:txBody>
      </p:sp>
      <p:sp>
        <p:nvSpPr>
          <p:cNvPr id="2" name="TextBox 1">
            <a:extLst>
              <a:ext uri="{FF2B5EF4-FFF2-40B4-BE49-F238E27FC236}">
                <a16:creationId xmlns:a16="http://schemas.microsoft.com/office/drawing/2014/main" id="{F0147E32-A1CF-4FC2-A610-2A719BD437BE}"/>
              </a:ext>
            </a:extLst>
          </p:cNvPr>
          <p:cNvSpPr txBox="1"/>
          <p:nvPr/>
        </p:nvSpPr>
        <p:spPr>
          <a:xfrm>
            <a:off x="623301" y="1612571"/>
            <a:ext cx="11568703" cy="923330"/>
          </a:xfrm>
          <a:prstGeom prst="rect">
            <a:avLst/>
          </a:prstGeom>
          <a:noFill/>
        </p:spPr>
        <p:txBody>
          <a:bodyPr wrap="square" rtlCol="0">
            <a:spAutoFit/>
          </a:bodyPr>
          <a:lstStyle/>
          <a:p>
            <a:pPr marL="742932" lvl="1" indent="-285744">
              <a:buFont typeface="Arial" panose="020B0604020202020204" pitchFamily="34" charset="0"/>
              <a:buChar char="•"/>
            </a:pPr>
            <a:endParaRPr lang="en-US" dirty="0"/>
          </a:p>
          <a:p>
            <a:endParaRPr lang="en-US" dirty="0"/>
          </a:p>
          <a:p>
            <a:pPr marL="342891" indent="-342891">
              <a:buFont typeface="+mj-lt"/>
              <a:buAutoNum type="arabicPeriod"/>
            </a:pPr>
            <a:endParaRPr lang="en-US" dirty="0"/>
          </a:p>
        </p:txBody>
      </p:sp>
      <p:sp>
        <p:nvSpPr>
          <p:cNvPr id="7" name="Title 3">
            <a:extLst>
              <a:ext uri="{FF2B5EF4-FFF2-40B4-BE49-F238E27FC236}">
                <a16:creationId xmlns:a16="http://schemas.microsoft.com/office/drawing/2014/main" id="{B088399A-698B-4CB4-8ED1-05FF4D776739}"/>
              </a:ext>
            </a:extLst>
          </p:cNvPr>
          <p:cNvSpPr>
            <a:spLocks noGrp="1"/>
          </p:cNvSpPr>
          <p:nvPr>
            <p:ph type="title"/>
          </p:nvPr>
        </p:nvSpPr>
        <p:spPr>
          <a:xfrm>
            <a:off x="1044869" y="616079"/>
            <a:ext cx="11438817" cy="996491"/>
          </a:xfrm>
        </p:spPr>
        <p:txBody>
          <a:bodyPr/>
          <a:lstStyle/>
          <a:p>
            <a:r>
              <a:rPr lang="en-US" sz="3600" dirty="0"/>
              <a:t>Additional Developments:</a:t>
            </a:r>
            <a:br>
              <a:rPr lang="en-US" sz="4400" dirty="0"/>
            </a:br>
            <a:endParaRPr lang="en-US" sz="4400" dirty="0">
              <a:latin typeface="+mj-lt"/>
            </a:endParaRPr>
          </a:p>
        </p:txBody>
      </p:sp>
      <p:sp>
        <p:nvSpPr>
          <p:cNvPr id="6" name="Rectangle 5">
            <a:extLst>
              <a:ext uri="{FF2B5EF4-FFF2-40B4-BE49-F238E27FC236}">
                <a16:creationId xmlns:a16="http://schemas.microsoft.com/office/drawing/2014/main" id="{204A4229-DA5D-4C00-9C00-3001B45CFBB5}"/>
              </a:ext>
            </a:extLst>
          </p:cNvPr>
          <p:cNvSpPr/>
          <p:nvPr/>
        </p:nvSpPr>
        <p:spPr>
          <a:xfrm>
            <a:off x="551443" y="1594497"/>
            <a:ext cx="8818651" cy="4647426"/>
          </a:xfrm>
          <a:prstGeom prst="rect">
            <a:avLst/>
          </a:prstGeom>
        </p:spPr>
        <p:txBody>
          <a:bodyPr wrap="square">
            <a:spAutoFit/>
          </a:bodyPr>
          <a:lstStyle/>
          <a:p>
            <a:pPr marL="457189" indent="-457189">
              <a:buFont typeface="Arial" panose="020B0604020202020204" pitchFamily="34" charset="0"/>
              <a:buChar char="•"/>
            </a:pPr>
            <a:r>
              <a:rPr lang="en-US" sz="2400" dirty="0"/>
              <a:t>Implementing generic framework for both short-term and long-term predictions </a:t>
            </a:r>
          </a:p>
          <a:p>
            <a:pPr marL="457189" indent="-457189">
              <a:buFont typeface="Arial" panose="020B0604020202020204" pitchFamily="34" charset="0"/>
              <a:buChar char="•"/>
            </a:pPr>
            <a:endParaRPr lang="en-US" sz="2400" dirty="0"/>
          </a:p>
          <a:p>
            <a:pPr marL="457189" indent="-457189">
              <a:buFont typeface="Arial" panose="020B0604020202020204" pitchFamily="34" charset="0"/>
              <a:buChar char="•"/>
            </a:pPr>
            <a:r>
              <a:rPr lang="en-US" sz="2400" dirty="0"/>
              <a:t>Applying the generic framework for the scenario analysis</a:t>
            </a:r>
          </a:p>
          <a:p>
            <a:endParaRPr lang="en-US" sz="2400" dirty="0"/>
          </a:p>
          <a:p>
            <a:pPr marL="457189" indent="-457189">
              <a:buFont typeface="Arial" panose="020B0604020202020204" pitchFamily="34" charset="0"/>
              <a:buChar char="•"/>
            </a:pPr>
            <a:r>
              <a:rPr lang="en-US" sz="2400" dirty="0"/>
              <a:t>Using multi-objective optimization to select the most predictable N-dimensional buckets in loan attributes</a:t>
            </a:r>
          </a:p>
          <a:p>
            <a:endParaRPr lang="en-US" sz="2400" dirty="0"/>
          </a:p>
          <a:p>
            <a:pPr marL="457189" indent="-457189">
              <a:buFont typeface="Arial" panose="020B0604020202020204" pitchFamily="34" charset="0"/>
              <a:buChar char="•"/>
            </a:pPr>
            <a:r>
              <a:rPr lang="en-US" sz="2400" dirty="0">
                <a:solidFill>
                  <a:sysClr val="windowText" lastClr="000000"/>
                </a:solidFill>
                <a:latin typeface="Calibri" panose="020F0502020204030204"/>
              </a:rPr>
              <a:t>Generating synthetic loans for under-represented sub-populations using deep generative models</a:t>
            </a:r>
          </a:p>
          <a:p>
            <a:pPr marL="342891" indent="-342891">
              <a:buFont typeface="+mj-lt"/>
              <a:buAutoNum type="arabicPeriod"/>
            </a:pPr>
            <a:endParaRPr lang="en-US" sz="2800" dirty="0"/>
          </a:p>
          <a:p>
            <a:pPr marL="342891" indent="-342891">
              <a:buFont typeface="+mj-lt"/>
              <a:buAutoNum type="arabicPeriod"/>
            </a:pPr>
            <a:endParaRPr lang="en-US" sz="2800" dirty="0"/>
          </a:p>
        </p:txBody>
      </p:sp>
    </p:spTree>
    <p:extLst>
      <p:ext uri="{BB962C8B-B14F-4D97-AF65-F5344CB8AC3E}">
        <p14:creationId xmlns:p14="http://schemas.microsoft.com/office/powerpoint/2010/main" val="3776260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69E8D-33CE-42DF-A0C3-7FAB972634C7}"/>
              </a:ext>
            </a:extLst>
          </p:cNvPr>
          <p:cNvSpPr>
            <a:spLocks noGrp="1"/>
          </p:cNvSpPr>
          <p:nvPr>
            <p:ph type="title"/>
          </p:nvPr>
        </p:nvSpPr>
        <p:spPr>
          <a:xfrm>
            <a:off x="465747" y="384154"/>
            <a:ext cx="10315955" cy="1257524"/>
          </a:xfrm>
        </p:spPr>
        <p:txBody>
          <a:bodyPr/>
          <a:lstStyle/>
          <a:p>
            <a:r>
              <a:rPr lang="en-US" dirty="0"/>
              <a:t>Questions?</a:t>
            </a:r>
          </a:p>
        </p:txBody>
      </p:sp>
      <p:sp>
        <p:nvSpPr>
          <p:cNvPr id="4" name="Footer Placeholder 3">
            <a:extLst>
              <a:ext uri="{FF2B5EF4-FFF2-40B4-BE49-F238E27FC236}">
                <a16:creationId xmlns:a16="http://schemas.microsoft.com/office/drawing/2014/main" id="{815F7582-6B99-4270-A8CD-27BFDD3231FD}"/>
              </a:ext>
            </a:extLst>
          </p:cNvPr>
          <p:cNvSpPr>
            <a:spLocks noGrp="1"/>
          </p:cNvSpPr>
          <p:nvPr>
            <p:ph type="ftr" sz="quarter" idx="12"/>
          </p:nvPr>
        </p:nvSpPr>
        <p:spPr/>
        <p:txBody>
          <a:bodyPr/>
          <a:lstStyle/>
          <a:p>
            <a:r>
              <a:rPr lang="en-US"/>
              <a:t>Go to "Insert &gt; Header &amp; Footer to update" presentation footer</a:t>
            </a:r>
            <a:endParaRPr lang="en-US" dirty="0"/>
          </a:p>
        </p:txBody>
      </p:sp>
      <p:sp>
        <p:nvSpPr>
          <p:cNvPr id="5" name="Slide Number Placeholder 4">
            <a:extLst>
              <a:ext uri="{FF2B5EF4-FFF2-40B4-BE49-F238E27FC236}">
                <a16:creationId xmlns:a16="http://schemas.microsoft.com/office/drawing/2014/main" id="{CA13BB84-DE15-4AA5-82EA-4F76B978ED17}"/>
              </a:ext>
            </a:extLst>
          </p:cNvPr>
          <p:cNvSpPr>
            <a:spLocks noGrp="1"/>
          </p:cNvSpPr>
          <p:nvPr>
            <p:ph type="sldNum" sz="quarter" idx="13"/>
          </p:nvPr>
        </p:nvSpPr>
        <p:spPr/>
        <p:txBody>
          <a:bodyPr/>
          <a:lstStyle/>
          <a:p>
            <a:fld id="{E9A7B2CC-D0DD-4B46-8236-2D7E2E95984A}" type="slidenum">
              <a:rPr lang="en-US" smtClean="0"/>
              <a:pPr/>
              <a:t>42</a:t>
            </a:fld>
            <a:endParaRPr lang="en-US" dirty="0"/>
          </a:p>
        </p:txBody>
      </p:sp>
    </p:spTree>
    <p:extLst>
      <p:ext uri="{BB962C8B-B14F-4D97-AF65-F5344CB8AC3E}">
        <p14:creationId xmlns:p14="http://schemas.microsoft.com/office/powerpoint/2010/main" val="4154757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2798F6-2266-4BC0-AD13-C304AB1246C1}"/>
              </a:ext>
            </a:extLst>
          </p:cNvPr>
          <p:cNvSpPr>
            <a:spLocks noGrp="1"/>
          </p:cNvSpPr>
          <p:nvPr>
            <p:ph type="ftr" sz="quarter" idx="11"/>
          </p:nvPr>
        </p:nvSpPr>
        <p:spPr/>
        <p:txBody>
          <a:bodyPr/>
          <a:lstStyle/>
          <a:p>
            <a:pPr fontAlgn="base">
              <a:spcBef>
                <a:spcPct val="0"/>
              </a:spcBef>
              <a:spcAft>
                <a:spcPct val="0"/>
              </a:spcAft>
            </a:pPr>
            <a:r>
              <a:rPr lang="en-US"/>
              <a:t>Insert Presentation Title Here</a:t>
            </a:r>
            <a:endParaRPr lang="en-US" dirty="0"/>
          </a:p>
        </p:txBody>
      </p:sp>
      <p:sp>
        <p:nvSpPr>
          <p:cNvPr id="8" name="Title 3">
            <a:extLst>
              <a:ext uri="{FF2B5EF4-FFF2-40B4-BE49-F238E27FC236}">
                <a16:creationId xmlns:a16="http://schemas.microsoft.com/office/drawing/2014/main" id="{A0152041-3F73-48EE-A19D-88A9EF696B3D}"/>
              </a:ext>
            </a:extLst>
          </p:cNvPr>
          <p:cNvSpPr txBox="1">
            <a:spLocks/>
          </p:cNvSpPr>
          <p:nvPr/>
        </p:nvSpPr>
        <p:spPr>
          <a:xfrm>
            <a:off x="1234711" y="587995"/>
            <a:ext cx="10587176" cy="449931"/>
          </a:xfrm>
          <a:prstGeom prst="rect">
            <a:avLst/>
          </a:prstGeom>
        </p:spPr>
        <p:txBody>
          <a:bodyPr vert="horz" wrap="square" lIns="0" tIns="0" rIns="0" bIns="0" rtlCol="0" anchor="t" anchorCtr="0">
            <a:spAutoFit/>
          </a:bodyPr>
          <a:lstStyle>
            <a:lvl1pPr algn="l" defTabSz="914400" rtl="0" eaLnBrk="1" latinLnBrk="0" hangingPunct="1">
              <a:lnSpc>
                <a:spcPct val="80000"/>
              </a:lnSpc>
              <a:spcBef>
                <a:spcPct val="0"/>
              </a:spcBef>
              <a:buNone/>
              <a:defRPr sz="2400" b="1" kern="1200" spc="-320" baseline="0">
                <a:solidFill>
                  <a:schemeClr val="tx2"/>
                </a:solidFill>
                <a:latin typeface="Georgia" panose="02040502050405020303" pitchFamily="18" charset="0"/>
                <a:ea typeface="+mj-ea"/>
                <a:cs typeface="+mj-cs"/>
              </a:defRPr>
            </a:lvl1pPr>
          </a:lstStyle>
          <a:p>
            <a:r>
              <a:rPr lang="en-US" sz="3600" dirty="0"/>
              <a:t>Appendix 1</a:t>
            </a:r>
            <a:endParaRPr lang="en-US" sz="3600" dirty="0">
              <a:latin typeface="+mj-lt"/>
            </a:endParaRPr>
          </a:p>
        </p:txBody>
      </p:sp>
      <p:pic>
        <p:nvPicPr>
          <p:cNvPr id="5" name="Picture 4">
            <a:extLst>
              <a:ext uri="{FF2B5EF4-FFF2-40B4-BE49-F238E27FC236}">
                <a16:creationId xmlns:a16="http://schemas.microsoft.com/office/drawing/2014/main" id="{4CE79F74-005B-4598-A990-D04F5E0428E9}"/>
              </a:ext>
            </a:extLst>
          </p:cNvPr>
          <p:cNvPicPr>
            <a:picLocks noChangeAspect="1"/>
          </p:cNvPicPr>
          <p:nvPr/>
        </p:nvPicPr>
        <p:blipFill>
          <a:blip r:embed="rId3"/>
          <a:stretch>
            <a:fillRect/>
          </a:stretch>
        </p:blipFill>
        <p:spPr>
          <a:xfrm>
            <a:off x="747489" y="1000788"/>
            <a:ext cx="10968756" cy="5429043"/>
          </a:xfrm>
          <a:prstGeom prst="rect">
            <a:avLst/>
          </a:prstGeom>
        </p:spPr>
      </p:pic>
    </p:spTree>
    <p:extLst>
      <p:ext uri="{BB962C8B-B14F-4D97-AF65-F5344CB8AC3E}">
        <p14:creationId xmlns:p14="http://schemas.microsoft.com/office/powerpoint/2010/main" val="503909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eTc8600_HRcwjGKaRj-HiRes.jpg"/>
          <p:cNvPicPr>
            <a:picLocks noChangeAspect="1"/>
          </p:cNvPicPr>
          <p:nvPr/>
        </p:nvPicPr>
        <p:blipFill>
          <a:blip r:embed="rId3"/>
          <a:srcRect/>
          <a:stretch/>
        </p:blipFill>
        <p:spPr>
          <a:xfrm>
            <a:off x="0" y="0"/>
            <a:ext cx="1219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eTg4DIINo5rrpJJ7OA-HiRes.jpg"/>
          <p:cNvPicPr>
            <a:picLocks noChangeAspect="1"/>
          </p:cNvPicPr>
          <p:nvPr/>
        </p:nvPicPr>
        <p:blipFill>
          <a:blip r:embed="rId3"/>
          <a:src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descr="/tmp/-LeKhGF5uN-PvDzkPtNa-HiRes.jpg"/>
          <p:cNvPicPr>
            <a:picLocks noChangeAspect="1"/>
          </p:cNvPicPr>
          <p:nvPr/>
        </p:nvPicPr>
        <p:blipFill>
          <a:blip r:embed="rId3"/>
          <a:src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descr="/tmp/-LeTP9CEp6O7THCgZ-4c-HiRes.jpg"/>
          <p:cNvPicPr>
            <a:picLocks noChangeAspect="1"/>
          </p:cNvPicPr>
          <p:nvPr/>
        </p:nvPicPr>
        <p:blipFill>
          <a:blip r:embed="rId3"/>
          <a:srcRect/>
          <a:stretch/>
        </p:blipFill>
        <p:spPr>
          <a:xfrm>
            <a:off x="0" y="0"/>
            <a:ext cx="12192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369588" y="843891"/>
            <a:ext cx="4929155" cy="438583"/>
          </a:xfrm>
        </p:spPr>
        <p:txBody>
          <a:bodyPr/>
          <a:lstStyle/>
          <a:p>
            <a:r>
              <a:rPr lang="en-US" dirty="0"/>
              <a:t>MBS Trading Model</a:t>
            </a:r>
          </a:p>
        </p:txBody>
      </p:sp>
      <p:sp>
        <p:nvSpPr>
          <p:cNvPr id="9" name="Subtitle 8"/>
          <p:cNvSpPr>
            <a:spLocks noGrp="1"/>
          </p:cNvSpPr>
          <p:nvPr>
            <p:ph type="subTitle" idx="1"/>
          </p:nvPr>
        </p:nvSpPr>
        <p:spPr>
          <a:xfrm>
            <a:off x="1369588" y="1095007"/>
            <a:ext cx="5288961" cy="584263"/>
          </a:xfrm>
        </p:spPr>
        <p:txBody>
          <a:bodyPr/>
          <a:lstStyle/>
          <a:p>
            <a:endParaRPr lang="en-US" sz="1800" dirty="0"/>
          </a:p>
          <a:p>
            <a:r>
              <a:rPr lang="en-US" sz="1800" dirty="0"/>
              <a:t>5/21/2019</a:t>
            </a:r>
          </a:p>
        </p:txBody>
      </p:sp>
      <p:pic>
        <p:nvPicPr>
          <p:cNvPr id="2" name="Picture 1">
            <a:extLst>
              <a:ext uri="{FF2B5EF4-FFF2-40B4-BE49-F238E27FC236}">
                <a16:creationId xmlns:a16="http://schemas.microsoft.com/office/drawing/2014/main" id="{D8A1B6A9-63E0-46B1-8CDC-52E29ECB74B7}"/>
              </a:ext>
            </a:extLst>
          </p:cNvPr>
          <p:cNvPicPr>
            <a:picLocks noChangeAspect="1"/>
          </p:cNvPicPr>
          <p:nvPr/>
        </p:nvPicPr>
        <p:blipFill>
          <a:blip r:embed="rId3"/>
          <a:stretch>
            <a:fillRect/>
          </a:stretch>
        </p:blipFill>
        <p:spPr>
          <a:xfrm>
            <a:off x="1343216" y="1829675"/>
            <a:ext cx="10404538" cy="4785915"/>
          </a:xfrm>
          <a:prstGeom prst="rect">
            <a:avLst/>
          </a:prstGeom>
        </p:spPr>
      </p:pic>
    </p:spTree>
    <p:extLst>
      <p:ext uri="{BB962C8B-B14F-4D97-AF65-F5344CB8AC3E}">
        <p14:creationId xmlns:p14="http://schemas.microsoft.com/office/powerpoint/2010/main" val="1333674858"/>
      </p:ext>
    </p:extLst>
  </p:cSld>
  <p:clrMapOvr>
    <a:masterClrMapping/>
  </p:clrMapOvr>
</p:sld>
</file>

<file path=ppt/theme/theme1.xml><?xml version="1.0" encoding="utf-8"?>
<a:theme xmlns:a="http://schemas.openxmlformats.org/drawingml/2006/main" name="Instructions and Tips">
  <a:themeElements>
    <a:clrScheme name="Fannie Mae Internal Brand">
      <a:dk1>
        <a:srgbClr val="000000"/>
      </a:dk1>
      <a:lt1>
        <a:srgbClr val="FFFFFF"/>
      </a:lt1>
      <a:dk2>
        <a:srgbClr val="000F2A"/>
      </a:dk2>
      <a:lt2>
        <a:srgbClr val="D8D6DC"/>
      </a:lt2>
      <a:accent1>
        <a:srgbClr val="0074D3"/>
      </a:accent1>
      <a:accent2>
        <a:srgbClr val="E75300"/>
      </a:accent2>
      <a:accent3>
        <a:srgbClr val="BF9000"/>
      </a:accent3>
      <a:accent4>
        <a:srgbClr val="5649A6"/>
      </a:accent4>
      <a:accent5>
        <a:srgbClr val="20AB2A"/>
      </a:accent5>
      <a:accent6>
        <a:srgbClr val="D84639"/>
      </a:accent6>
      <a:hlink>
        <a:srgbClr val="0074D3"/>
      </a:hlink>
      <a:folHlink>
        <a:srgbClr val="5649A6"/>
      </a:folHlink>
    </a:clrScheme>
    <a:fontScheme name="Fannie Mae, 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Brand PowerPoint Template.potx" id="{06270699-9E99-411D-8ADE-F5BD11E03269}" vid="{EC65F08D-60B4-4976-8BE0-ABDB9697B531}"/>
    </a:ext>
  </a:extLst>
</a:theme>
</file>

<file path=ppt/theme/theme2.xml><?xml version="1.0" encoding="utf-8"?>
<a:theme xmlns:a="http://schemas.openxmlformats.org/drawingml/2006/main" name="Cover and closing slides">
  <a:themeElements>
    <a:clrScheme name="Fannie Mae Internal Brand Colors">
      <a:dk1>
        <a:srgbClr val="000000"/>
      </a:dk1>
      <a:lt1>
        <a:sysClr val="window" lastClr="FFFFFF"/>
      </a:lt1>
      <a:dk2>
        <a:srgbClr val="000F2B"/>
      </a:dk2>
      <a:lt2>
        <a:srgbClr val="D9D7DC"/>
      </a:lt2>
      <a:accent1>
        <a:srgbClr val="0075D4"/>
      </a:accent1>
      <a:accent2>
        <a:srgbClr val="E75400"/>
      </a:accent2>
      <a:accent3>
        <a:srgbClr val="C09000"/>
      </a:accent3>
      <a:accent4>
        <a:srgbClr val="574AA6"/>
      </a:accent4>
      <a:accent5>
        <a:srgbClr val="21AC2B"/>
      </a:accent5>
      <a:accent6>
        <a:srgbClr val="D8473A"/>
      </a:accent6>
      <a:hlink>
        <a:srgbClr val="0075D4"/>
      </a:hlink>
      <a:folHlink>
        <a:srgbClr val="574AA6"/>
      </a:folHlink>
    </a:clrScheme>
    <a:fontScheme name="Fannie Mae, 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Brand PowerPoint Template.potx" id="{06270699-9E99-411D-8ADE-F5BD11E03269}" vid="{1AEFB5A1-1623-4E12-8ED2-A4508F9C175F}"/>
    </a:ext>
  </a:extLst>
</a:theme>
</file>

<file path=ppt/theme/theme3.xml><?xml version="1.0" encoding="utf-8"?>
<a:theme xmlns:a="http://schemas.openxmlformats.org/drawingml/2006/main" name="Divider and agenda slides">
  <a:themeElements>
    <a:clrScheme name="Fannie Mae Internal Brand Colors">
      <a:dk1>
        <a:srgbClr val="000000"/>
      </a:dk1>
      <a:lt1>
        <a:sysClr val="window" lastClr="FFFFFF"/>
      </a:lt1>
      <a:dk2>
        <a:srgbClr val="000F2B"/>
      </a:dk2>
      <a:lt2>
        <a:srgbClr val="D9D7DC"/>
      </a:lt2>
      <a:accent1>
        <a:srgbClr val="0075D4"/>
      </a:accent1>
      <a:accent2>
        <a:srgbClr val="E75400"/>
      </a:accent2>
      <a:accent3>
        <a:srgbClr val="C09000"/>
      </a:accent3>
      <a:accent4>
        <a:srgbClr val="574AA6"/>
      </a:accent4>
      <a:accent5>
        <a:srgbClr val="21AC2B"/>
      </a:accent5>
      <a:accent6>
        <a:srgbClr val="D8473A"/>
      </a:accent6>
      <a:hlink>
        <a:srgbClr val="0075D4"/>
      </a:hlink>
      <a:folHlink>
        <a:srgbClr val="574AA6"/>
      </a:folHlink>
    </a:clrScheme>
    <a:fontScheme name="Fannie Mae, 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Brand PowerPoint Template.potx" id="{06270699-9E99-411D-8ADE-F5BD11E03269}" vid="{82B866D7-A5D2-48B5-B595-89212B41777A}"/>
    </a:ext>
  </a:extLst>
</a:theme>
</file>

<file path=ppt/theme/theme4.xml><?xml version="1.0" encoding="utf-8"?>
<a:theme xmlns:a="http://schemas.openxmlformats.org/drawingml/2006/main" name="Image slides">
  <a:themeElements>
    <a:clrScheme name="Fannie Mae Internal Brand Colors">
      <a:dk1>
        <a:srgbClr val="000000"/>
      </a:dk1>
      <a:lt1>
        <a:sysClr val="window" lastClr="FFFFFF"/>
      </a:lt1>
      <a:dk2>
        <a:srgbClr val="000F2B"/>
      </a:dk2>
      <a:lt2>
        <a:srgbClr val="D9D7DC"/>
      </a:lt2>
      <a:accent1>
        <a:srgbClr val="0075D4"/>
      </a:accent1>
      <a:accent2>
        <a:srgbClr val="E75400"/>
      </a:accent2>
      <a:accent3>
        <a:srgbClr val="C09000"/>
      </a:accent3>
      <a:accent4>
        <a:srgbClr val="574AA6"/>
      </a:accent4>
      <a:accent5>
        <a:srgbClr val="21AC2B"/>
      </a:accent5>
      <a:accent6>
        <a:srgbClr val="D8473A"/>
      </a:accent6>
      <a:hlink>
        <a:srgbClr val="0075D4"/>
      </a:hlink>
      <a:folHlink>
        <a:srgbClr val="574AA6"/>
      </a:folHlink>
    </a:clrScheme>
    <a:fontScheme name="Fannie Mae, 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Brand PowerPoint Template.potx" id="{06270699-9E99-411D-8ADE-F5BD11E03269}" vid="{85211DD1-82E6-40BC-ADC0-5FD8CD0AB644}"/>
    </a:ext>
  </a:extLst>
</a:theme>
</file>

<file path=ppt/theme/theme5.xml><?xml version="1.0" encoding="utf-8"?>
<a:theme xmlns:a="http://schemas.openxmlformats.org/drawingml/2006/main" name="Content Slides">
  <a:themeElements>
    <a:clrScheme name="Fannie Mae Internal Brand Colors">
      <a:dk1>
        <a:srgbClr val="000000"/>
      </a:dk1>
      <a:lt1>
        <a:sysClr val="window" lastClr="FFFFFF"/>
      </a:lt1>
      <a:dk2>
        <a:srgbClr val="000F2B"/>
      </a:dk2>
      <a:lt2>
        <a:srgbClr val="D9D7DC"/>
      </a:lt2>
      <a:accent1>
        <a:srgbClr val="0075D4"/>
      </a:accent1>
      <a:accent2>
        <a:srgbClr val="E75400"/>
      </a:accent2>
      <a:accent3>
        <a:srgbClr val="C09000"/>
      </a:accent3>
      <a:accent4>
        <a:srgbClr val="574AA6"/>
      </a:accent4>
      <a:accent5>
        <a:srgbClr val="21AC2B"/>
      </a:accent5>
      <a:accent6>
        <a:srgbClr val="D8473A"/>
      </a:accent6>
      <a:hlink>
        <a:srgbClr val="0075D4"/>
      </a:hlink>
      <a:folHlink>
        <a:srgbClr val="574AA6"/>
      </a:folHlink>
    </a:clrScheme>
    <a:fontScheme name="Fannie Mae, 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Brand PowerPoint Template.potx" id="{06270699-9E99-411D-8ADE-F5BD11E03269}" vid="{F6CEC23E-ED6B-4F35-80F1-80AF549656B9}"/>
    </a:ext>
  </a:extLst>
</a:theme>
</file>

<file path=ppt/theme/theme6.xml><?xml version="1.0" encoding="utf-8"?>
<a:theme xmlns:a="http://schemas.openxmlformats.org/drawingml/2006/main" name="Question and answer slides">
  <a:themeElements>
    <a:clrScheme name="Fannie Mae Internal Brand Colors">
      <a:dk1>
        <a:srgbClr val="000000"/>
      </a:dk1>
      <a:lt1>
        <a:sysClr val="window" lastClr="FFFFFF"/>
      </a:lt1>
      <a:dk2>
        <a:srgbClr val="000F2B"/>
      </a:dk2>
      <a:lt2>
        <a:srgbClr val="D9D7DC"/>
      </a:lt2>
      <a:accent1>
        <a:srgbClr val="0075D4"/>
      </a:accent1>
      <a:accent2>
        <a:srgbClr val="E75400"/>
      </a:accent2>
      <a:accent3>
        <a:srgbClr val="C09000"/>
      </a:accent3>
      <a:accent4>
        <a:srgbClr val="574AA6"/>
      </a:accent4>
      <a:accent5>
        <a:srgbClr val="21AC2B"/>
      </a:accent5>
      <a:accent6>
        <a:srgbClr val="D8473A"/>
      </a:accent6>
      <a:hlink>
        <a:srgbClr val="0075D4"/>
      </a:hlink>
      <a:folHlink>
        <a:srgbClr val="574AA6"/>
      </a:folHlink>
    </a:clrScheme>
    <a:fontScheme name="Fannie Mae, 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Brand PowerPoint Template.potx" id="{06270699-9E99-411D-8ADE-F5BD11E03269}" vid="{47021527-86D1-4520-B673-F79282BC1C9C}"/>
    </a:ext>
  </a:extLst>
</a:theme>
</file>

<file path=ppt/theme/theme7.xml><?xml version="1.0" encoding="utf-8"?>
<a:theme xmlns:a="http://schemas.openxmlformats.org/drawingml/2006/main" name="Statement and closing slides">
  <a:themeElements>
    <a:clrScheme name="Fannie Mae Internal Brand Colors">
      <a:dk1>
        <a:srgbClr val="000000"/>
      </a:dk1>
      <a:lt1>
        <a:sysClr val="window" lastClr="FFFFFF"/>
      </a:lt1>
      <a:dk2>
        <a:srgbClr val="000F2B"/>
      </a:dk2>
      <a:lt2>
        <a:srgbClr val="D9D7DC"/>
      </a:lt2>
      <a:accent1>
        <a:srgbClr val="0075D4"/>
      </a:accent1>
      <a:accent2>
        <a:srgbClr val="E75400"/>
      </a:accent2>
      <a:accent3>
        <a:srgbClr val="C09000"/>
      </a:accent3>
      <a:accent4>
        <a:srgbClr val="574AA6"/>
      </a:accent4>
      <a:accent5>
        <a:srgbClr val="21AC2B"/>
      </a:accent5>
      <a:accent6>
        <a:srgbClr val="D8473A"/>
      </a:accent6>
      <a:hlink>
        <a:srgbClr val="0075D4"/>
      </a:hlink>
      <a:folHlink>
        <a:srgbClr val="574AA6"/>
      </a:folHlink>
    </a:clrScheme>
    <a:fontScheme name="Fannie Mae, 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Brand PowerPoint Template.potx" id="{06270699-9E99-411D-8ADE-F5BD11E03269}" vid="{A9EF78E9-D2E2-4B62-8B3C-8767AE0DCA4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B189258E817B40AA678A91EDB20B6E" ma:contentTypeVersion="9" ma:contentTypeDescription="Create a new document." ma:contentTypeScope="" ma:versionID="2c30b27cd20c3970dbea9b303c103b02">
  <xsd:schema xmlns:xsd="http://www.w3.org/2001/XMLSchema" xmlns:xs="http://www.w3.org/2001/XMLSchema" xmlns:p="http://schemas.microsoft.com/office/2006/metadata/properties" xmlns:ns2="f17ba45f-5e04-4eda-bf0a-85b54d18213c" targetNamespace="http://schemas.microsoft.com/office/2006/metadata/properties" ma:root="true" ma:fieldsID="476e0af1977ec9acbe0fac774ae4adfa" ns2:_="">
    <xsd:import namespace="f17ba45f-5e04-4eda-bf0a-85b54d18213c"/>
    <xsd:element name="properties">
      <xsd:complexType>
        <xsd:sequence>
          <xsd:element name="documentManagement">
            <xsd:complexType>
              <xsd:all>
                <xsd:element ref="ns2:Category" minOccurs="0"/>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7ba45f-5e04-4eda-bf0a-85b54d18213c" elementFormDefault="qualified">
    <xsd:import namespace="http://schemas.microsoft.com/office/2006/documentManagement/types"/>
    <xsd:import namespace="http://schemas.microsoft.com/office/infopath/2007/PartnerControls"/>
    <xsd:element name="Category" ma:index="4" nillable="true" ma:displayName="Category" ma:format="Dropdown" ma:internalName="Category" ma:readOnly="false">
      <xsd:simpleType>
        <xsd:union memberTypes="dms:Text">
          <xsd:simpleType>
            <xsd:restriction base="dms:Choice">
              <xsd:enumeration value="Templates"/>
              <xsd:enumeration value="Tip Sheets"/>
              <xsd:enumeration value="Guidelines"/>
              <xsd:enumeration value="Color Palette"/>
            </xsd:restriction>
          </xsd:simpleType>
        </xsd:un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f17ba45f-5e04-4eda-bf0a-85b54d18213c" xsi:nil="true"/>
  </documentManagement>
</p:properties>
</file>

<file path=customXml/itemProps1.xml><?xml version="1.0" encoding="utf-8"?>
<ds:datastoreItem xmlns:ds="http://schemas.openxmlformats.org/officeDocument/2006/customXml" ds:itemID="{752B7692-0E12-44DE-9EBA-99050537F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7ba45f-5e04-4eda-bf0a-85b54d1821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CC5202-89EB-4567-A32D-89C7A236078D}">
  <ds:schemaRefs>
    <ds:schemaRef ds:uri="http://schemas.microsoft.com/sharepoint/v3/contenttype/forms"/>
  </ds:schemaRefs>
</ds:datastoreItem>
</file>

<file path=customXml/itemProps3.xml><?xml version="1.0" encoding="utf-8"?>
<ds:datastoreItem xmlns:ds="http://schemas.openxmlformats.org/officeDocument/2006/customXml" ds:itemID="{403747A3-325F-4AB6-B4F5-255FEFD030CE}">
  <ds:schemaRefs>
    <ds:schemaRef ds:uri="http://purl.org/dc/elements/1.1/"/>
    <ds:schemaRef ds:uri="http://schemas.microsoft.com/office/2006/documentManagement/types"/>
    <ds:schemaRef ds:uri="http://purl.org/dc/terms/"/>
    <ds:schemaRef ds:uri="http://www.w3.org/XML/1998/namespace"/>
    <ds:schemaRef ds:uri="http://schemas.microsoft.com/office/2006/metadata/properties"/>
    <ds:schemaRef ds:uri="f17ba45f-5e04-4eda-bf0a-85b54d18213c"/>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Instructions and Tips</Template>
  <TotalTime>10015</TotalTime>
  <Words>4121</Words>
  <Application>Microsoft Office PowerPoint</Application>
  <PresentationFormat>Widescreen</PresentationFormat>
  <Paragraphs>496</Paragraphs>
  <Slides>43</Slides>
  <Notes>41</Notes>
  <HiddenSlides>2</HiddenSlides>
  <MMClips>1</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43</vt:i4>
      </vt:variant>
    </vt:vector>
  </HeadingPairs>
  <TitlesOfParts>
    <vt:vector size="59" baseType="lpstr">
      <vt:lpstr>Arial</vt:lpstr>
      <vt:lpstr>Arial Nova Light</vt:lpstr>
      <vt:lpstr>Calibri</vt:lpstr>
      <vt:lpstr>Cambria Math</vt:lpstr>
      <vt:lpstr>Courier New</vt:lpstr>
      <vt:lpstr>Georgia</vt:lpstr>
      <vt:lpstr>Segoe UI</vt:lpstr>
      <vt:lpstr>Source Sans Pro</vt:lpstr>
      <vt:lpstr>Wingdings</vt:lpstr>
      <vt:lpstr>Instructions and Tips</vt:lpstr>
      <vt:lpstr>Cover and closing slides</vt:lpstr>
      <vt:lpstr>Divider and agenda slides</vt:lpstr>
      <vt:lpstr>Image slides</vt:lpstr>
      <vt:lpstr>Content Slides</vt:lpstr>
      <vt:lpstr>Question and answer slides</vt:lpstr>
      <vt:lpstr>Statement and closing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MBS Trading Model</vt:lpstr>
      <vt:lpstr>PowerPoint Presentation</vt:lpstr>
      <vt:lpstr>PowerPoint Presentation</vt:lpstr>
      <vt:lpstr>PowerPoint Presentation</vt:lpstr>
      <vt:lpstr>Current TBA Process</vt:lpstr>
      <vt:lpstr>Target TBA Process</vt:lpstr>
      <vt:lpstr>MBS Trade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Profile Forecast</vt:lpstr>
      <vt:lpstr>Why do we need profile forecast? </vt:lpstr>
      <vt:lpstr> </vt:lpstr>
      <vt:lpstr>Current Production Model </vt:lpstr>
      <vt:lpstr>Enhanced Model: Diagram of  the Hybrid System</vt:lpstr>
      <vt:lpstr>Enhanced Model: Short-Term Performance </vt:lpstr>
      <vt:lpstr>Enhanced Model: Short-Term Performance </vt:lpstr>
      <vt:lpstr>PowerPoint Presentation</vt:lpstr>
      <vt:lpstr>Enhanced Model: Stability of the ensemble models  </vt:lpstr>
      <vt:lpstr>Enhanced Model: Highlights </vt:lpstr>
      <vt:lpstr>Additional Developments: </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Maffett, Brittany</dc:creator>
  <cp:lastModifiedBy>Yang, Zhenyi</cp:lastModifiedBy>
  <cp:revision>342</cp:revision>
  <cp:lastPrinted>2018-04-06T18:05:34Z</cp:lastPrinted>
  <dcterms:created xsi:type="dcterms:W3CDTF">2018-09-11T12:46:39Z</dcterms:created>
  <dcterms:modified xsi:type="dcterms:W3CDTF">2019-05-20T22:47:10Z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0x0101008CB189258E817B40AA678A91EDB20B6E</vt:lpwstr>
  </property>
  <property fmtid="{D5CDD505-2E9C-101B-9397-08002B2CF9AE}" pid="3" name="_NewReviewCycle">
    <vt:lpwstr/>
  </property>
</Properties>
</file>